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1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FBF687-C6F3-284B-A5D9-0FF9D2A75E8A}" type="doc">
      <dgm:prSet loTypeId="urn:microsoft.com/office/officeart/2005/8/layout/radial4" loCatId="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8FA4D5AC-2C5A-5F43-B4D2-1EDBD1F7690D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+mn-lt"/>
              <a:cs typeface="Comic Sans MS"/>
            </a:rPr>
            <a:t>Re-humanize</a:t>
          </a:r>
          <a:endParaRPr lang="en-US" sz="1600" dirty="0">
            <a:solidFill>
              <a:schemeClr val="tx1"/>
            </a:solidFill>
            <a:latin typeface="+mn-lt"/>
            <a:cs typeface="Comic Sans MS"/>
          </a:endParaRPr>
        </a:p>
      </dgm:t>
    </dgm:pt>
    <dgm:pt modelId="{4DAD5903-B038-8A49-8C06-D799B8A90E6B}" type="parTrans" cxnId="{6EEFD14A-F4AC-0E4F-BAA7-419D3CDD3ED0}">
      <dgm:prSet/>
      <dgm:spPr/>
      <dgm:t>
        <a:bodyPr/>
        <a:lstStyle/>
        <a:p>
          <a:endParaRPr lang="en-US" sz="1400"/>
        </a:p>
      </dgm:t>
    </dgm:pt>
    <dgm:pt modelId="{9AA9DE56-F3E2-E64D-A6BB-8235187E4452}" type="sibTrans" cxnId="{6EEFD14A-F4AC-0E4F-BAA7-419D3CDD3ED0}">
      <dgm:prSet/>
      <dgm:spPr/>
      <dgm:t>
        <a:bodyPr/>
        <a:lstStyle/>
        <a:p>
          <a:endParaRPr lang="en-US" sz="1400"/>
        </a:p>
      </dgm:t>
    </dgm:pt>
    <dgm:pt modelId="{7EB0AFA2-2EED-CD42-976C-9A69FDCAC894}">
      <dgm:prSet phldrT="[Text]" custT="1"/>
      <dgm:spPr/>
      <dgm:t>
        <a:bodyPr/>
        <a:lstStyle/>
        <a:p>
          <a:r>
            <a:rPr lang="en-US" sz="2400" dirty="0" smtClean="0"/>
            <a:t> </a:t>
          </a:r>
          <a:endParaRPr lang="en-US" sz="2400" dirty="0"/>
        </a:p>
      </dgm:t>
    </dgm:pt>
    <dgm:pt modelId="{84186C34-A40E-104A-9950-B84BC6CC4521}" type="parTrans" cxnId="{5B109E15-5B68-4E4A-979D-B75F38E82F81}">
      <dgm:prSet/>
      <dgm:spPr/>
      <dgm:t>
        <a:bodyPr/>
        <a:lstStyle/>
        <a:p>
          <a:endParaRPr lang="en-US" sz="1400"/>
        </a:p>
      </dgm:t>
    </dgm:pt>
    <dgm:pt modelId="{B24210B6-E1CA-574F-AA79-0D094E07D012}" type="sibTrans" cxnId="{5B109E15-5B68-4E4A-979D-B75F38E82F81}">
      <dgm:prSet/>
      <dgm:spPr/>
      <dgm:t>
        <a:bodyPr/>
        <a:lstStyle/>
        <a:p>
          <a:endParaRPr lang="en-US" sz="1400"/>
        </a:p>
      </dgm:t>
    </dgm:pt>
    <dgm:pt modelId="{FC31B2D3-4B91-2648-BDA1-097451CAB0E2}">
      <dgm:prSet phldrT="[Text]" custT="1"/>
      <dgm:spPr/>
      <dgm:t>
        <a:bodyPr/>
        <a:lstStyle/>
        <a:p>
          <a:r>
            <a:rPr lang="en-US" sz="2400" dirty="0" smtClean="0"/>
            <a:t> </a:t>
          </a:r>
          <a:endParaRPr lang="en-US" sz="2400" dirty="0"/>
        </a:p>
      </dgm:t>
    </dgm:pt>
    <dgm:pt modelId="{FA4BD7F3-DCB0-3D47-AD29-7464C0D2E9B0}" type="parTrans" cxnId="{AECEC677-810F-1C49-8C78-AE37E1F57E12}">
      <dgm:prSet/>
      <dgm:spPr/>
      <dgm:t>
        <a:bodyPr/>
        <a:lstStyle/>
        <a:p>
          <a:endParaRPr lang="en-US" sz="1400"/>
        </a:p>
      </dgm:t>
    </dgm:pt>
    <dgm:pt modelId="{07B12AAC-33E3-8E43-80A6-C266018D7C19}" type="sibTrans" cxnId="{AECEC677-810F-1C49-8C78-AE37E1F57E12}">
      <dgm:prSet/>
      <dgm:spPr/>
      <dgm:t>
        <a:bodyPr/>
        <a:lstStyle/>
        <a:p>
          <a:endParaRPr lang="en-US" sz="1400"/>
        </a:p>
      </dgm:t>
    </dgm:pt>
    <dgm:pt modelId="{5AAB5C69-66BB-324A-9FC3-D03443570460}">
      <dgm:prSet phldrT="[Text]" custT="1"/>
      <dgm:spPr/>
      <dgm:t>
        <a:bodyPr/>
        <a:lstStyle/>
        <a:p>
          <a:r>
            <a:rPr lang="en-US" sz="2400" dirty="0" smtClean="0"/>
            <a:t> </a:t>
          </a:r>
          <a:endParaRPr lang="en-US" sz="2400" dirty="0"/>
        </a:p>
      </dgm:t>
    </dgm:pt>
    <dgm:pt modelId="{CDE4469A-D6E8-CA4E-BA65-C6C5388365EF}" type="parTrans" cxnId="{25776B4A-122E-344A-B4E0-64E670C69F2F}">
      <dgm:prSet/>
      <dgm:spPr/>
      <dgm:t>
        <a:bodyPr/>
        <a:lstStyle/>
        <a:p>
          <a:endParaRPr lang="en-US" sz="1400"/>
        </a:p>
      </dgm:t>
    </dgm:pt>
    <dgm:pt modelId="{DE9AB924-4658-5B4D-A5E6-AD9243C4B675}" type="sibTrans" cxnId="{25776B4A-122E-344A-B4E0-64E670C69F2F}">
      <dgm:prSet/>
      <dgm:spPr/>
      <dgm:t>
        <a:bodyPr/>
        <a:lstStyle/>
        <a:p>
          <a:endParaRPr lang="en-US" sz="1400"/>
        </a:p>
      </dgm:t>
    </dgm:pt>
    <dgm:pt modelId="{04E6838A-5AB5-DF41-BDA0-47E8B13905D3}" type="pres">
      <dgm:prSet presAssocID="{1DFBF687-C6F3-284B-A5D9-0FF9D2A75E8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307631-8DC7-2142-8DDE-BB7F1B646BE0}" type="pres">
      <dgm:prSet presAssocID="{8FA4D5AC-2C5A-5F43-B4D2-1EDBD1F7690D}" presName="centerShape" presStyleLbl="node0" presStyleIdx="0" presStyleCnt="1" custScaleX="276468"/>
      <dgm:spPr/>
      <dgm:t>
        <a:bodyPr/>
        <a:lstStyle/>
        <a:p>
          <a:endParaRPr lang="en-US"/>
        </a:p>
      </dgm:t>
    </dgm:pt>
    <dgm:pt modelId="{5C24B039-35D0-CC48-8BA4-D4EABBE1B0A0}" type="pres">
      <dgm:prSet presAssocID="{84186C34-A40E-104A-9950-B84BC6CC4521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F7CC7CDA-C27F-744E-8558-7B10D4E34846}" type="pres">
      <dgm:prSet presAssocID="{7EB0AFA2-2EED-CD42-976C-9A69FDCAC894}" presName="node" presStyleLbl="node1" presStyleIdx="0" presStyleCnt="3" custRadScaleRad="134338" custRadScaleInc="70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6DC13F-3F03-2147-9E5B-19134529B165}" type="pres">
      <dgm:prSet presAssocID="{FA4BD7F3-DCB0-3D47-AD29-7464C0D2E9B0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011F28E7-7963-7E47-B61E-C3C915A3CB68}" type="pres">
      <dgm:prSet presAssocID="{FC31B2D3-4B91-2648-BDA1-097451CAB0E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EBC022-4063-7F43-B208-7A4716FDB0DF}" type="pres">
      <dgm:prSet presAssocID="{CDE4469A-D6E8-CA4E-BA65-C6C5388365EF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92C182EA-EF87-234D-BDB3-662F08F1E476}" type="pres">
      <dgm:prSet presAssocID="{5AAB5C69-66BB-324A-9FC3-D03443570460}" presName="node" presStyleLbl="node1" presStyleIdx="2" presStyleCnt="3" custRadScaleRad="123493" custRadScaleInc="-114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CEC677-810F-1C49-8C78-AE37E1F57E12}" srcId="{8FA4D5AC-2C5A-5F43-B4D2-1EDBD1F7690D}" destId="{FC31B2D3-4B91-2648-BDA1-097451CAB0E2}" srcOrd="1" destOrd="0" parTransId="{FA4BD7F3-DCB0-3D47-AD29-7464C0D2E9B0}" sibTransId="{07B12AAC-33E3-8E43-80A6-C266018D7C19}"/>
    <dgm:cxn modelId="{C55C1EFC-C83A-4C56-B853-54084A6347CB}" type="presOf" srcId="{84186C34-A40E-104A-9950-B84BC6CC4521}" destId="{5C24B039-35D0-CC48-8BA4-D4EABBE1B0A0}" srcOrd="0" destOrd="0" presId="urn:microsoft.com/office/officeart/2005/8/layout/radial4"/>
    <dgm:cxn modelId="{5429237A-3A50-4D09-81D0-4D22B0819CAA}" type="presOf" srcId="{FA4BD7F3-DCB0-3D47-AD29-7464C0D2E9B0}" destId="{666DC13F-3F03-2147-9E5B-19134529B165}" srcOrd="0" destOrd="0" presId="urn:microsoft.com/office/officeart/2005/8/layout/radial4"/>
    <dgm:cxn modelId="{89E1B3B9-8DC9-4410-A86D-3A7371914049}" type="presOf" srcId="{CDE4469A-D6E8-CA4E-BA65-C6C5388365EF}" destId="{94EBC022-4063-7F43-B208-7A4716FDB0DF}" srcOrd="0" destOrd="0" presId="urn:microsoft.com/office/officeart/2005/8/layout/radial4"/>
    <dgm:cxn modelId="{3AB75430-B7EF-40F1-BAB7-361F93D3974E}" type="presOf" srcId="{8FA4D5AC-2C5A-5F43-B4D2-1EDBD1F7690D}" destId="{A9307631-8DC7-2142-8DDE-BB7F1B646BE0}" srcOrd="0" destOrd="0" presId="urn:microsoft.com/office/officeart/2005/8/layout/radial4"/>
    <dgm:cxn modelId="{02C09600-69C6-471B-BA19-CA0016D8FBAC}" type="presOf" srcId="{1DFBF687-C6F3-284B-A5D9-0FF9D2A75E8A}" destId="{04E6838A-5AB5-DF41-BDA0-47E8B13905D3}" srcOrd="0" destOrd="0" presId="urn:microsoft.com/office/officeart/2005/8/layout/radial4"/>
    <dgm:cxn modelId="{86137407-A704-4FE3-960E-853866DE7B4D}" type="presOf" srcId="{5AAB5C69-66BB-324A-9FC3-D03443570460}" destId="{92C182EA-EF87-234D-BDB3-662F08F1E476}" srcOrd="0" destOrd="0" presId="urn:microsoft.com/office/officeart/2005/8/layout/radial4"/>
    <dgm:cxn modelId="{5B109E15-5B68-4E4A-979D-B75F38E82F81}" srcId="{8FA4D5AC-2C5A-5F43-B4D2-1EDBD1F7690D}" destId="{7EB0AFA2-2EED-CD42-976C-9A69FDCAC894}" srcOrd="0" destOrd="0" parTransId="{84186C34-A40E-104A-9950-B84BC6CC4521}" sibTransId="{B24210B6-E1CA-574F-AA79-0D094E07D012}"/>
    <dgm:cxn modelId="{6EEFD14A-F4AC-0E4F-BAA7-419D3CDD3ED0}" srcId="{1DFBF687-C6F3-284B-A5D9-0FF9D2A75E8A}" destId="{8FA4D5AC-2C5A-5F43-B4D2-1EDBD1F7690D}" srcOrd="0" destOrd="0" parTransId="{4DAD5903-B038-8A49-8C06-D799B8A90E6B}" sibTransId="{9AA9DE56-F3E2-E64D-A6BB-8235187E4452}"/>
    <dgm:cxn modelId="{E5B1A776-CD24-4A48-A2F2-672B2370110C}" type="presOf" srcId="{7EB0AFA2-2EED-CD42-976C-9A69FDCAC894}" destId="{F7CC7CDA-C27F-744E-8558-7B10D4E34846}" srcOrd="0" destOrd="0" presId="urn:microsoft.com/office/officeart/2005/8/layout/radial4"/>
    <dgm:cxn modelId="{25776B4A-122E-344A-B4E0-64E670C69F2F}" srcId="{8FA4D5AC-2C5A-5F43-B4D2-1EDBD1F7690D}" destId="{5AAB5C69-66BB-324A-9FC3-D03443570460}" srcOrd="2" destOrd="0" parTransId="{CDE4469A-D6E8-CA4E-BA65-C6C5388365EF}" sibTransId="{DE9AB924-4658-5B4D-A5E6-AD9243C4B675}"/>
    <dgm:cxn modelId="{CBF4EBD6-5F1B-42C7-ADE8-1B1C16F5D864}" type="presOf" srcId="{FC31B2D3-4B91-2648-BDA1-097451CAB0E2}" destId="{011F28E7-7963-7E47-B61E-C3C915A3CB68}" srcOrd="0" destOrd="0" presId="urn:microsoft.com/office/officeart/2005/8/layout/radial4"/>
    <dgm:cxn modelId="{33C543D4-1D67-409B-A57C-6C8D14468C25}" type="presParOf" srcId="{04E6838A-5AB5-DF41-BDA0-47E8B13905D3}" destId="{A9307631-8DC7-2142-8DDE-BB7F1B646BE0}" srcOrd="0" destOrd="0" presId="urn:microsoft.com/office/officeart/2005/8/layout/radial4"/>
    <dgm:cxn modelId="{3221332F-007B-4D89-A944-24422BAF963A}" type="presParOf" srcId="{04E6838A-5AB5-DF41-BDA0-47E8B13905D3}" destId="{5C24B039-35D0-CC48-8BA4-D4EABBE1B0A0}" srcOrd="1" destOrd="0" presId="urn:microsoft.com/office/officeart/2005/8/layout/radial4"/>
    <dgm:cxn modelId="{9A1DA5E5-E008-4385-A273-9B997F8F7D0E}" type="presParOf" srcId="{04E6838A-5AB5-DF41-BDA0-47E8B13905D3}" destId="{F7CC7CDA-C27F-744E-8558-7B10D4E34846}" srcOrd="2" destOrd="0" presId="urn:microsoft.com/office/officeart/2005/8/layout/radial4"/>
    <dgm:cxn modelId="{5F9C94B5-6DE9-4C24-86F0-809F50089122}" type="presParOf" srcId="{04E6838A-5AB5-DF41-BDA0-47E8B13905D3}" destId="{666DC13F-3F03-2147-9E5B-19134529B165}" srcOrd="3" destOrd="0" presId="urn:microsoft.com/office/officeart/2005/8/layout/radial4"/>
    <dgm:cxn modelId="{6A5D3E02-3823-4374-90F3-62B3E2D6DB8B}" type="presParOf" srcId="{04E6838A-5AB5-DF41-BDA0-47E8B13905D3}" destId="{011F28E7-7963-7E47-B61E-C3C915A3CB68}" srcOrd="4" destOrd="0" presId="urn:microsoft.com/office/officeart/2005/8/layout/radial4"/>
    <dgm:cxn modelId="{C5BD2848-3A27-4716-96F2-CC1985A6112F}" type="presParOf" srcId="{04E6838A-5AB5-DF41-BDA0-47E8B13905D3}" destId="{94EBC022-4063-7F43-B208-7A4716FDB0DF}" srcOrd="5" destOrd="0" presId="urn:microsoft.com/office/officeart/2005/8/layout/radial4"/>
    <dgm:cxn modelId="{2335B343-D149-4A1F-85ED-D79717A45842}" type="presParOf" srcId="{04E6838A-5AB5-DF41-BDA0-47E8B13905D3}" destId="{92C182EA-EF87-234D-BDB3-662F08F1E47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307631-8DC7-2142-8DDE-BB7F1B646BE0}">
      <dsp:nvSpPr>
        <dsp:cNvPr id="0" name=""/>
        <dsp:cNvSpPr/>
      </dsp:nvSpPr>
      <dsp:spPr>
        <a:xfrm>
          <a:off x="429833" y="1196247"/>
          <a:ext cx="2531034" cy="915489"/>
        </a:xfrm>
        <a:prstGeom prst="ellipse">
          <a:avLst/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  <a:latin typeface="+mn-lt"/>
              <a:cs typeface="Comic Sans MS"/>
            </a:rPr>
            <a:t>Re-humanize</a:t>
          </a:r>
          <a:endParaRPr lang="en-US" sz="1600" kern="1200" dirty="0">
            <a:solidFill>
              <a:schemeClr val="tx1"/>
            </a:solidFill>
            <a:latin typeface="+mn-lt"/>
            <a:cs typeface="Comic Sans MS"/>
          </a:endParaRPr>
        </a:p>
      </dsp:txBody>
      <dsp:txXfrm>
        <a:off x="800494" y="1330317"/>
        <a:ext cx="1789712" cy="647349"/>
      </dsp:txXfrm>
    </dsp:sp>
    <dsp:sp modelId="{5C24B039-35D0-CC48-8BA4-D4EABBE1B0A0}">
      <dsp:nvSpPr>
        <dsp:cNvPr id="0" name=""/>
        <dsp:cNvSpPr/>
      </dsp:nvSpPr>
      <dsp:spPr>
        <a:xfrm rot="13280922">
          <a:off x="312561" y="738348"/>
          <a:ext cx="981121" cy="26091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CC7CDA-C27F-744E-8558-7B10D4E34846}">
      <dsp:nvSpPr>
        <dsp:cNvPr id="0" name=""/>
        <dsp:cNvSpPr/>
      </dsp:nvSpPr>
      <dsp:spPr>
        <a:xfrm>
          <a:off x="0" y="196835"/>
          <a:ext cx="869714" cy="695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</a:t>
          </a:r>
          <a:endParaRPr lang="en-US" sz="2400" kern="1200" dirty="0"/>
        </a:p>
      </dsp:txBody>
      <dsp:txXfrm>
        <a:off x="20378" y="217213"/>
        <a:ext cx="828958" cy="655015"/>
      </dsp:txXfrm>
    </dsp:sp>
    <dsp:sp modelId="{666DC13F-3F03-2147-9E5B-19134529B165}">
      <dsp:nvSpPr>
        <dsp:cNvPr id="0" name=""/>
        <dsp:cNvSpPr/>
      </dsp:nvSpPr>
      <dsp:spPr>
        <a:xfrm rot="16200000">
          <a:off x="1294634" y="618429"/>
          <a:ext cx="801432" cy="26091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1F28E7-7963-7E47-B61E-C3C915A3CB68}">
      <dsp:nvSpPr>
        <dsp:cNvPr id="0" name=""/>
        <dsp:cNvSpPr/>
      </dsp:nvSpPr>
      <dsp:spPr>
        <a:xfrm>
          <a:off x="1260493" y="284"/>
          <a:ext cx="869714" cy="695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</a:t>
          </a:r>
          <a:endParaRPr lang="en-US" sz="2400" kern="1200" dirty="0"/>
        </a:p>
      </dsp:txBody>
      <dsp:txXfrm>
        <a:off x="1280871" y="20662"/>
        <a:ext cx="828958" cy="655015"/>
      </dsp:txXfrm>
    </dsp:sp>
    <dsp:sp modelId="{94EBC022-4063-7F43-B208-7A4716FDB0DF}">
      <dsp:nvSpPr>
        <dsp:cNvPr id="0" name=""/>
        <dsp:cNvSpPr/>
      </dsp:nvSpPr>
      <dsp:spPr>
        <a:xfrm rot="19087260">
          <a:off x="2090926" y="755100"/>
          <a:ext cx="922978" cy="26091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C182EA-EF87-234D-BDB3-662F08F1E476}">
      <dsp:nvSpPr>
        <dsp:cNvPr id="0" name=""/>
        <dsp:cNvSpPr/>
      </dsp:nvSpPr>
      <dsp:spPr>
        <a:xfrm>
          <a:off x="2461163" y="229600"/>
          <a:ext cx="869714" cy="695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</a:t>
          </a:r>
          <a:endParaRPr lang="en-US" sz="2400" kern="1200" dirty="0"/>
        </a:p>
      </dsp:txBody>
      <dsp:txXfrm>
        <a:off x="2481541" y="249978"/>
        <a:ext cx="828958" cy="655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97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90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3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829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1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577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76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55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5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77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A769-DCBC-48C1-8495-2E553B23C5C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A984F-94D3-4A7B-BA92-0E653ACFA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55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1440" y="2192380"/>
            <a:ext cx="3722914" cy="9688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What are the 4 types of euthanasia? In no more than 5 words explain and include a picture on the left to help you remember</a:t>
            </a:r>
            <a:endParaRPr lang="en-GB" sz="1600" dirty="0">
              <a:solidFill>
                <a:schemeClr val="tx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887387"/>
              </p:ext>
            </p:extLst>
          </p:nvPr>
        </p:nvGraphicFramePr>
        <p:xfrm>
          <a:off x="91440" y="3232899"/>
          <a:ext cx="3722914" cy="345312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90072"/>
                <a:gridCol w="2832842"/>
              </a:tblGrid>
              <a:tr h="896175"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</a:tr>
              <a:tr h="870189"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</a:tr>
              <a:tr h="816573">
                <a:tc>
                  <a:txBody>
                    <a:bodyPr/>
                    <a:lstStyle/>
                    <a:p>
                      <a:endParaRPr lang="en-GB" sz="1100" b="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</a:tr>
              <a:tr h="8701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4085046" y="3706090"/>
            <a:ext cx="4970054" cy="317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Buddhist 5 moral precepts memory challenge. 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85046" y="4155841"/>
            <a:ext cx="50589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Read through each of the 5 moral precepts several times. Now without looking write down 5 of them</a:t>
            </a:r>
            <a:r>
              <a:rPr lang="en-GB" sz="1100" dirty="0"/>
              <a:t> </a:t>
            </a:r>
            <a:r>
              <a:rPr lang="en-GB" sz="1100" dirty="0" smtClean="0"/>
              <a:t>and explain what they mean. </a:t>
            </a:r>
            <a:endParaRPr lang="en-GB" sz="11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947014"/>
              </p:ext>
            </p:extLst>
          </p:nvPr>
        </p:nvGraphicFramePr>
        <p:xfrm>
          <a:off x="4085047" y="4765577"/>
          <a:ext cx="4788259" cy="189459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88259"/>
              </a:tblGrid>
              <a:tr h="236981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1.</a:t>
                      </a:r>
                      <a:endParaRPr lang="en-GB" sz="1400" b="0" dirty="0"/>
                    </a:p>
                  </a:txBody>
                  <a:tcPr>
                    <a:noFill/>
                  </a:tcPr>
                </a:tc>
              </a:tr>
              <a:tr h="397449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2.</a:t>
                      </a:r>
                      <a:endParaRPr lang="en-GB" sz="1400" b="0" dirty="0"/>
                    </a:p>
                  </a:txBody>
                  <a:tcPr>
                    <a:noFill/>
                  </a:tcPr>
                </a:tc>
              </a:tr>
              <a:tr h="397449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3.</a:t>
                      </a:r>
                      <a:endParaRPr lang="en-GB" sz="1400" b="0" dirty="0"/>
                    </a:p>
                  </a:txBody>
                  <a:tcPr>
                    <a:noFill/>
                  </a:tcPr>
                </a:tc>
              </a:tr>
              <a:tr h="397449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4.</a:t>
                      </a:r>
                      <a:endParaRPr lang="en-GB" sz="1400" b="0" dirty="0"/>
                    </a:p>
                  </a:txBody>
                  <a:tcPr>
                    <a:noFill/>
                  </a:tcPr>
                </a:tc>
              </a:tr>
              <a:tr h="397449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5.</a:t>
                      </a:r>
                      <a:endParaRPr lang="en-GB" sz="1400" b="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1440" y="153977"/>
            <a:ext cx="3383619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Topic #1 </a:t>
            </a:r>
            <a:r>
              <a:rPr lang="en-GB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Ethical issues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072807" y="797854"/>
            <a:ext cx="1786855" cy="116955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Around the hands create a for and against argument responding to the statement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12" y="748884"/>
            <a:ext cx="1684983" cy="126749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549841" y="3021830"/>
            <a:ext cx="973123" cy="4221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561" y="748884"/>
            <a:ext cx="2743141" cy="175561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253633" y="545643"/>
            <a:ext cx="517993" cy="30777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For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064115" y="545642"/>
            <a:ext cx="787395" cy="30777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Against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2768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2FBEA1EC-1323-412C-B0E0-318175CDA6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004861"/>
              </p:ext>
            </p:extLst>
          </p:nvPr>
        </p:nvGraphicFramePr>
        <p:xfrm>
          <a:off x="4240068" y="3533980"/>
          <a:ext cx="1371602" cy="311413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716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91241">
                <a:tc>
                  <a:txBody>
                    <a:bodyPr/>
                    <a:lstStyle/>
                    <a:p>
                      <a:r>
                        <a:rPr lang="en-GB" sz="1200" b="0" dirty="0"/>
                        <a:t>Christianity</a:t>
                      </a:r>
                    </a:p>
                    <a:p>
                      <a:endParaRPr lang="en-GB" sz="12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7428">
                <a:tc>
                  <a:txBody>
                    <a:bodyPr/>
                    <a:lstStyle/>
                    <a:p>
                      <a:r>
                        <a:rPr lang="en-GB" sz="1200" b="0" dirty="0"/>
                        <a:t>Jesus Christ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7428">
                <a:tc>
                  <a:txBody>
                    <a:bodyPr/>
                    <a:lstStyle/>
                    <a:p>
                      <a:r>
                        <a:rPr lang="en-GB" sz="1200" b="0" dirty="0"/>
                        <a:t>Oneness</a:t>
                      </a:r>
                      <a:r>
                        <a:rPr lang="en-GB" sz="1200" b="0" baseline="0" dirty="0"/>
                        <a:t> of God</a:t>
                      </a:r>
                      <a:endParaRPr lang="en-GB" sz="12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7428">
                <a:tc>
                  <a:txBody>
                    <a:bodyPr/>
                    <a:lstStyle/>
                    <a:p>
                      <a:r>
                        <a:rPr lang="en-GB" sz="1200" b="0" dirty="0"/>
                        <a:t>Church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7428">
                <a:tc>
                  <a:txBody>
                    <a:bodyPr/>
                    <a:lstStyle/>
                    <a:p>
                      <a:r>
                        <a:rPr lang="en-GB" sz="1200" b="0" dirty="0"/>
                        <a:t>Trinity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3186">
                <a:tc>
                  <a:txBody>
                    <a:bodyPr/>
                    <a:lstStyle/>
                    <a:p>
                      <a:r>
                        <a:rPr lang="en-GB" sz="1200" b="0" dirty="0"/>
                        <a:t>Resurrection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="" xmlns:a16="http://schemas.microsoft.com/office/drawing/2014/main" id="{5815FE22-CB29-4C28-80B8-F2A7715CE4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971315"/>
              </p:ext>
            </p:extLst>
          </p:nvPr>
        </p:nvGraphicFramePr>
        <p:xfrm>
          <a:off x="5782213" y="3533980"/>
          <a:ext cx="3191244" cy="31141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1912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40256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The belief in</a:t>
                      </a:r>
                      <a:r>
                        <a:rPr lang="en-GB" sz="1200" b="0" baseline="0" dirty="0"/>
                        <a:t> God the Father, God the Son and God the Holy Spirit</a:t>
                      </a:r>
                      <a:endParaRPr lang="en-GB" sz="12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9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The building where</a:t>
                      </a:r>
                      <a:r>
                        <a:rPr lang="en-GB" sz="1200" b="0" baseline="0" dirty="0"/>
                        <a:t> Christians go to pray</a:t>
                      </a:r>
                      <a:endParaRPr lang="en-GB" sz="12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9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The world’s largest religion,</a:t>
                      </a:r>
                      <a:r>
                        <a:rPr lang="en-GB" sz="1200" b="0" baseline="0" dirty="0"/>
                        <a:t> followers believe in only one God</a:t>
                      </a:r>
                      <a:endParaRPr lang="en-GB" sz="12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9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The physical return of Jesus on the third</a:t>
                      </a:r>
                      <a:r>
                        <a:rPr lang="en-GB" sz="1200" b="0" baseline="0" dirty="0"/>
                        <a:t> day after he died</a:t>
                      </a:r>
                      <a:endParaRPr lang="en-GB" sz="12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9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The idea that God is ‘One’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14616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A key figure in the</a:t>
                      </a:r>
                      <a:r>
                        <a:rPr lang="en-GB" sz="1200" b="0" baseline="0" dirty="0"/>
                        <a:t> Christian religion because he is the Son of God</a:t>
                      </a:r>
                      <a:endParaRPr lang="en-GB" sz="12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344118" y="2968712"/>
            <a:ext cx="4377522" cy="4764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Read through your Christianity notes, from memory match the key words to the definitions.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u="sng" dirty="0"/>
              <a:t>Key concepts:</a:t>
            </a:r>
          </a:p>
          <a:p>
            <a:r>
              <a:rPr lang="en-GB" dirty="0"/>
              <a:t>Stewardship- the ideas that God create the world means </a:t>
            </a:r>
            <a:r>
              <a:rPr lang="en-GB" dirty="0" smtClean="0"/>
              <a:t>it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6607" y="86865"/>
            <a:ext cx="6089552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Topic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#2 Animal rights and the abuse of the environment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828767" y="850681"/>
            <a:ext cx="4228051" cy="5847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Using the revision pages, create a mini dictionary with key definitions about the environment. </a:t>
            </a:r>
            <a:endParaRPr lang="en-GB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083596"/>
              </p:ext>
            </p:extLst>
          </p:nvPr>
        </p:nvGraphicFramePr>
        <p:xfrm>
          <a:off x="140003" y="546362"/>
          <a:ext cx="4601583" cy="622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0536"/>
                <a:gridCol w="318104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Key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word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Definition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Stewardship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Dominion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Awe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Genesis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Pollution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Climate change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Conservation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1620" y="170968"/>
            <a:ext cx="523429" cy="5249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381" y="170968"/>
            <a:ext cx="523429" cy="52492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221" y="143908"/>
            <a:ext cx="523429" cy="524920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175817"/>
              </p:ext>
            </p:extLst>
          </p:nvPr>
        </p:nvGraphicFramePr>
        <p:xfrm>
          <a:off x="5169269" y="3177625"/>
          <a:ext cx="3722914" cy="345312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90072"/>
                <a:gridCol w="2832842"/>
              </a:tblGrid>
              <a:tr h="896175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Christian</a:t>
                      </a:r>
                      <a:endParaRPr lang="en-GB" sz="1100" b="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</a:tr>
              <a:tr h="870189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Christian</a:t>
                      </a:r>
                      <a:endParaRPr lang="en-GB" sz="1100" b="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</a:tr>
              <a:tr h="816573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Muslim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</a:tr>
              <a:tr h="8701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/>
                        <a:t>Muslim</a:t>
                      </a:r>
                      <a:r>
                        <a:rPr lang="en-GB" sz="1100" b="0" baseline="0" dirty="0" smtClean="0"/>
                        <a:t> </a:t>
                      </a:r>
                      <a:endParaRPr lang="en-GB" sz="1100" b="0" dirty="0" smtClean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5103592" y="1682660"/>
            <a:ext cx="3722914" cy="1257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</a:rPr>
              <a:t>Explain two Christian views on abuse of the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</a:rPr>
              <a:t>Explain two Muslim views on abuse of the environment. 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48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16607" y="86865"/>
            <a:ext cx="1892378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Topic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#3 Poverty</a:t>
            </a:r>
            <a:endParaRPr lang="en-GB" sz="2000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232332" y="534034"/>
            <a:ext cx="1897536" cy="583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dash"/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altLang="en-US" sz="1800" dirty="0" smtClean="0">
                <a:latin typeface="+mn-lt"/>
              </a:rPr>
              <a:t>Poverty key term match up. </a:t>
            </a:r>
            <a:endParaRPr lang="en-GB" altLang="en-US" sz="1800" dirty="0">
              <a:latin typeface="+mn-lt"/>
            </a:endParaRPr>
          </a:p>
        </p:txBody>
      </p:sp>
      <p:pic>
        <p:nvPicPr>
          <p:cNvPr id="16" name="Picture 4" descr="weal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31" y="1189763"/>
            <a:ext cx="1408308" cy="59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poverty_children_pictures-640x4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173" y="2320407"/>
            <a:ext cx="1089768" cy="60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860456" y="1866569"/>
            <a:ext cx="4054475" cy="30777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400" dirty="0"/>
              <a:t>Being  without money, food or basic needs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232332" y="1192277"/>
            <a:ext cx="942127" cy="36933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dirty="0" smtClean="0"/>
              <a:t>Wealth</a:t>
            </a:r>
            <a:endParaRPr lang="en-GB" altLang="en-US" dirty="0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>
          <a:xfrm>
            <a:off x="200997" y="2400423"/>
            <a:ext cx="1082180" cy="429389"/>
          </a:xfrm>
          <a:prstGeom prst="rect">
            <a:avLst/>
          </a:prstGeom>
          <a:solidFill>
            <a:srgbClr val="FFFF99"/>
          </a:solidFill>
          <a:ln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smtClean="0"/>
              <a:t>Poverty</a:t>
            </a:r>
            <a:endParaRPr lang="en-GB" altLang="en-US" sz="180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860456" y="2475849"/>
            <a:ext cx="4359275" cy="30777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400" dirty="0"/>
              <a:t>Large amount of money/ investments or possessions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306918" y="1760779"/>
            <a:ext cx="746620" cy="36933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dirty="0" smtClean="0"/>
              <a:t>Debt</a:t>
            </a:r>
            <a:endParaRPr lang="en-GB" altLang="en-US" dirty="0"/>
          </a:p>
        </p:txBody>
      </p:sp>
      <p:pic>
        <p:nvPicPr>
          <p:cNvPr id="23" name="Picture 14" descr="debt-consolid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173" y="1862207"/>
            <a:ext cx="1049624" cy="3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2843511" y="1253832"/>
            <a:ext cx="4343400" cy="30777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400"/>
              <a:t>Where a person or group owes more than they have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b="7890"/>
          <a:stretch/>
        </p:blipFill>
        <p:spPr>
          <a:xfrm>
            <a:off x="8177635" y="228600"/>
            <a:ext cx="793516" cy="8580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62200" y="143579"/>
            <a:ext cx="575339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Give one Bible quote about poverty/wealth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444742"/>
              </p:ext>
            </p:extLst>
          </p:nvPr>
        </p:nvGraphicFramePr>
        <p:xfrm>
          <a:off x="232332" y="3566756"/>
          <a:ext cx="8712969" cy="3019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915679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CAFOD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Christian Aid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Islamic Relief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103558">
                <a:tc>
                  <a:txBody>
                    <a:bodyPr/>
                    <a:lstStyle/>
                    <a:p>
                      <a:endParaRPr lang="en-GB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42087" y="3177154"/>
            <a:ext cx="7729735" cy="30446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dash"/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altLang="en-US" sz="1800" dirty="0" smtClean="0">
                <a:latin typeface="+mn-lt"/>
              </a:rPr>
              <a:t>Explain the work of each religious charity and what they do to help poverty.</a:t>
            </a:r>
            <a:endParaRPr lang="en-GB" alt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032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16607" y="86865"/>
            <a:ext cx="2582245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Topic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#4 The Holocaust</a:t>
            </a:r>
            <a:endParaRPr lang="en-GB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318319"/>
              </p:ext>
            </p:extLst>
          </p:nvPr>
        </p:nvGraphicFramePr>
        <p:xfrm>
          <a:off x="215957" y="636096"/>
          <a:ext cx="8733834" cy="2819203"/>
        </p:xfrm>
        <a:graphic>
          <a:graphicData uri="http://schemas.openxmlformats.org/drawingml/2006/table">
            <a:tbl>
              <a:tblPr firstRow="1" bandRow="1"/>
              <a:tblGrid>
                <a:gridCol w="787455"/>
                <a:gridCol w="1153397"/>
                <a:gridCol w="893888"/>
                <a:gridCol w="1046964"/>
                <a:gridCol w="970426"/>
                <a:gridCol w="970426"/>
                <a:gridCol w="970426"/>
                <a:gridCol w="970426"/>
                <a:gridCol w="970426"/>
              </a:tblGrid>
              <a:tr h="5615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400" u="none" dirty="0" smtClean="0">
                          <a:latin typeface="Calibri" panose="020F0502020204030204" pitchFamily="34" charset="0"/>
                          <a:cs typeface="Comic Sans MS"/>
                        </a:rPr>
                        <a:t>Key term…</a:t>
                      </a:r>
                      <a:endParaRPr lang="en-US" sz="1400" u="none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latin typeface="Calibri" panose="020F0502020204030204" pitchFamily="34" charset="0"/>
                          <a:cs typeface="Comic Sans MS"/>
                        </a:rPr>
                        <a:t>Concentration</a:t>
                      </a:r>
                      <a:r>
                        <a:rPr lang="en-US" sz="1100" b="1" baseline="0" dirty="0" smtClean="0">
                          <a:latin typeface="Calibri" panose="020F0502020204030204" pitchFamily="34" charset="0"/>
                          <a:cs typeface="Comic Sans MS"/>
                        </a:rPr>
                        <a:t> camp</a:t>
                      </a:r>
                      <a:endParaRPr lang="en-US" sz="1100" b="1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latin typeface="Calibri" panose="020F0502020204030204" pitchFamily="34" charset="0"/>
                          <a:cs typeface="Comic Sans MS"/>
                        </a:rPr>
                        <a:t>Death March</a:t>
                      </a:r>
                      <a:endParaRPr lang="en-US" sz="1100" b="1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latin typeface="Calibri" panose="020F0502020204030204" pitchFamily="34" charset="0"/>
                          <a:cs typeface="Comic Sans MS"/>
                        </a:rPr>
                        <a:t>Extermination camp</a:t>
                      </a:r>
                      <a:endParaRPr lang="en-US" sz="1100" b="1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latin typeface="Calibri" panose="020F0502020204030204" pitchFamily="34" charset="0"/>
                          <a:cs typeface="Comic Sans MS"/>
                        </a:rPr>
                        <a:t>Transport camp</a:t>
                      </a:r>
                      <a:endParaRPr lang="en-US" sz="1100" b="1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latin typeface="Calibri" panose="020F0502020204030204" pitchFamily="34" charset="0"/>
                          <a:cs typeface="Comic Sans MS"/>
                        </a:rPr>
                        <a:t>Ghetto</a:t>
                      </a:r>
                      <a:endParaRPr lang="en-US" sz="1100" b="1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latin typeface="Calibri" panose="020F0502020204030204" pitchFamily="34" charset="0"/>
                          <a:cs typeface="Comic Sans MS"/>
                        </a:rPr>
                        <a:t>Kinder transport</a:t>
                      </a:r>
                      <a:endParaRPr lang="en-US" sz="1100" b="1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latin typeface="Calibri" panose="020F0502020204030204" pitchFamily="34" charset="0"/>
                          <a:cs typeface="Comic Sans MS"/>
                        </a:rPr>
                        <a:t>Nuremberg</a:t>
                      </a:r>
                      <a:r>
                        <a:rPr lang="en-US" sz="1100" b="1" baseline="0" dirty="0" smtClean="0">
                          <a:latin typeface="Calibri" panose="020F0502020204030204" pitchFamily="34" charset="0"/>
                          <a:cs typeface="Comic Sans MS"/>
                        </a:rPr>
                        <a:t> laws</a:t>
                      </a:r>
                      <a:endParaRPr lang="en-US" sz="1100" b="1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Calibri" panose="020F0502020204030204" pitchFamily="34" charset="0"/>
                          <a:cs typeface="Comic Sans MS"/>
                        </a:rPr>
                        <a:t>Ghetto</a:t>
                      </a:r>
                      <a:endParaRPr lang="en-US" sz="1100" b="1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576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u="none" dirty="0" smtClean="0">
                          <a:latin typeface="Calibri" panose="020F0502020204030204" pitchFamily="34" charset="0"/>
                          <a:cs typeface="Comic Sans MS"/>
                        </a:rPr>
                        <a:t>Definition</a:t>
                      </a:r>
                      <a:r>
                        <a:rPr lang="en-US" sz="1100" u="none" baseline="0" dirty="0" smtClean="0">
                          <a:latin typeface="Calibri" panose="020F0502020204030204" pitchFamily="34" charset="0"/>
                          <a:cs typeface="Comic Sans MS"/>
                        </a:rPr>
                        <a:t> </a:t>
                      </a:r>
                      <a:endParaRPr lang="en-US" sz="1100" u="none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100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100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100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10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100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10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100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  <a:cs typeface="Comic Sans MS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07121" y="130090"/>
            <a:ext cx="5476228" cy="33855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Using the revision pages, create a mini dictionary </a:t>
            </a:r>
            <a:r>
              <a:rPr lang="en-GB" sz="1600" dirty="0" smtClean="0"/>
              <a:t>of key words.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91" y="3649508"/>
            <a:ext cx="2530604" cy="3105336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945500" y="3714244"/>
            <a:ext cx="2913133" cy="131091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marL="228600" indent="-228600" algn="ctr">
              <a:buAutoNum type="arabicPeriod"/>
            </a:pPr>
            <a:r>
              <a:rPr lang="en-GB" sz="1050" dirty="0" smtClean="0">
                <a:solidFill>
                  <a:schemeClr val="tx1"/>
                </a:solidFill>
              </a:rPr>
              <a:t>What does this source show us?</a:t>
            </a:r>
          </a:p>
          <a:p>
            <a:pPr marL="228600" indent="-228600" algn="ctr">
              <a:buAutoNum type="arabicPeriod"/>
            </a:pPr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r>
              <a:rPr lang="en-GB" sz="1050" dirty="0" smtClean="0">
                <a:solidFill>
                  <a:schemeClr val="tx1"/>
                </a:solidFill>
              </a:rPr>
              <a:t> 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945501" y="5114166"/>
            <a:ext cx="2913132" cy="155367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chemeClr val="tx1"/>
                </a:solidFill>
              </a:rPr>
              <a:t>2. What </a:t>
            </a:r>
            <a:r>
              <a:rPr lang="en-GB" sz="1050" dirty="0">
                <a:solidFill>
                  <a:schemeClr val="tx1"/>
                </a:solidFill>
              </a:rPr>
              <a:t>was the </a:t>
            </a:r>
            <a:r>
              <a:rPr lang="en-GB" sz="1050" dirty="0" err="1" smtClean="0">
                <a:solidFill>
                  <a:schemeClr val="tx1"/>
                </a:solidFill>
              </a:rPr>
              <a:t>Wansee</a:t>
            </a:r>
            <a:r>
              <a:rPr lang="en-GB" sz="1050" dirty="0" smtClean="0">
                <a:solidFill>
                  <a:schemeClr val="tx1"/>
                </a:solidFill>
              </a:rPr>
              <a:t> </a:t>
            </a:r>
            <a:r>
              <a:rPr lang="en-GB" sz="1050" dirty="0">
                <a:solidFill>
                  <a:schemeClr val="tx1"/>
                </a:solidFill>
              </a:rPr>
              <a:t>conference</a:t>
            </a:r>
            <a:r>
              <a:rPr lang="en-GB" sz="1050" dirty="0" smtClean="0">
                <a:solidFill>
                  <a:schemeClr val="tx1"/>
                </a:solidFill>
              </a:rPr>
              <a:t>?</a:t>
            </a: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38038" y="3714244"/>
            <a:ext cx="2951951" cy="131091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r>
              <a:rPr lang="en-GB" sz="1050" dirty="0" smtClean="0">
                <a:solidFill>
                  <a:schemeClr val="tx1"/>
                </a:solidFill>
              </a:rPr>
              <a:t>3. What was the final solution?</a:t>
            </a:r>
          </a:p>
          <a:p>
            <a:pPr marL="228600" indent="-228600" algn="ctr">
              <a:buAutoNum type="arabicPeriod"/>
            </a:pPr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r>
              <a:rPr lang="en-GB" sz="1050" dirty="0" smtClean="0">
                <a:solidFill>
                  <a:schemeClr val="tx1"/>
                </a:solidFill>
              </a:rPr>
              <a:t> 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057446" y="5115169"/>
            <a:ext cx="2913133" cy="15526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chemeClr val="tx1"/>
                </a:solidFill>
              </a:rPr>
              <a:t>4. Name 2 Concentration camps.</a:t>
            </a:r>
          </a:p>
          <a:p>
            <a:pPr marL="228600" indent="-228600" algn="ctr">
              <a:buAutoNum type="arabicPeriod"/>
            </a:pPr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r>
              <a:rPr lang="en-GB" sz="1050" dirty="0" smtClean="0">
                <a:solidFill>
                  <a:schemeClr val="tx1"/>
                </a:solidFill>
              </a:rPr>
              <a:t> </a:t>
            </a:r>
            <a:endParaRPr lang="en-GB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94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50906148"/>
              </p:ext>
            </p:extLst>
          </p:nvPr>
        </p:nvGraphicFramePr>
        <p:xfrm>
          <a:off x="5585061" y="286920"/>
          <a:ext cx="3390701" cy="2112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2815459" y="137218"/>
            <a:ext cx="2488143" cy="120571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cs typeface="Comic Sans MS"/>
              </a:rPr>
              <a:t>Come up with as many words and phrases as you can explain what the term ‘re-humanize’ means… </a:t>
            </a:r>
            <a:endParaRPr lang="en-US" sz="1600" dirty="0">
              <a:cs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16607" y="86865"/>
            <a:ext cx="2582245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Topic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#4 The Holocaust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220395" y="1516546"/>
            <a:ext cx="2471490" cy="14974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1.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20395" y="3178421"/>
            <a:ext cx="2471490" cy="149214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>
                <a:solidFill>
                  <a:schemeClr val="tx1"/>
                </a:solidFill>
              </a:rPr>
              <a:t>2</a:t>
            </a:r>
            <a:r>
              <a:rPr lang="en-GB" sz="1400" dirty="0" smtClean="0">
                <a:solidFill>
                  <a:schemeClr val="tx1"/>
                </a:solidFill>
              </a:rPr>
              <a:t>. 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20395" y="4834943"/>
            <a:ext cx="2471490" cy="15716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3.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6" idx="2"/>
            <a:endCxn id="7" idx="0"/>
          </p:cNvCxnSpPr>
          <p:nvPr/>
        </p:nvCxnSpPr>
        <p:spPr>
          <a:xfrm>
            <a:off x="1456140" y="3014043"/>
            <a:ext cx="0" cy="16437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35934" y="4670565"/>
            <a:ext cx="0" cy="16437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6185" y="679720"/>
            <a:ext cx="220537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 key </a:t>
            </a:r>
            <a:r>
              <a:rPr lang="en-GB" dirty="0" smtClean="0"/>
              <a:t>events of Kristallnacht</a:t>
            </a:r>
            <a:endParaRPr lang="en-GB" dirty="0"/>
          </a:p>
        </p:txBody>
      </p:sp>
      <p:sp>
        <p:nvSpPr>
          <p:cNvPr id="14" name="Left Arrow Callout 13"/>
          <p:cNvSpPr/>
          <p:nvPr/>
        </p:nvSpPr>
        <p:spPr>
          <a:xfrm>
            <a:off x="5309111" y="4551135"/>
            <a:ext cx="3666651" cy="47859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62450"/>
            </a:avLst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b="1" dirty="0" smtClean="0">
                <a:cs typeface="Comic Sans MS"/>
              </a:rPr>
              <a:t>Describe</a:t>
            </a:r>
            <a:r>
              <a:rPr lang="en-GB" sz="1200" dirty="0" smtClean="0">
                <a:cs typeface="Comic Sans MS"/>
              </a:rPr>
              <a:t> what a ghetto is and give one fact about them.</a:t>
            </a:r>
            <a:endParaRPr lang="en-GB" sz="1200" dirty="0">
              <a:cs typeface="Comic Sans MS"/>
            </a:endParaRPr>
          </a:p>
        </p:txBody>
      </p:sp>
      <p:sp>
        <p:nvSpPr>
          <p:cNvPr id="15" name="Left Arrow Callout 14"/>
          <p:cNvSpPr/>
          <p:nvPr/>
        </p:nvSpPr>
        <p:spPr>
          <a:xfrm>
            <a:off x="5380140" y="3730330"/>
            <a:ext cx="3595622" cy="478599"/>
          </a:xfrm>
          <a:prstGeom prst="leftArrowCallou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b="1" dirty="0" smtClean="0">
                <a:cs typeface="Comic Sans MS"/>
              </a:rPr>
              <a:t>Explain</a:t>
            </a:r>
            <a:r>
              <a:rPr lang="en-GB" sz="1200" dirty="0" smtClean="0">
                <a:cs typeface="Comic Sans MS"/>
              </a:rPr>
              <a:t> why the Nazis used Jewish ghettos</a:t>
            </a:r>
            <a:endParaRPr lang="en-GB" sz="1200" dirty="0">
              <a:cs typeface="Comic Sans MS"/>
            </a:endParaRPr>
          </a:p>
        </p:txBody>
      </p:sp>
      <p:sp>
        <p:nvSpPr>
          <p:cNvPr id="16" name="Left Arrow Callout 15"/>
          <p:cNvSpPr/>
          <p:nvPr/>
        </p:nvSpPr>
        <p:spPr>
          <a:xfrm>
            <a:off x="5144080" y="2639962"/>
            <a:ext cx="3823121" cy="748162"/>
          </a:xfrm>
          <a:prstGeom prst="leftArrowCallou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 smtClean="0">
                <a:cs typeface="Comic Sans MS"/>
              </a:rPr>
              <a:t>Why is it important for us to look at the conditions in Jewish ghetto when studying the Holocaust?</a:t>
            </a:r>
            <a:endParaRPr lang="en-GB" sz="1200" dirty="0">
              <a:cs typeface="Comic Sans MS"/>
            </a:endParaRPr>
          </a:p>
        </p:txBody>
      </p:sp>
      <p:sp>
        <p:nvSpPr>
          <p:cNvPr id="17" name="Left Arrow Callout 16"/>
          <p:cNvSpPr/>
          <p:nvPr/>
        </p:nvSpPr>
        <p:spPr>
          <a:xfrm>
            <a:off x="5533061" y="5400553"/>
            <a:ext cx="3494699" cy="454545"/>
          </a:xfrm>
          <a:prstGeom prst="leftArrowCallou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 smtClean="0">
                <a:cs typeface="Comic Sans MS"/>
              </a:rPr>
              <a:t>Explain the Nuremburg Laws in 50 words</a:t>
            </a:r>
            <a:endParaRPr lang="en-GB" sz="1200" dirty="0">
              <a:cs typeface="Comic Sans MS"/>
            </a:endParaRPr>
          </a:p>
        </p:txBody>
      </p:sp>
      <p:sp>
        <p:nvSpPr>
          <p:cNvPr id="18" name="Left Arrow Callout 17"/>
          <p:cNvSpPr/>
          <p:nvPr/>
        </p:nvSpPr>
        <p:spPr>
          <a:xfrm>
            <a:off x="5440699" y="6192744"/>
            <a:ext cx="3587061" cy="454545"/>
          </a:xfrm>
          <a:prstGeom prst="leftArrowCallou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 smtClean="0">
                <a:cs typeface="Comic Sans MS"/>
              </a:rPr>
              <a:t>Explain why Hitler had a hatred towards Jewish people</a:t>
            </a:r>
            <a:endParaRPr lang="en-GB" sz="1200" dirty="0"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2673" y="1516546"/>
            <a:ext cx="2160573" cy="50703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7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</TotalTime>
  <Words>483</Words>
  <Application>Microsoft Office PowerPoint</Application>
  <PresentationFormat>On-screen Show (4:3)</PresentationFormat>
  <Paragraphs>136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Sandbach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Rosie Bird</dc:creator>
  <cp:lastModifiedBy>Emma Stevenson</cp:lastModifiedBy>
  <cp:revision>14</cp:revision>
  <cp:lastPrinted>2019-02-08T13:24:07Z</cp:lastPrinted>
  <dcterms:created xsi:type="dcterms:W3CDTF">2019-01-07T15:51:46Z</dcterms:created>
  <dcterms:modified xsi:type="dcterms:W3CDTF">2019-04-30T09:15:00Z</dcterms:modified>
</cp:coreProperties>
</file>