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97" r:id="rId2"/>
    <p:sldId id="403" r:id="rId3"/>
    <p:sldId id="393" r:id="rId4"/>
    <p:sldId id="394" r:id="rId5"/>
    <p:sldId id="399" r:id="rId6"/>
    <p:sldId id="398" r:id="rId7"/>
    <p:sldId id="400" r:id="rId8"/>
    <p:sldId id="401" r:id="rId9"/>
    <p:sldId id="402" r:id="rId10"/>
    <p:sldId id="404" r:id="rId11"/>
    <p:sldId id="405" r:id="rId12"/>
    <p:sldId id="406" r:id="rId13"/>
    <p:sldId id="407" r:id="rId14"/>
    <p:sldId id="408" r:id="rId15"/>
    <p:sldId id="409" r:id="rId16"/>
    <p:sldId id="410" r:id="rId17"/>
    <p:sldId id="411" r:id="rId18"/>
    <p:sldId id="412" r:id="rId19"/>
    <p:sldId id="413" r:id="rId20"/>
    <p:sldId id="414" r:id="rId21"/>
    <p:sldId id="415" r:id="rId22"/>
    <p:sldId id="416" r:id="rId23"/>
    <p:sldId id="423" r:id="rId24"/>
    <p:sldId id="424" r:id="rId25"/>
    <p:sldId id="420" r:id="rId26"/>
    <p:sldId id="421" r:id="rId27"/>
    <p:sldId id="422" r:id="rId2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111" d="100"/>
          <a:sy n="111" d="100"/>
        </p:scale>
        <p:origin x="1620"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202C6DF-21FC-4B68-8E2D-8FCDCFBE83A4}" type="datetimeFigureOut">
              <a:rPr lang="en-GB" smtClean="0"/>
              <a:t>30/04/2019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4997F54-E356-426C-BA5E-FB730CE004AE}" type="slidenum">
              <a:rPr lang="en-GB" smtClean="0"/>
              <a:t>‹#›</a:t>
            </a:fld>
            <a:endParaRPr lang="en-GB"/>
          </a:p>
        </p:txBody>
      </p:sp>
    </p:spTree>
    <p:extLst>
      <p:ext uri="{BB962C8B-B14F-4D97-AF65-F5344CB8AC3E}">
        <p14:creationId xmlns:p14="http://schemas.microsoft.com/office/powerpoint/2010/main" val="1004952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Fv-sKP17xTw"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Cambria" panose="02040503050406030204" pitchFamily="18" charset="0"/>
                <a:hlinkClick r:id="rId3"/>
              </a:rPr>
              <a:t>https://www.youtube.com/watch?v=Fv-sKP17xTw</a:t>
            </a:r>
            <a:r>
              <a:rPr lang="en-GB" dirty="0" smtClean="0">
                <a:latin typeface="Cambria" panose="02040503050406030204" pitchFamily="18" charset="0"/>
              </a:rPr>
              <a:t> </a:t>
            </a:r>
          </a:p>
          <a:p>
            <a:endParaRPr lang="en-GB" dirty="0"/>
          </a:p>
        </p:txBody>
      </p:sp>
      <p:sp>
        <p:nvSpPr>
          <p:cNvPr id="4" name="Slide Number Placeholder 3"/>
          <p:cNvSpPr>
            <a:spLocks noGrp="1"/>
          </p:cNvSpPr>
          <p:nvPr>
            <p:ph type="sldNum" sz="quarter" idx="10"/>
          </p:nvPr>
        </p:nvSpPr>
        <p:spPr/>
        <p:txBody>
          <a:bodyPr/>
          <a:lstStyle/>
          <a:p>
            <a:fld id="{D0BED786-C88A-4207-BCBD-6A1A0C46D4F7}" type="slidenum">
              <a:rPr lang="en-GB" smtClean="0"/>
              <a:t>1</a:t>
            </a:fld>
            <a:endParaRPr lang="en-GB"/>
          </a:p>
        </p:txBody>
      </p:sp>
    </p:spTree>
    <p:extLst>
      <p:ext uri="{BB962C8B-B14F-4D97-AF65-F5344CB8AC3E}">
        <p14:creationId xmlns:p14="http://schemas.microsoft.com/office/powerpoint/2010/main" val="312903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5C5DFC-0A2E-4F59-A886-0E40537D1504}" type="slidenum">
              <a:rPr lang="en-GB"/>
              <a:pPr/>
              <a:t>8</a:t>
            </a:fld>
            <a:endParaRPr lang="en-GB"/>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15724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962D892-3F54-440E-ABF9-25E768E19D6F}" type="slidenum">
              <a:rPr lang="en-GB"/>
              <a:pPr/>
              <a:t>9</a:t>
            </a:fld>
            <a:endParaRPr lang="en-GB"/>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088384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ISLAM Complete</a:t>
            </a:r>
            <a:endParaRPr lang="en-GB" dirty="0"/>
          </a:p>
        </p:txBody>
      </p:sp>
      <p:sp>
        <p:nvSpPr>
          <p:cNvPr id="4" name="Slide Number Placeholder 3"/>
          <p:cNvSpPr>
            <a:spLocks noGrp="1"/>
          </p:cNvSpPr>
          <p:nvPr>
            <p:ph type="sldNum" sz="quarter" idx="10"/>
          </p:nvPr>
        </p:nvSpPr>
        <p:spPr/>
        <p:txBody>
          <a:bodyPr/>
          <a:lstStyle/>
          <a:p>
            <a:fld id="{F71BA118-167F-43FC-93BE-1FB93C5E7D85}" type="slidenum">
              <a:rPr lang="en-GB" smtClean="0"/>
              <a:t>11</a:t>
            </a:fld>
            <a:endParaRPr lang="en-GB"/>
          </a:p>
        </p:txBody>
      </p:sp>
    </p:spTree>
    <p:extLst>
      <p:ext uri="{BB962C8B-B14F-4D97-AF65-F5344CB8AC3E}">
        <p14:creationId xmlns:p14="http://schemas.microsoft.com/office/powerpoint/2010/main" val="782921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CHRISTIANITY</a:t>
            </a:r>
            <a:r>
              <a:rPr lang="en-GB" baseline="0" dirty="0" smtClean="0"/>
              <a:t> </a:t>
            </a:r>
            <a:r>
              <a:rPr lang="en-GB" dirty="0" smtClean="0"/>
              <a:t>Complete</a:t>
            </a:r>
            <a:endParaRPr lang="en-GB" dirty="0"/>
          </a:p>
        </p:txBody>
      </p:sp>
      <p:sp>
        <p:nvSpPr>
          <p:cNvPr id="4" name="Slide Number Placeholder 3"/>
          <p:cNvSpPr>
            <a:spLocks noGrp="1"/>
          </p:cNvSpPr>
          <p:nvPr>
            <p:ph type="sldNum" sz="quarter" idx="10"/>
          </p:nvPr>
        </p:nvSpPr>
        <p:spPr/>
        <p:txBody>
          <a:bodyPr/>
          <a:lstStyle/>
          <a:p>
            <a:fld id="{F71BA118-167F-43FC-93BE-1FB93C5E7D85}" type="slidenum">
              <a:rPr lang="en-GB" smtClean="0"/>
              <a:t>12</a:t>
            </a:fld>
            <a:endParaRPr lang="en-GB"/>
          </a:p>
        </p:txBody>
      </p:sp>
    </p:spTree>
    <p:extLst>
      <p:ext uri="{BB962C8B-B14F-4D97-AF65-F5344CB8AC3E}">
        <p14:creationId xmlns:p14="http://schemas.microsoft.com/office/powerpoint/2010/main" val="1792579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3E3D1F5-9094-40EA-81A3-F7C9A660638B}" type="slidenum">
              <a:rPr lang="en-GB" smtClean="0"/>
              <a:t>14</a:t>
            </a:fld>
            <a:endParaRPr lang="en-GB"/>
          </a:p>
        </p:txBody>
      </p:sp>
    </p:spTree>
    <p:extLst>
      <p:ext uri="{BB962C8B-B14F-4D97-AF65-F5344CB8AC3E}">
        <p14:creationId xmlns:p14="http://schemas.microsoft.com/office/powerpoint/2010/main" val="751721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AB0073-120D-4942-B29B-14984BCB1EAD}" type="slidenum">
              <a:rPr lang="en-GB" smtClean="0"/>
              <a:t>27</a:t>
            </a:fld>
            <a:endParaRPr lang="en-GB"/>
          </a:p>
        </p:txBody>
      </p:sp>
    </p:spTree>
    <p:extLst>
      <p:ext uri="{BB962C8B-B14F-4D97-AF65-F5344CB8AC3E}">
        <p14:creationId xmlns:p14="http://schemas.microsoft.com/office/powerpoint/2010/main" val="1511663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2044370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536104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006952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6E25DC99-88FD-4BEB-A770-3EA5ACA84840}" type="slidenum">
              <a:rPr lang="en-GB" altLang="en-US"/>
              <a:pPr/>
              <a:t>‹#›</a:t>
            </a:fld>
            <a:endParaRPr lang="en-GB" altLang="en-US"/>
          </a:p>
        </p:txBody>
      </p:sp>
    </p:spTree>
    <p:extLst>
      <p:ext uri="{BB962C8B-B14F-4D97-AF65-F5344CB8AC3E}">
        <p14:creationId xmlns:p14="http://schemas.microsoft.com/office/powerpoint/2010/main" val="2816060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125934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12DCC9-A682-4975-A8AC-92A244DC8881}"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46596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812DCC9-A682-4975-A8AC-92A244DC8881}"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3543399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812DCC9-A682-4975-A8AC-92A244DC8881}" type="datetimeFigureOut">
              <a:rPr lang="en-GB" smtClean="0"/>
              <a:t>30/04/2019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2908019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812DCC9-A682-4975-A8AC-92A244DC8881}" type="datetimeFigureOut">
              <a:rPr lang="en-GB" smtClean="0"/>
              <a:t>30/04/2019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643560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12DCC9-A682-4975-A8AC-92A244DC8881}" type="datetimeFigureOut">
              <a:rPr lang="en-GB" smtClean="0"/>
              <a:t>30/04/2019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454667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12DCC9-A682-4975-A8AC-92A244DC8881}"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498846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12DCC9-A682-4975-A8AC-92A244DC8881}"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4101920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2DCC9-A682-4975-A8AC-92A244DC8881}" type="datetimeFigureOut">
              <a:rPr lang="en-GB" smtClean="0"/>
              <a:t>30/04/2019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52D780-3BB5-4E06-9A73-8E9DF0E30D96}" type="slidenum">
              <a:rPr lang="en-GB" smtClean="0"/>
              <a:t>‹#›</a:t>
            </a:fld>
            <a:endParaRPr lang="en-GB"/>
          </a:p>
        </p:txBody>
      </p:sp>
    </p:spTree>
    <p:extLst>
      <p:ext uri="{BB962C8B-B14F-4D97-AF65-F5344CB8AC3E}">
        <p14:creationId xmlns:p14="http://schemas.microsoft.com/office/powerpoint/2010/main" val="2509057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wmf"/><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hyperlink" Target="https://www.youtube.com/watch?v=ZDIXugTLGts" TargetMode="Externa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uk/imgres?imgurl=http://www.immediart.com/catalog/images/big_images/SPL_R_P680629-Foetus-SPL.jpg&amp;imgrefurl=http://www.immediart.com/catalog/product_info.php?cPath%3D61_62%26products_id%3D267&amp;h=350&amp;w=350&amp;sz=56&amp;hl=en&amp;start=11&amp;tbnid=Y5s_TmWKmFWgCM:&amp;tbnh=120&amp;tbnw=120&amp;prev=/images?q%3Dfoetus%26gbv%3D2%26hl%3Den%26safe%3Dstrict"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935151" y="443998"/>
            <a:ext cx="7703820" cy="1021090"/>
          </a:xfrm>
          <a:solidFill>
            <a:srgbClr val="00B0F0"/>
          </a:solidFill>
        </p:spPr>
        <p:txBody>
          <a:bodyPr>
            <a:noAutofit/>
          </a:bodyPr>
          <a:lstStyle/>
          <a:p>
            <a:r>
              <a:rPr lang="en-US" b="1" u="sng" dirty="0">
                <a:solidFill>
                  <a:schemeClr val="tx1"/>
                </a:solidFill>
                <a:latin typeface="Cambria" panose="02040503050406030204" pitchFamily="18" charset="0"/>
              </a:rPr>
              <a:t>How do we decide what to do in a moral dilemma?</a:t>
            </a:r>
          </a:p>
        </p:txBody>
      </p:sp>
      <p:sp>
        <p:nvSpPr>
          <p:cNvPr id="4" name="Rectangle 3">
            <a:extLst>
              <a:ext uri="{FF2B5EF4-FFF2-40B4-BE49-F238E27FC236}">
                <a16:creationId xmlns:a16="http://schemas.microsoft.com/office/drawing/2014/main" xmlns="" id="{D5FF2902-042F-4B3B-99C1-D841DD4BAFA1}"/>
              </a:ext>
            </a:extLst>
          </p:cNvPr>
          <p:cNvSpPr/>
          <p:nvPr/>
        </p:nvSpPr>
        <p:spPr>
          <a:xfrm>
            <a:off x="2304755" y="1667470"/>
            <a:ext cx="4416085" cy="1200329"/>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dirty="0">
                <a:solidFill>
                  <a:srgbClr val="222222"/>
                </a:solidFill>
                <a:latin typeface="Cambria" panose="02040503050406030204" pitchFamily="18" charset="0"/>
              </a:rPr>
              <a:t>A </a:t>
            </a:r>
            <a:r>
              <a:rPr lang="en-GB" b="1" dirty="0">
                <a:solidFill>
                  <a:srgbClr val="222222"/>
                </a:solidFill>
                <a:latin typeface="Cambria" panose="02040503050406030204" pitchFamily="18" charset="0"/>
              </a:rPr>
              <a:t>moral dilemma</a:t>
            </a:r>
            <a:r>
              <a:rPr lang="en-GB" dirty="0">
                <a:solidFill>
                  <a:srgbClr val="222222"/>
                </a:solidFill>
                <a:latin typeface="Cambria" panose="02040503050406030204" pitchFamily="18" charset="0"/>
              </a:rPr>
              <a:t> is a situation in which you have to choose between two or more actions and have </a:t>
            </a:r>
            <a:r>
              <a:rPr lang="en-GB" b="1" dirty="0">
                <a:solidFill>
                  <a:srgbClr val="222222"/>
                </a:solidFill>
                <a:latin typeface="Cambria" panose="02040503050406030204" pitchFamily="18" charset="0"/>
              </a:rPr>
              <a:t>moral </a:t>
            </a:r>
            <a:r>
              <a:rPr lang="en-GB" dirty="0">
                <a:solidFill>
                  <a:srgbClr val="222222"/>
                </a:solidFill>
                <a:latin typeface="Cambria" panose="02040503050406030204" pitchFamily="18" charset="0"/>
              </a:rPr>
              <a:t>reasons for choosing each action.</a:t>
            </a:r>
            <a:endParaRPr lang="en-GB" dirty="0">
              <a:latin typeface="Cambria" panose="02040503050406030204" pitchFamily="18" charset="0"/>
            </a:endParaRPr>
          </a:p>
        </p:txBody>
      </p:sp>
      <p:sp>
        <p:nvSpPr>
          <p:cNvPr id="6" name="Arrow: Right 5">
            <a:extLst>
              <a:ext uri="{FF2B5EF4-FFF2-40B4-BE49-F238E27FC236}">
                <a16:creationId xmlns:a16="http://schemas.microsoft.com/office/drawing/2014/main" xmlns="" id="{1B21DEA7-55D6-4834-AE0A-9AA12281D80D}"/>
              </a:ext>
            </a:extLst>
          </p:cNvPr>
          <p:cNvSpPr/>
          <p:nvPr/>
        </p:nvSpPr>
        <p:spPr>
          <a:xfrm rot="5400000">
            <a:off x="4138989" y="3394217"/>
            <a:ext cx="972108" cy="3240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latin typeface="Cambria" panose="02040503050406030204" pitchFamily="18" charset="0"/>
            </a:endParaRPr>
          </a:p>
        </p:txBody>
      </p:sp>
      <p:sp>
        <p:nvSpPr>
          <p:cNvPr id="3" name="TextBox 2">
            <a:extLst>
              <a:ext uri="{FF2B5EF4-FFF2-40B4-BE49-F238E27FC236}">
                <a16:creationId xmlns:a16="http://schemas.microsoft.com/office/drawing/2014/main" xmlns="" id="{CC411F35-A0D0-490C-803D-2D22E9BE39E6}"/>
              </a:ext>
            </a:extLst>
          </p:cNvPr>
          <p:cNvSpPr txBox="1"/>
          <p:nvPr/>
        </p:nvSpPr>
        <p:spPr>
          <a:xfrm>
            <a:off x="5054815" y="3875537"/>
            <a:ext cx="2660435" cy="2031325"/>
          </a:xfrm>
          <a:prstGeom prst="rect">
            <a:avLst/>
          </a:prstGeom>
          <a:solidFill>
            <a:srgbClr val="FFFF00"/>
          </a:solidFill>
          <a:ln>
            <a:solidFill>
              <a:srgbClr val="FFFF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100" dirty="0">
                <a:latin typeface="Cambria" panose="02040503050406030204" pitchFamily="18" charset="0"/>
              </a:rPr>
              <a:t>A dilemma is a difficult situation or problem where you are forced to choose between two or more options</a:t>
            </a:r>
          </a:p>
        </p:txBody>
      </p:sp>
      <p:sp>
        <p:nvSpPr>
          <p:cNvPr id="5" name="TextBox 4">
            <a:extLst>
              <a:ext uri="{FF2B5EF4-FFF2-40B4-BE49-F238E27FC236}">
                <a16:creationId xmlns:a16="http://schemas.microsoft.com/office/drawing/2014/main" xmlns="" id="{86D615EE-1C4D-4E29-AFEB-C2007B6348C8}"/>
              </a:ext>
            </a:extLst>
          </p:cNvPr>
          <p:cNvSpPr txBox="1"/>
          <p:nvPr/>
        </p:nvSpPr>
        <p:spPr>
          <a:xfrm>
            <a:off x="1049981" y="3880868"/>
            <a:ext cx="3041959" cy="1938992"/>
          </a:xfrm>
          <a:prstGeom prst="rect">
            <a:avLst/>
          </a:prstGeom>
          <a:solidFill>
            <a:srgbClr val="FFFF00"/>
          </a:solidFill>
          <a:ln>
            <a:solidFill>
              <a:srgbClr val="FFFF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400" dirty="0">
                <a:latin typeface="Cambria" panose="02040503050406030204" pitchFamily="18" charset="0"/>
              </a:rPr>
              <a:t>Morals are ideas and beliefs that guide our personal actions concerning what is right and wrong</a:t>
            </a:r>
          </a:p>
        </p:txBody>
      </p:sp>
    </p:spTree>
    <p:extLst>
      <p:ext uri="{BB962C8B-B14F-4D97-AF65-F5344CB8AC3E}">
        <p14:creationId xmlns:p14="http://schemas.microsoft.com/office/powerpoint/2010/main" val="1069532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2615621"/>
              </p:ext>
            </p:extLst>
          </p:nvPr>
        </p:nvGraphicFramePr>
        <p:xfrm>
          <a:off x="611560" y="1340768"/>
          <a:ext cx="8147248" cy="5069160"/>
        </p:xfrm>
        <a:graphic>
          <a:graphicData uri="http://schemas.openxmlformats.org/drawingml/2006/table">
            <a:tbl>
              <a:tblPr firstRow="1" bandRow="1">
                <a:tableStyleId>{5C22544A-7EE6-4342-B048-85BDC9FD1C3A}</a:tableStyleId>
              </a:tblPr>
              <a:tblGrid>
                <a:gridCol w="4073624"/>
                <a:gridCol w="4073624"/>
              </a:tblGrid>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Helping a person to end their suffering is the most loving thing to do.</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Life comes from God. Only God has the right to give and take life, i.e. the ‘Sanctity of Life.’</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Suffering sometimes helps people feel closer to God and understand what Christ went through.</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Allowing euthanasia could be open to abuse e.g. murder disguised as euthanasia.</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God has given us the ability to think for ourselves; we should therefore be able to choose.</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There are alternatives such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as palliative care available.</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People don’t want to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be a burden.</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People should be allowed to die with dignity.</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There is nothing dignified about taking a person’s life.</a:t>
                      </a:r>
                      <a:endParaRPr lang="en-GB" sz="1400" b="0" dirty="0" smtClean="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outerShdw blurRad="38100" dist="38100" dir="2700000" algn="tl">
                              <a:srgbClr val="C0C0C0"/>
                            </a:outerShdw>
                          </a:effectLst>
                          <a:latin typeface="Cambria" panose="02040503050406030204" pitchFamily="18" charset="0"/>
                        </a:rPr>
                        <a:t>Keeping someone alive artificially with medicine and machines could go against God’s wishes by preventing their death.</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TextBox 2"/>
          <p:cNvSpPr txBox="1"/>
          <p:nvPr/>
        </p:nvSpPr>
        <p:spPr>
          <a:xfrm>
            <a:off x="2339752" y="188640"/>
            <a:ext cx="4464496" cy="954107"/>
          </a:xfrm>
          <a:prstGeom prst="rect">
            <a:avLst/>
          </a:prstGeom>
          <a:solidFill>
            <a:srgbClr val="FFFF00"/>
          </a:solidFill>
        </p:spPr>
        <p:txBody>
          <a:bodyPr wrap="square" rtlCol="0">
            <a:spAutoFit/>
          </a:bodyPr>
          <a:lstStyle/>
          <a:p>
            <a:pPr algn="ctr"/>
            <a:r>
              <a:rPr lang="en-GB" sz="2800" dirty="0" smtClean="0"/>
              <a:t>Arguments for and against euthanasia. </a:t>
            </a:r>
            <a:endParaRPr lang="en-GB" sz="2800" dirty="0"/>
          </a:p>
        </p:txBody>
      </p:sp>
    </p:spTree>
    <p:extLst>
      <p:ext uri="{BB962C8B-B14F-4D97-AF65-F5344CB8AC3E}">
        <p14:creationId xmlns:p14="http://schemas.microsoft.com/office/powerpoint/2010/main" val="4074192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51520" y="692696"/>
          <a:ext cx="8568951" cy="5976272"/>
        </p:xfrm>
        <a:graphic>
          <a:graphicData uri="http://schemas.openxmlformats.org/drawingml/2006/table">
            <a:tbl>
              <a:tblPr firstRow="1" bandRow="1">
                <a:tableStyleId>{616DA210-FB5B-4158-B5E0-FEB733F419BA}</a:tableStyleId>
              </a:tblPr>
              <a:tblGrid>
                <a:gridCol w="1512168"/>
                <a:gridCol w="2352261"/>
                <a:gridCol w="2352261"/>
                <a:gridCol w="2352261"/>
              </a:tblGrid>
              <a:tr h="638808">
                <a:tc>
                  <a:txBody>
                    <a:bodyPr/>
                    <a:lstStyle/>
                    <a:p>
                      <a:pPr algn="ctr"/>
                      <a:r>
                        <a:rPr lang="en-GB" sz="2000" dirty="0" smtClean="0"/>
                        <a:t>Use of animals</a:t>
                      </a:r>
                      <a:endParaRPr lang="en-GB" sz="2000" b="1" dirty="0"/>
                    </a:p>
                  </a:txBody>
                  <a:tcPr/>
                </a:tc>
                <a:tc>
                  <a:txBody>
                    <a:bodyPr/>
                    <a:lstStyle/>
                    <a:p>
                      <a:r>
                        <a:rPr lang="en-GB" sz="1600" dirty="0" smtClean="0"/>
                        <a:t>FOR</a:t>
                      </a:r>
                    </a:p>
                    <a:p>
                      <a:r>
                        <a:rPr lang="en-GB" sz="1600" dirty="0" smtClean="0"/>
                        <a:t>Acceptable</a:t>
                      </a:r>
                      <a:r>
                        <a:rPr lang="en-GB" sz="1600" baseline="0" dirty="0" smtClean="0"/>
                        <a:t> to do this</a:t>
                      </a:r>
                      <a:endParaRPr lang="en-GB" sz="1600" dirty="0" smtClean="0"/>
                    </a:p>
                  </a:txBody>
                  <a:tcPr/>
                </a:tc>
                <a:tc>
                  <a:txBody>
                    <a:bodyPr/>
                    <a:lstStyle/>
                    <a:p>
                      <a:r>
                        <a:rPr lang="en-GB" sz="1600" dirty="0" smtClean="0"/>
                        <a:t>MAYBE</a:t>
                      </a:r>
                    </a:p>
                  </a:txBody>
                  <a:tcPr/>
                </a:tc>
                <a:tc>
                  <a:txBody>
                    <a:bodyPr/>
                    <a:lstStyle/>
                    <a:p>
                      <a:r>
                        <a:rPr lang="en-GB" sz="1600" dirty="0" smtClean="0"/>
                        <a:t>AGAINST</a:t>
                      </a:r>
                    </a:p>
                    <a:p>
                      <a:r>
                        <a:rPr lang="en-GB" sz="1600" dirty="0" smtClean="0"/>
                        <a:t>Not acceptable to do this</a:t>
                      </a:r>
                      <a:endParaRPr lang="en-GB" sz="1600" dirty="0"/>
                    </a:p>
                  </a:txBody>
                  <a:tcPr/>
                </a:tc>
              </a:tr>
              <a:tr h="1442125">
                <a:tc>
                  <a:txBody>
                    <a:bodyPr/>
                    <a:lstStyle/>
                    <a:p>
                      <a:pPr algn="ctr"/>
                      <a:r>
                        <a:rPr lang="en-GB" sz="2000" b="1" dirty="0" smtClean="0"/>
                        <a:t>Meat eating</a:t>
                      </a:r>
                      <a:endParaRPr lang="en-GB" sz="2000" b="1" dirty="0"/>
                    </a:p>
                  </a:txBody>
                  <a:tcPr/>
                </a:tc>
                <a:tc>
                  <a:txBody>
                    <a:bodyPr/>
                    <a:lstStyle/>
                    <a:p>
                      <a:r>
                        <a:rPr lang="en-GB" sz="1600" b="0" i="0" u="none" dirty="0" smtClean="0">
                          <a:solidFill>
                            <a:schemeClr val="tx2"/>
                          </a:solidFill>
                        </a:rPr>
                        <a:t>Islam</a:t>
                      </a:r>
                      <a:r>
                        <a:rPr lang="en-GB" sz="1600" b="0" i="0" u="none" baseline="0" dirty="0" smtClean="0">
                          <a:solidFill>
                            <a:schemeClr val="tx2"/>
                          </a:solidFill>
                        </a:rPr>
                        <a:t> allows meat to be eaten. Food laws in the Qur’an show Allah allows meat to be eaten. Meat eating is part of festivals like Eid Il-</a:t>
                      </a:r>
                      <a:r>
                        <a:rPr lang="en-GB" sz="1600" b="0" i="0" u="none" baseline="0" dirty="0" err="1" smtClean="0">
                          <a:solidFill>
                            <a:schemeClr val="tx2"/>
                          </a:solidFill>
                        </a:rPr>
                        <a:t>Adhr</a:t>
                      </a:r>
                      <a:r>
                        <a:rPr lang="en-GB" sz="1600" b="0" i="0" u="none" baseline="0" dirty="0" smtClean="0">
                          <a:solidFill>
                            <a:schemeClr val="tx2"/>
                          </a:solidFill>
                        </a:rPr>
                        <a:t>.</a:t>
                      </a:r>
                    </a:p>
                  </a:txBody>
                  <a:tcPr/>
                </a:tc>
                <a:tc>
                  <a:txBody>
                    <a:bodyPr/>
                    <a:lstStyle/>
                    <a:p>
                      <a:r>
                        <a:rPr lang="en-GB" sz="1600" b="0" dirty="0" smtClean="0">
                          <a:solidFill>
                            <a:schemeClr val="tx2"/>
                          </a:solidFill>
                        </a:rPr>
                        <a:t>Meat must</a:t>
                      </a:r>
                      <a:r>
                        <a:rPr lang="en-GB" sz="1600" b="0" baseline="0" dirty="0" smtClean="0">
                          <a:solidFill>
                            <a:schemeClr val="tx2"/>
                          </a:solidFill>
                        </a:rPr>
                        <a:t> be slaughtered the correct way (Halal meat). Blood is removed and a prayer is said over it. Halal slaughter methods are supposed to humane.</a:t>
                      </a:r>
                      <a:endParaRPr lang="en-GB" sz="1600" b="0" dirty="0">
                        <a:solidFill>
                          <a:schemeClr val="tx2"/>
                        </a:solidFill>
                      </a:endParaRPr>
                    </a:p>
                  </a:txBody>
                  <a:tcPr/>
                </a:tc>
                <a:tc>
                  <a:txBody>
                    <a:bodyPr/>
                    <a:lstStyle/>
                    <a:p>
                      <a:r>
                        <a:rPr lang="en-GB" sz="1600" b="0" dirty="0" smtClean="0">
                          <a:solidFill>
                            <a:schemeClr val="tx2"/>
                          </a:solidFill>
                        </a:rPr>
                        <a:t>Certain</a:t>
                      </a:r>
                      <a:r>
                        <a:rPr lang="en-GB" sz="1600" b="0" baseline="0" dirty="0" smtClean="0">
                          <a:solidFill>
                            <a:schemeClr val="tx2"/>
                          </a:solidFill>
                        </a:rPr>
                        <a:t> meats are not allowed. Pork and carrion (killed by another animal) are all Haram (Forbidden).</a:t>
                      </a:r>
                      <a:endParaRPr lang="en-GB" sz="1600" b="0" baseline="0" dirty="0">
                        <a:solidFill>
                          <a:schemeClr val="tx2"/>
                        </a:solidFill>
                      </a:endParaRPr>
                    </a:p>
                    <a:p>
                      <a:r>
                        <a:rPr lang="en-GB" sz="1600" b="0" baseline="0" dirty="0" smtClean="0">
                          <a:solidFill>
                            <a:schemeClr val="tx2"/>
                          </a:solidFill>
                        </a:rPr>
                        <a:t>Stewardship may imply not to eat meat if it can be avoided.</a:t>
                      </a:r>
                    </a:p>
                  </a:txBody>
                  <a:tcPr/>
                </a:tc>
              </a:tr>
              <a:tr h="1442125">
                <a:tc>
                  <a:txBody>
                    <a:bodyPr/>
                    <a:lstStyle/>
                    <a:p>
                      <a:pPr algn="ctr"/>
                      <a:r>
                        <a:rPr lang="en-GB" sz="2000" b="1" dirty="0" smtClean="0"/>
                        <a:t>Cosmetic</a:t>
                      </a:r>
                      <a:r>
                        <a:rPr lang="en-GB" sz="2000" b="1" baseline="0" dirty="0" smtClean="0"/>
                        <a:t> testing</a:t>
                      </a:r>
                      <a:endParaRPr lang="en-GB" sz="2000" b="1" dirty="0"/>
                    </a:p>
                  </a:txBody>
                  <a:tcPr/>
                </a:tc>
                <a:tc>
                  <a:txBody>
                    <a:bodyPr/>
                    <a:lstStyle/>
                    <a:p>
                      <a:r>
                        <a:rPr lang="en-GB" sz="1600" dirty="0" smtClean="0">
                          <a:solidFill>
                            <a:schemeClr val="tx2"/>
                          </a:solidFill>
                        </a:rPr>
                        <a:t>X </a:t>
                      </a:r>
                    </a:p>
                    <a:p>
                      <a:r>
                        <a:rPr lang="en-GB" sz="1600" dirty="0" smtClean="0">
                          <a:solidFill>
                            <a:schemeClr val="tx2"/>
                          </a:solidFill>
                        </a:rPr>
                        <a:t>(Rarely</a:t>
                      </a:r>
                      <a:r>
                        <a:rPr lang="en-GB" sz="1600" baseline="0" dirty="0" smtClean="0">
                          <a:solidFill>
                            <a:schemeClr val="tx2"/>
                          </a:solidFill>
                        </a:rPr>
                        <a:t> accepted.) </a:t>
                      </a:r>
                      <a:endParaRPr lang="en-GB" sz="1600" dirty="0">
                        <a:solidFill>
                          <a:schemeClr val="tx2"/>
                        </a:solidFill>
                      </a:endParaRPr>
                    </a:p>
                  </a:txBody>
                  <a:tcPr/>
                </a:tc>
                <a:tc>
                  <a:txBody>
                    <a:bodyPr/>
                    <a:lstStyle/>
                    <a:p>
                      <a:r>
                        <a:rPr lang="en-GB" sz="1600" dirty="0" smtClean="0">
                          <a:solidFill>
                            <a:schemeClr val="tx2"/>
                          </a:solidFill>
                        </a:rPr>
                        <a:t>X</a:t>
                      </a:r>
                      <a:endParaRPr lang="en-GB" sz="1600" dirty="0">
                        <a:solidFill>
                          <a:schemeClr val="tx2"/>
                        </a:solidFill>
                      </a:endParaRPr>
                    </a:p>
                  </a:txBody>
                  <a:tcPr/>
                </a:tc>
                <a:tc>
                  <a:txBody>
                    <a:bodyPr/>
                    <a:lstStyle/>
                    <a:p>
                      <a:r>
                        <a:rPr lang="en-GB" sz="1600" baseline="0" dirty="0" smtClean="0">
                          <a:solidFill>
                            <a:schemeClr val="tx2"/>
                          </a:solidFill>
                        </a:rPr>
                        <a:t>Cosmetics not considered a just cause for death. The Intention is not good. Should not cause suffering. Animals can have legal rights.</a:t>
                      </a:r>
                      <a:endParaRPr lang="en-GB" sz="1600" dirty="0">
                        <a:solidFill>
                          <a:schemeClr val="tx2"/>
                        </a:solidFill>
                      </a:endParaRPr>
                    </a:p>
                  </a:txBody>
                  <a:tcPr/>
                </a:tc>
              </a:tr>
              <a:tr h="1922432">
                <a:tc>
                  <a:txBody>
                    <a:bodyPr/>
                    <a:lstStyle/>
                    <a:p>
                      <a:pPr algn="ctr"/>
                      <a:r>
                        <a:rPr lang="en-GB" sz="2000" b="1" dirty="0" smtClean="0"/>
                        <a:t>Drug testing</a:t>
                      </a:r>
                      <a:endParaRPr lang="en-GB" sz="2000" b="1" dirty="0"/>
                    </a:p>
                  </a:txBody>
                  <a:tcPr/>
                </a:tc>
                <a:tc>
                  <a:txBody>
                    <a:bodyPr/>
                    <a:lstStyle/>
                    <a:p>
                      <a:r>
                        <a:rPr lang="en-GB" sz="1600" dirty="0" smtClean="0">
                          <a:solidFill>
                            <a:schemeClr val="tx2"/>
                          </a:solidFill>
                        </a:rPr>
                        <a:t>God has provided animals for human use and benefit: </a:t>
                      </a:r>
                    </a:p>
                    <a:p>
                      <a:r>
                        <a:rPr lang="en-GB" sz="1600" dirty="0" smtClean="0">
                          <a:solidFill>
                            <a:schemeClr val="tx2"/>
                          </a:solidFill>
                        </a:rPr>
                        <a:t>Just cause to save life with medicine. Islam encourages scientific</a:t>
                      </a:r>
                      <a:r>
                        <a:rPr lang="en-GB" sz="1600" baseline="0" dirty="0" smtClean="0">
                          <a:solidFill>
                            <a:schemeClr val="tx2"/>
                          </a:solidFill>
                        </a:rPr>
                        <a:t> development of medicine.</a:t>
                      </a:r>
                      <a:endParaRPr lang="en-GB" sz="1600" dirty="0" smtClean="0">
                        <a:solidFill>
                          <a:schemeClr val="tx2"/>
                        </a:solidFill>
                      </a:endParaRPr>
                    </a:p>
                  </a:txBody>
                  <a:tcPr/>
                </a:tc>
                <a:tc>
                  <a:txBody>
                    <a:bodyPr/>
                    <a:lstStyle/>
                    <a:p>
                      <a:r>
                        <a:rPr lang="en-GB" sz="1600" dirty="0" smtClean="0">
                          <a:solidFill>
                            <a:schemeClr val="tx2"/>
                          </a:solidFill>
                        </a:rPr>
                        <a:t>The intention must</a:t>
                      </a:r>
                      <a:r>
                        <a:rPr lang="en-GB" sz="1600" baseline="0" dirty="0" smtClean="0">
                          <a:solidFill>
                            <a:schemeClr val="tx2"/>
                          </a:solidFill>
                        </a:rPr>
                        <a:t> be good, and must have a positive impact, and no other alternative available.</a:t>
                      </a:r>
                      <a:endParaRPr lang="en-GB" sz="1600" dirty="0">
                        <a:solidFill>
                          <a:schemeClr val="tx2"/>
                        </a:solidFill>
                      </a:endParaRPr>
                    </a:p>
                  </a:txBody>
                  <a:tcPr/>
                </a:tc>
                <a:tc>
                  <a:txBody>
                    <a:bodyPr/>
                    <a:lstStyle/>
                    <a:p>
                      <a:r>
                        <a:rPr lang="en-GB" sz="1600" dirty="0" err="1" smtClean="0">
                          <a:solidFill>
                            <a:schemeClr val="tx2"/>
                          </a:solidFill>
                        </a:rPr>
                        <a:t>Khalifah</a:t>
                      </a:r>
                      <a:r>
                        <a:rPr lang="en-GB" sz="1600" baseline="0" dirty="0" smtClean="0">
                          <a:solidFill>
                            <a:schemeClr val="tx2"/>
                          </a:solidFill>
                        </a:rPr>
                        <a:t> (steward) Look after animals, so should not use for experimentation. There are alternatives.</a:t>
                      </a:r>
                      <a:endParaRPr lang="en-GB" sz="1600" dirty="0">
                        <a:solidFill>
                          <a:schemeClr val="tx2"/>
                        </a:solidFill>
                      </a:endParaRPr>
                    </a:p>
                  </a:txBody>
                  <a:tcPr/>
                </a:tc>
              </a:tr>
            </a:tbl>
          </a:graphicData>
        </a:graphic>
      </p:graphicFrame>
      <p:sp>
        <p:nvSpPr>
          <p:cNvPr id="2" name="TextBox 1"/>
          <p:cNvSpPr txBox="1"/>
          <p:nvPr/>
        </p:nvSpPr>
        <p:spPr>
          <a:xfrm>
            <a:off x="179512" y="116632"/>
            <a:ext cx="3744416" cy="369332"/>
          </a:xfrm>
          <a:prstGeom prst="rect">
            <a:avLst/>
          </a:prstGeom>
          <a:solidFill>
            <a:srgbClr val="FFFF00"/>
          </a:solidFill>
        </p:spPr>
        <p:txBody>
          <a:bodyPr wrap="square" rtlCol="0">
            <a:spAutoFit/>
          </a:bodyPr>
          <a:lstStyle/>
          <a:p>
            <a:r>
              <a:rPr lang="en-GB" dirty="0" smtClean="0"/>
              <a:t>Muslim views on the use of animals</a:t>
            </a:r>
            <a:endParaRPr lang="en-GB" dirty="0"/>
          </a:p>
        </p:txBody>
      </p:sp>
    </p:spTree>
    <p:extLst>
      <p:ext uri="{BB962C8B-B14F-4D97-AF65-F5344CB8AC3E}">
        <p14:creationId xmlns:p14="http://schemas.microsoft.com/office/powerpoint/2010/main" val="1981970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323528" y="476672"/>
          <a:ext cx="8568951" cy="6220112"/>
        </p:xfrm>
        <a:graphic>
          <a:graphicData uri="http://schemas.openxmlformats.org/drawingml/2006/table">
            <a:tbl>
              <a:tblPr firstRow="1" bandRow="1">
                <a:tableStyleId>{616DA210-FB5B-4158-B5E0-FEB733F419BA}</a:tableStyleId>
              </a:tblPr>
              <a:tblGrid>
                <a:gridCol w="1512168"/>
                <a:gridCol w="2352261"/>
                <a:gridCol w="2352261"/>
                <a:gridCol w="2352261"/>
              </a:tblGrid>
              <a:tr h="638808">
                <a:tc>
                  <a:txBody>
                    <a:bodyPr/>
                    <a:lstStyle/>
                    <a:p>
                      <a:pPr algn="ctr"/>
                      <a:r>
                        <a:rPr lang="en-GB" sz="2000" dirty="0" smtClean="0"/>
                        <a:t>Use of animals</a:t>
                      </a:r>
                      <a:endParaRPr lang="en-GB" sz="2000" b="1" dirty="0"/>
                    </a:p>
                  </a:txBody>
                  <a:tcPr/>
                </a:tc>
                <a:tc>
                  <a:txBody>
                    <a:bodyPr/>
                    <a:lstStyle/>
                    <a:p>
                      <a:r>
                        <a:rPr lang="en-GB" sz="1600" dirty="0" smtClean="0"/>
                        <a:t>FOR</a:t>
                      </a:r>
                    </a:p>
                    <a:p>
                      <a:r>
                        <a:rPr lang="en-GB" sz="1600" dirty="0" smtClean="0"/>
                        <a:t>Acceptable</a:t>
                      </a:r>
                      <a:r>
                        <a:rPr lang="en-GB" sz="1600" baseline="0" dirty="0" smtClean="0"/>
                        <a:t> to do this</a:t>
                      </a:r>
                      <a:endParaRPr lang="en-GB" sz="1600" dirty="0" smtClean="0"/>
                    </a:p>
                  </a:txBody>
                  <a:tcPr/>
                </a:tc>
                <a:tc>
                  <a:txBody>
                    <a:bodyPr/>
                    <a:lstStyle/>
                    <a:p>
                      <a:r>
                        <a:rPr lang="en-GB" sz="1600" dirty="0" smtClean="0"/>
                        <a:t>MAYBE</a:t>
                      </a:r>
                    </a:p>
                  </a:txBody>
                  <a:tcPr/>
                </a:tc>
                <a:tc>
                  <a:txBody>
                    <a:bodyPr/>
                    <a:lstStyle/>
                    <a:p>
                      <a:r>
                        <a:rPr lang="en-GB" sz="1600" dirty="0" smtClean="0"/>
                        <a:t>AGAINST</a:t>
                      </a:r>
                    </a:p>
                    <a:p>
                      <a:r>
                        <a:rPr lang="en-GB" sz="1600" dirty="0" smtClean="0"/>
                        <a:t>Not acceptable to do this</a:t>
                      </a:r>
                      <a:endParaRPr lang="en-GB" sz="1600" dirty="0"/>
                    </a:p>
                  </a:txBody>
                  <a:tcPr/>
                </a:tc>
              </a:tr>
              <a:tr h="1442125">
                <a:tc>
                  <a:txBody>
                    <a:bodyPr/>
                    <a:lstStyle/>
                    <a:p>
                      <a:pPr algn="ctr"/>
                      <a:r>
                        <a:rPr lang="en-GB" sz="2000" b="1" dirty="0" smtClean="0"/>
                        <a:t>Meat eating</a:t>
                      </a:r>
                      <a:endParaRPr lang="en-GB" sz="2000" b="1" dirty="0"/>
                    </a:p>
                  </a:txBody>
                  <a:tcPr/>
                </a:tc>
                <a:tc>
                  <a:txBody>
                    <a:bodyPr/>
                    <a:lstStyle/>
                    <a:p>
                      <a:r>
                        <a:rPr lang="en-GB" sz="1600" b="0" i="0" u="none" baseline="0" dirty="0" smtClean="0">
                          <a:solidFill>
                            <a:schemeClr val="tx1"/>
                          </a:solidFill>
                        </a:rPr>
                        <a:t>God tells Noah to eat animals post flood. Biblical evidence of Jesus eating fish (probably also other meat)</a:t>
                      </a:r>
                    </a:p>
                  </a:txBody>
                  <a:tcPr/>
                </a:tc>
                <a:tc>
                  <a:txBody>
                    <a:bodyPr/>
                    <a:lstStyle/>
                    <a:p>
                      <a:r>
                        <a:rPr lang="en-GB" sz="1600" b="0" dirty="0" smtClean="0">
                          <a:solidFill>
                            <a:schemeClr val="tx1"/>
                          </a:solidFill>
                        </a:rPr>
                        <a:t>Romans 14:3 says a choice to eat meat or be vegetarian/vegan</a:t>
                      </a:r>
                      <a:r>
                        <a:rPr lang="en-GB" sz="1600" b="0" baseline="0" dirty="0" smtClean="0">
                          <a:solidFill>
                            <a:schemeClr val="tx1"/>
                          </a:solidFill>
                        </a:rPr>
                        <a:t> but must treat all with respect.</a:t>
                      </a:r>
                    </a:p>
                    <a:p>
                      <a:r>
                        <a:rPr lang="en-GB" sz="1600" b="0" baseline="0" dirty="0" smtClean="0">
                          <a:solidFill>
                            <a:schemeClr val="tx1"/>
                          </a:solidFill>
                        </a:rPr>
                        <a:t>Lent fasts in the eastern Orthodox church exclude meat (&amp; animal products)</a:t>
                      </a:r>
                    </a:p>
                  </a:txBody>
                  <a:tcPr/>
                </a:tc>
                <a:tc>
                  <a:txBody>
                    <a:bodyPr/>
                    <a:lstStyle/>
                    <a:p>
                      <a:r>
                        <a:rPr lang="en-GB" sz="1600" b="0" baseline="0" dirty="0" smtClean="0">
                          <a:solidFill>
                            <a:schemeClr val="tx1"/>
                          </a:solidFill>
                        </a:rPr>
                        <a:t>May interpret Eden as “vegetarian ideal” </a:t>
                      </a:r>
                    </a:p>
                    <a:p>
                      <a:r>
                        <a:rPr lang="en-GB" sz="1600" b="0" baseline="0" dirty="0" smtClean="0">
                          <a:solidFill>
                            <a:schemeClr val="tx1"/>
                          </a:solidFill>
                        </a:rPr>
                        <a:t>“do not kill” extends to animal slaughter.</a:t>
                      </a:r>
                    </a:p>
                  </a:txBody>
                  <a:tcPr/>
                </a:tc>
              </a:tr>
              <a:tr h="1442125">
                <a:tc>
                  <a:txBody>
                    <a:bodyPr/>
                    <a:lstStyle/>
                    <a:p>
                      <a:pPr algn="ctr"/>
                      <a:r>
                        <a:rPr lang="en-GB" sz="2000" b="1" dirty="0" smtClean="0"/>
                        <a:t>Cosmetic</a:t>
                      </a:r>
                      <a:r>
                        <a:rPr lang="en-GB" sz="2000" b="1" baseline="0" dirty="0" smtClean="0"/>
                        <a:t> testing</a:t>
                      </a:r>
                      <a:endParaRPr lang="en-GB" sz="2000" b="1" dirty="0"/>
                    </a:p>
                  </a:txBody>
                  <a:tcPr/>
                </a:tc>
                <a:tc>
                  <a:txBody>
                    <a:bodyPr/>
                    <a:lstStyle/>
                    <a:p>
                      <a:r>
                        <a:rPr lang="en-GB" sz="1600" dirty="0" smtClean="0">
                          <a:solidFill>
                            <a:schemeClr val="tx1"/>
                          </a:solidFill>
                        </a:rPr>
                        <a:t>(RARE</a:t>
                      </a:r>
                      <a:r>
                        <a:rPr lang="en-GB" sz="1600" baseline="0" dirty="0" smtClean="0">
                          <a:solidFill>
                            <a:schemeClr val="tx1"/>
                          </a:solidFill>
                        </a:rPr>
                        <a:t> )</a:t>
                      </a:r>
                    </a:p>
                    <a:p>
                      <a:r>
                        <a:rPr lang="en-GB" sz="1600" dirty="0" smtClean="0">
                          <a:solidFill>
                            <a:schemeClr val="tx1"/>
                          </a:solidFill>
                        </a:rPr>
                        <a:t>Dominion:</a:t>
                      </a:r>
                      <a:r>
                        <a:rPr lang="en-GB" sz="1600" baseline="0" dirty="0" smtClean="0">
                          <a:solidFill>
                            <a:schemeClr val="tx1"/>
                          </a:solidFill>
                        </a:rPr>
                        <a:t> </a:t>
                      </a:r>
                      <a:r>
                        <a:rPr lang="en-GB" sz="1600" dirty="0" smtClean="0">
                          <a:solidFill>
                            <a:schemeClr val="tx1"/>
                          </a:solidFill>
                        </a:rPr>
                        <a:t>animals may be used to benefit humans.</a:t>
                      </a:r>
                      <a:r>
                        <a:rPr lang="en-GB" sz="1600" baseline="0" dirty="0">
                          <a:solidFill>
                            <a:schemeClr val="tx1"/>
                          </a:solidFill>
                        </a:rPr>
                        <a:t> </a:t>
                      </a:r>
                      <a:r>
                        <a:rPr lang="en-GB" sz="1600" baseline="0" dirty="0" smtClean="0">
                          <a:solidFill>
                            <a:schemeClr val="tx1"/>
                          </a:solidFill>
                        </a:rPr>
                        <a:t>(most now don’t think cosmetics is enough of a benefit)</a:t>
                      </a:r>
                      <a:endParaRPr lang="en-GB" sz="1600" dirty="0" smtClean="0">
                        <a:solidFill>
                          <a:schemeClr val="tx1"/>
                        </a:solidFill>
                      </a:endParaRPr>
                    </a:p>
                  </a:txBody>
                  <a:tcPr/>
                </a:tc>
                <a:tc>
                  <a:txBody>
                    <a:bodyPr/>
                    <a:lstStyle/>
                    <a:p>
                      <a:endParaRPr lang="en-GB"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tx1"/>
                          </a:solidFill>
                        </a:rPr>
                        <a:t>Stewardship: responsibility for animals and their welfare, so may be opposed to testing .</a:t>
                      </a:r>
                    </a:p>
                    <a:p>
                      <a:endParaRPr lang="en-GB" sz="1600" dirty="0">
                        <a:solidFill>
                          <a:schemeClr val="tx1"/>
                        </a:solidFill>
                      </a:endParaRPr>
                    </a:p>
                  </a:txBody>
                  <a:tcPr/>
                </a:tc>
              </a:tr>
              <a:tr h="1922432">
                <a:tc>
                  <a:txBody>
                    <a:bodyPr/>
                    <a:lstStyle/>
                    <a:p>
                      <a:pPr algn="ctr"/>
                      <a:r>
                        <a:rPr lang="en-GB" sz="2000" b="1" dirty="0" smtClean="0"/>
                        <a:t>Drug testing</a:t>
                      </a:r>
                      <a:endParaRPr lang="en-GB" sz="2000" b="1" dirty="0"/>
                    </a:p>
                  </a:txBody>
                  <a:tcPr/>
                </a:tc>
                <a:tc>
                  <a:txBody>
                    <a:bodyPr/>
                    <a:lstStyle/>
                    <a:p>
                      <a:r>
                        <a:rPr lang="en-GB" sz="1600" dirty="0" smtClean="0">
                          <a:solidFill>
                            <a:schemeClr val="tx1"/>
                          </a:solidFill>
                        </a:rPr>
                        <a:t>Dominion:</a:t>
                      </a:r>
                      <a:r>
                        <a:rPr lang="en-GB" sz="1600" baseline="0" dirty="0" smtClean="0">
                          <a:solidFill>
                            <a:schemeClr val="tx1"/>
                          </a:solidFill>
                        </a:rPr>
                        <a:t> </a:t>
                      </a:r>
                      <a:r>
                        <a:rPr lang="en-GB" sz="1600" dirty="0" smtClean="0">
                          <a:solidFill>
                            <a:schemeClr val="tx1"/>
                          </a:solidFill>
                        </a:rPr>
                        <a:t>animals may be used to benefit humans.</a:t>
                      </a:r>
                    </a:p>
                    <a:p>
                      <a:r>
                        <a:rPr lang="en-GB" sz="1600" dirty="0" smtClean="0">
                          <a:solidFill>
                            <a:schemeClr val="tx1"/>
                          </a:solidFill>
                        </a:rPr>
                        <a:t>Hierarchy</a:t>
                      </a:r>
                      <a:r>
                        <a:rPr lang="en-GB" sz="1600" baseline="0" dirty="0" smtClean="0">
                          <a:solidFill>
                            <a:schemeClr val="tx1"/>
                          </a:solidFill>
                        </a:rPr>
                        <a:t> of creation means animals are lower.</a:t>
                      </a:r>
                      <a:endParaRPr lang="en-GB" sz="1600" dirty="0" smtClean="0">
                        <a:solidFill>
                          <a:schemeClr val="tx1"/>
                        </a:solidFill>
                      </a:endParaRPr>
                    </a:p>
                  </a:txBody>
                  <a:tcPr/>
                </a:tc>
                <a:tc>
                  <a:txBody>
                    <a:bodyPr/>
                    <a:lstStyle/>
                    <a:p>
                      <a:r>
                        <a:rPr lang="en-GB" sz="1600" dirty="0" smtClean="0">
                          <a:solidFill>
                            <a:schemeClr val="tx1"/>
                          </a:solidFill>
                        </a:rPr>
                        <a:t>Healing</a:t>
                      </a:r>
                      <a:r>
                        <a:rPr lang="en-GB" sz="1600" baseline="0" dirty="0" smtClean="0">
                          <a:solidFill>
                            <a:schemeClr val="tx1"/>
                          </a:solidFill>
                        </a:rPr>
                        <a:t> others is important. Jesus’ healing miracles so good for healing medicines.</a:t>
                      </a:r>
                      <a:endParaRPr lang="en-GB" sz="1600" dirty="0">
                        <a:solidFill>
                          <a:schemeClr val="tx1"/>
                        </a:solidFill>
                      </a:endParaRPr>
                    </a:p>
                  </a:txBody>
                  <a:tcPr/>
                </a:tc>
                <a:tc>
                  <a:txBody>
                    <a:bodyPr/>
                    <a:lstStyle/>
                    <a:p>
                      <a:r>
                        <a:rPr lang="en-GB" sz="1600" dirty="0" smtClean="0">
                          <a:solidFill>
                            <a:schemeClr val="tx1"/>
                          </a:solidFill>
                        </a:rPr>
                        <a:t>Stewardship: responsibility for animals and their welfare, so may be opposed to testing .</a:t>
                      </a:r>
                      <a:endParaRPr lang="en-GB" sz="1600" dirty="0">
                        <a:solidFill>
                          <a:schemeClr val="tx1"/>
                        </a:solidFill>
                      </a:endParaRPr>
                    </a:p>
                  </a:txBody>
                  <a:tcPr/>
                </a:tc>
              </a:tr>
            </a:tbl>
          </a:graphicData>
        </a:graphic>
      </p:graphicFrame>
      <p:sp>
        <p:nvSpPr>
          <p:cNvPr id="3" name="TextBox 2"/>
          <p:cNvSpPr txBox="1"/>
          <p:nvPr/>
        </p:nvSpPr>
        <p:spPr>
          <a:xfrm>
            <a:off x="179512" y="107340"/>
            <a:ext cx="3744416" cy="369332"/>
          </a:xfrm>
          <a:prstGeom prst="rect">
            <a:avLst/>
          </a:prstGeom>
          <a:solidFill>
            <a:srgbClr val="FFFF00"/>
          </a:solidFill>
        </p:spPr>
        <p:txBody>
          <a:bodyPr wrap="square" rtlCol="0">
            <a:spAutoFit/>
          </a:bodyPr>
          <a:lstStyle/>
          <a:p>
            <a:r>
              <a:rPr lang="en-GB" dirty="0" smtClean="0"/>
              <a:t>Christian views on the use of animals</a:t>
            </a:r>
            <a:endParaRPr lang="en-GB" dirty="0"/>
          </a:p>
        </p:txBody>
      </p:sp>
    </p:spTree>
    <p:extLst>
      <p:ext uri="{BB962C8B-B14F-4D97-AF65-F5344CB8AC3E}">
        <p14:creationId xmlns:p14="http://schemas.microsoft.com/office/powerpoint/2010/main" val="2208542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1196752"/>
            <a:ext cx="9144000" cy="1205036"/>
          </a:xfrm>
          <a:prstGeom prst="rect">
            <a:avLst/>
          </a:prstGeom>
          <a:solidFill>
            <a:srgbClr val="FFFF00"/>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700" dirty="0"/>
              <a:t>All religious believers believe that life is </a:t>
            </a:r>
            <a:r>
              <a:rPr lang="en-GB" sz="2700" b="1" dirty="0"/>
              <a:t>sacred</a:t>
            </a:r>
            <a:r>
              <a:rPr lang="en-GB" sz="2700" dirty="0"/>
              <a:t> or special. This must extend to all life and so the world becomes sacred as it is the home to all. It should be treated with respect. </a:t>
            </a:r>
          </a:p>
        </p:txBody>
      </p:sp>
      <p:pic>
        <p:nvPicPr>
          <p:cNvPr id="3" name="Picture 2"/>
          <p:cNvPicPr>
            <a:picLocks noChangeAspect="1"/>
          </p:cNvPicPr>
          <p:nvPr/>
        </p:nvPicPr>
        <p:blipFill>
          <a:blip r:embed="rId2"/>
          <a:stretch>
            <a:fillRect/>
          </a:stretch>
        </p:blipFill>
        <p:spPr>
          <a:xfrm>
            <a:off x="7343793" y="2920254"/>
            <a:ext cx="1604911" cy="1609484"/>
          </a:xfrm>
          <a:prstGeom prst="rect">
            <a:avLst/>
          </a:prstGeom>
        </p:spPr>
      </p:pic>
      <p:sp>
        <p:nvSpPr>
          <p:cNvPr id="4" name="TextBox 3"/>
          <p:cNvSpPr txBox="1"/>
          <p:nvPr/>
        </p:nvSpPr>
        <p:spPr>
          <a:xfrm>
            <a:off x="163558" y="2636912"/>
            <a:ext cx="7165427" cy="3785652"/>
          </a:xfrm>
          <a:prstGeom prst="rect">
            <a:avLst/>
          </a:prstGeom>
          <a:noFill/>
        </p:spPr>
        <p:txBody>
          <a:bodyPr wrap="square" rtlCol="0">
            <a:spAutoFit/>
          </a:bodyPr>
          <a:lstStyle/>
          <a:p>
            <a:r>
              <a:rPr lang="en-GB" sz="2400" b="1" u="sng" dirty="0"/>
              <a:t>Key concepts:</a:t>
            </a:r>
          </a:p>
          <a:p>
            <a:r>
              <a:rPr lang="en-GB" dirty="0"/>
              <a:t>Stewardship- the ideas that God create the world means it has to be looked after. Religious people believe that they have been given the responsibility or duty by God to look after the world.</a:t>
            </a:r>
          </a:p>
          <a:p>
            <a:endParaRPr lang="en-GB" dirty="0"/>
          </a:p>
          <a:p>
            <a:r>
              <a:rPr lang="en-GB" dirty="0"/>
              <a:t>Dominion- this is the idea that as the prime species, religious believers think that God gave them the right to decide what happens to all the animals in the world. Humans have the power over nature by the permission of God.</a:t>
            </a:r>
          </a:p>
          <a:p>
            <a:endParaRPr lang="en-GB" dirty="0"/>
          </a:p>
          <a:p>
            <a:r>
              <a:rPr lang="en-GB" dirty="0"/>
              <a:t>Awe- When humans see how beautiful the world is and nature is they are struck with a sense of wonderment. They are wowed. This makes religious people want to praise God more for his creation. </a:t>
            </a:r>
          </a:p>
        </p:txBody>
      </p:sp>
      <p:sp>
        <p:nvSpPr>
          <p:cNvPr id="6" name="TextBox 5"/>
          <p:cNvSpPr txBox="1"/>
          <p:nvPr/>
        </p:nvSpPr>
        <p:spPr>
          <a:xfrm>
            <a:off x="1907704" y="188640"/>
            <a:ext cx="5040560" cy="646331"/>
          </a:xfrm>
          <a:prstGeom prst="rect">
            <a:avLst/>
          </a:prstGeom>
          <a:noFill/>
          <a:ln w="28575">
            <a:solidFill>
              <a:schemeClr val="tx1"/>
            </a:solidFill>
            <a:prstDash val="dash"/>
          </a:ln>
        </p:spPr>
        <p:txBody>
          <a:bodyPr wrap="square" rtlCol="0">
            <a:spAutoFit/>
          </a:bodyPr>
          <a:lstStyle/>
          <a:p>
            <a:r>
              <a:rPr lang="en-GB" sz="3600" dirty="0" smtClean="0"/>
              <a:t>Abuse of the environment</a:t>
            </a:r>
            <a:endParaRPr lang="en-GB" sz="3600" dirty="0"/>
          </a:p>
        </p:txBody>
      </p:sp>
    </p:spTree>
    <p:extLst>
      <p:ext uri="{BB962C8B-B14F-4D97-AF65-F5344CB8AC3E}">
        <p14:creationId xmlns:p14="http://schemas.microsoft.com/office/powerpoint/2010/main" val="3673379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16632"/>
            <a:ext cx="4536504" cy="6186309"/>
          </a:xfrm>
          <a:prstGeom prst="rect">
            <a:avLst/>
          </a:prstGeom>
          <a:solidFill>
            <a:srgbClr val="FF99FF"/>
          </a:solidFill>
          <a:ln>
            <a:solidFill>
              <a:schemeClr val="tx1"/>
            </a:solidFill>
          </a:ln>
        </p:spPr>
        <p:txBody>
          <a:bodyPr wrap="square" rtlCol="0">
            <a:spAutoFit/>
          </a:bodyPr>
          <a:lstStyle/>
          <a:p>
            <a:r>
              <a:rPr lang="en-GB" dirty="0"/>
              <a:t>Christianity:</a:t>
            </a:r>
          </a:p>
          <a:p>
            <a:r>
              <a:rPr lang="en-GB" dirty="0"/>
              <a:t>Christians believe that God created the world and gave humankind stewardship- the responsibility to look after the world. Christians in modern times, especially have seen the need to work to </a:t>
            </a:r>
            <a:r>
              <a:rPr lang="en-GB" i="1" dirty="0"/>
              <a:t>heal the world</a:t>
            </a:r>
            <a:r>
              <a:rPr lang="en-GB" dirty="0"/>
              <a:t> and look after the environment. </a:t>
            </a:r>
          </a:p>
          <a:p>
            <a:endParaRPr lang="en-GB" dirty="0"/>
          </a:p>
          <a:p>
            <a:r>
              <a:rPr lang="en-GB" dirty="0"/>
              <a:t>The Bible teaches: </a:t>
            </a:r>
          </a:p>
          <a:p>
            <a:pPr marL="214313" indent="-214313">
              <a:buFont typeface="Arial" panose="020B0604020202020204" pitchFamily="34" charset="0"/>
              <a:buChar char="•"/>
            </a:pPr>
            <a:r>
              <a:rPr lang="en-GB" dirty="0"/>
              <a:t>God made the world and gave the duty of stewardship to humans (Genesis 1:28)</a:t>
            </a:r>
          </a:p>
          <a:p>
            <a:pPr marL="214313" indent="-214313">
              <a:buFont typeface="Arial" panose="020B0604020202020204" pitchFamily="34" charset="0"/>
              <a:buChar char="•"/>
            </a:pPr>
            <a:r>
              <a:rPr lang="en-GB" dirty="0"/>
              <a:t>The earth is the Lord’s and everything in it. (Psalms 23:1) </a:t>
            </a:r>
          </a:p>
          <a:p>
            <a:pPr marL="214313" indent="-214313">
              <a:buFont typeface="Arial" panose="020B0604020202020204" pitchFamily="34" charset="0"/>
              <a:buChar char="•"/>
            </a:pPr>
            <a:r>
              <a:rPr lang="en-GB" dirty="0"/>
              <a:t>Respect for life extends to the rest of creation (Pope John Paul II) </a:t>
            </a:r>
          </a:p>
          <a:p>
            <a:r>
              <a:rPr lang="en-GB" dirty="0"/>
              <a:t>Clearly humans have a special role on Earth, which is to look after the Earth and animals. </a:t>
            </a:r>
          </a:p>
          <a:p>
            <a:r>
              <a:rPr lang="en-GB" dirty="0"/>
              <a:t>Since humans must face God on the Day of Judgement, all must carry out their given duties. If humans did not look after the World, or did nothing to stop its destruction they should expect to be punished by God. </a:t>
            </a:r>
          </a:p>
        </p:txBody>
      </p:sp>
      <p:sp>
        <p:nvSpPr>
          <p:cNvPr id="4" name="TextBox 3"/>
          <p:cNvSpPr txBox="1"/>
          <p:nvPr/>
        </p:nvSpPr>
        <p:spPr>
          <a:xfrm>
            <a:off x="4932040" y="139266"/>
            <a:ext cx="4091152" cy="6001643"/>
          </a:xfrm>
          <a:prstGeom prst="rect">
            <a:avLst/>
          </a:prstGeom>
          <a:solidFill>
            <a:srgbClr val="99CCFF"/>
          </a:solidFill>
          <a:ln>
            <a:solidFill>
              <a:schemeClr val="tx1"/>
            </a:solidFill>
          </a:ln>
        </p:spPr>
        <p:txBody>
          <a:bodyPr wrap="square" rtlCol="0">
            <a:spAutoFit/>
          </a:bodyPr>
          <a:lstStyle/>
          <a:p>
            <a:r>
              <a:rPr lang="en-GB" sz="1600" dirty="0"/>
              <a:t>Islam:</a:t>
            </a:r>
          </a:p>
          <a:p>
            <a:r>
              <a:rPr lang="en-GB" sz="1600" dirty="0"/>
              <a:t>Islam sees the creation I its entirety as the work of Allah. Humans are </a:t>
            </a:r>
            <a:r>
              <a:rPr lang="en-GB" sz="1600" i="1" dirty="0" err="1"/>
              <a:t>Khalifa</a:t>
            </a:r>
            <a:r>
              <a:rPr lang="en-GB" sz="1600" dirty="0"/>
              <a:t> (stewards) of the world. Looking after the world shows respect to Allah. </a:t>
            </a:r>
          </a:p>
          <a:p>
            <a:endParaRPr lang="en-GB" sz="1600" dirty="0"/>
          </a:p>
          <a:p>
            <a:r>
              <a:rPr lang="en-GB" sz="1600" dirty="0"/>
              <a:t>Islam teaches:</a:t>
            </a:r>
          </a:p>
          <a:p>
            <a:pPr marL="257175" indent="-257175">
              <a:buFont typeface="Arial" panose="020B0604020202020204" pitchFamily="34" charset="0"/>
              <a:buChar char="•"/>
            </a:pPr>
            <a:r>
              <a:rPr lang="en-GB" sz="1600" dirty="0"/>
              <a:t>The world is green and beautiful, and Allah has appointed you. His stewards over it. (Qur’an) </a:t>
            </a:r>
          </a:p>
          <a:p>
            <a:pPr marL="257175" indent="-257175">
              <a:buFont typeface="Arial" panose="020B0604020202020204" pitchFamily="34" charset="0"/>
              <a:buChar char="•"/>
            </a:pPr>
            <a:r>
              <a:rPr lang="en-GB" sz="1600" dirty="0"/>
              <a:t>The whole earth has been created as a place of worship. (Qur’an)</a:t>
            </a:r>
          </a:p>
          <a:p>
            <a:pPr marL="257175" indent="-257175">
              <a:buFont typeface="Arial" panose="020B0604020202020204" pitchFamily="34" charset="0"/>
              <a:buChar char="•"/>
            </a:pPr>
            <a:r>
              <a:rPr lang="en-GB" sz="1600" dirty="0"/>
              <a:t>The earth has been created for me as a mosque and a means of purification. (Hadith) </a:t>
            </a:r>
          </a:p>
          <a:p>
            <a:pPr marL="257175" indent="-257175">
              <a:buFont typeface="Arial" panose="020B0604020202020204" pitchFamily="34" charset="0"/>
              <a:buChar char="•"/>
            </a:pPr>
            <a:endParaRPr lang="en-GB" sz="1600" dirty="0"/>
          </a:p>
          <a:p>
            <a:r>
              <a:rPr lang="en-GB" sz="1600" dirty="0"/>
              <a:t>Humans are the trustees of Allah’s creation and trustee’s look after thing.</a:t>
            </a:r>
          </a:p>
          <a:p>
            <a:r>
              <a:rPr lang="en-GB" sz="1600" dirty="0"/>
              <a:t>The whole creation reflects Allah, and Allah knows everything that happens in it. Allah knows who damages and who looks after his creation. So it is a good idea to look after the world. Those who do not follow their duty will be punished on Judgement Day by Allah. </a:t>
            </a:r>
          </a:p>
        </p:txBody>
      </p:sp>
    </p:spTree>
    <p:extLst>
      <p:ext uri="{BB962C8B-B14F-4D97-AF65-F5344CB8AC3E}">
        <p14:creationId xmlns:p14="http://schemas.microsoft.com/office/powerpoint/2010/main" val="1233878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0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4669" y="1772816"/>
            <a:ext cx="3429000" cy="33178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79512" y="-45968"/>
            <a:ext cx="5112568"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600" b="0" i="0" u="sng"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Environmental problems</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Damage to the</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environment</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could affect every person and every living</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organism</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in some way. The following are among the most common and most damaging causes.</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600" b="1"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Pollution</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This is the introduction of harmful substances into the environment. The most common</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pollutants</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are:</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600" b="1"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acid rain</a:t>
            </a:r>
            <a:r>
              <a:rPr kumimoji="0" lang="en-GB" altLang="en-US" sz="1600" b="0" i="0" u="none" strike="noStrike" cap="none" normalizeH="0" baseline="0" dirty="0" smtClean="0">
                <a:ln>
                  <a:noFill/>
                </a:ln>
                <a:solidFill>
                  <a:srgbClr val="231F2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 chemicals from burning fuel rises into the</a:t>
            </a:r>
            <a:r>
              <a:rPr kumimoji="0" lang="en-GB" altLang="en-US" sz="1600" b="0" i="0" u="none" strike="noStrike" cap="none" normalizeH="0" baseline="0" dirty="0" smtClean="0">
                <a:ln>
                  <a:noFill/>
                </a:ln>
                <a:solidFill>
                  <a:srgbClr val="231F2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atmosphere</a:t>
            </a:r>
            <a:r>
              <a:rPr kumimoji="0" lang="en-GB" altLang="en-US" sz="1600" b="0" i="0" u="none" strike="noStrike" cap="none" normalizeH="0" baseline="0" dirty="0" smtClean="0">
                <a:ln>
                  <a:noFill/>
                </a:ln>
                <a:solidFill>
                  <a:srgbClr val="231F2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and falls with rain</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600" b="1"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oil spills</a:t>
            </a:r>
            <a:r>
              <a:rPr kumimoji="0" lang="en-GB" altLang="en-US" sz="1600" b="0" i="0" u="none" strike="noStrike" cap="none" normalizeH="0" baseline="0" dirty="0" smtClean="0">
                <a:ln>
                  <a:noFill/>
                </a:ln>
                <a:solidFill>
                  <a:srgbClr val="231F2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 when a ship spills oil, the crude oil does not dissolve the in water but floats, causing severe damage to wildlife</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600" b="1"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toxic chemicals</a:t>
            </a:r>
            <a:r>
              <a:rPr kumimoji="0" lang="en-GB" altLang="en-US" sz="1600" b="0" i="0" u="none" strike="noStrike" cap="none" normalizeH="0" baseline="0" dirty="0" smtClean="0">
                <a:ln>
                  <a:noFill/>
                </a:ln>
                <a:solidFill>
                  <a:srgbClr val="231F2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 chemicals produced by industry can be hazardous to the environment if not disposed of correctly</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600" b="1"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pesticides</a:t>
            </a:r>
            <a:r>
              <a:rPr kumimoji="0" lang="en-GB" altLang="en-US" sz="1600" b="0" i="0" u="none" strike="noStrike" cap="none" normalizeH="0" baseline="0" dirty="0" smtClean="0">
                <a:ln>
                  <a:noFill/>
                </a:ln>
                <a:solidFill>
                  <a:srgbClr val="231F20"/>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231F20"/>
                </a:solidFill>
                <a:effectLst/>
                <a:latin typeface="Comic Sans MS" panose="030F0702030302020204" pitchFamily="66" charset="0"/>
                <a:ea typeface="Times New Roman" panose="02020603050405020304" pitchFamily="18" charset="0"/>
                <a:cs typeface="Times New Roman" panose="02020603050405020304" pitchFamily="18" charset="0"/>
              </a:rPr>
              <a:t> these are used extensively in agriculture, and can kill fish if they enter lakes or rivers</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600" b="1"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Destruction of natural habitats</a:t>
            </a:r>
            <a:endParaRPr kumimoji="0" lang="en-GB" alt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Different animals thrive in different environments, and each has its own natural</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habitat. When sudden, major changes affect a natural habitat, some species cannot adapt or move and die out. Humans have caused changes in some areas, </a:t>
            </a:r>
            <a:r>
              <a:rPr kumimoji="0" lang="en-GB" altLang="en-US" sz="1600" b="0" i="0" u="none" strike="noStrike" cap="none" normalizeH="0" baseline="0" dirty="0" err="1"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eg</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 flooding valleys through building dams. These changes have caused the</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extinction</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of animals and</a:t>
            </a:r>
            <a:r>
              <a:rPr kumimoji="0" lang="en-GB" altLang="en-US" sz="1600" b="0" i="0" u="none" strike="noStrike" cap="none" normalizeH="0" baseline="0" dirty="0" smtClean="0">
                <a:ln>
                  <a:noFill/>
                </a:ln>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en-US" sz="1600" b="0" i="0" u="none" strike="noStrike" cap="none" normalizeH="0" baseline="0" dirty="0" smtClean="0">
                <a:ln>
                  <a:noFill/>
                </a:ln>
                <a:solidFill>
                  <a:srgbClr val="333333"/>
                </a:solidFill>
                <a:effectLst/>
                <a:latin typeface="Comic Sans MS" panose="030F0702030302020204" pitchFamily="66" charset="0"/>
                <a:ea typeface="Times New Roman" panose="02020603050405020304" pitchFamily="18" charset="0"/>
                <a:cs typeface="Times New Roman" panose="02020603050405020304" pitchFamily="18" charset="0"/>
              </a:rPr>
              <a:t>flora.</a:t>
            </a:r>
            <a:endParaRPr kumimoji="0" lang="en-GB" altLang="en-US" sz="9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86692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88640"/>
            <a:ext cx="9036496" cy="1754326"/>
          </a:xfrm>
          <a:prstGeom prst="rect">
            <a:avLst/>
          </a:prstGeom>
        </p:spPr>
        <p:txBody>
          <a:bodyPr wrap="square">
            <a:spAutoFit/>
          </a:bodyPr>
          <a:lstStyle/>
          <a:p>
            <a:pPr lvl="0" eaLnBrk="0" fontAlgn="base" hangingPunct="0">
              <a:spcBef>
                <a:spcPct val="0"/>
              </a:spcBef>
              <a:spcAft>
                <a:spcPct val="0"/>
              </a:spcAft>
              <a:tabLst>
                <a:tab pos="457200" algn="l"/>
              </a:tabLst>
            </a:pPr>
            <a:r>
              <a:rPr lang="en-GB" altLang="en-US" sz="1200" b="1"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Deforestation</a:t>
            </a:r>
            <a:endParaRPr lang="en-GB" altLang="en-US" sz="500" dirty="0"/>
          </a:p>
          <a:p>
            <a:pPr lvl="0" eaLnBrk="0" fontAlgn="base" hangingPunct="0">
              <a:spcBef>
                <a:spcPct val="0"/>
              </a:spcBef>
              <a:spcAft>
                <a:spcPct val="0"/>
              </a:spcAft>
              <a:tabLst>
                <a:tab pos="457200" algn="l"/>
              </a:tabLst>
            </a:pP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In the last 50 years, human beings have destroyed 50 per cent of all forest and woodland. Their reasons include the need for timber, constructions and fuel, or more space to grow crops. Most species, including humans, need the oxygen from trees to survive and the increase in carbon dioxide resulting from deforestation has contributed to the</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greenhouse effect.</a:t>
            </a:r>
            <a:endParaRPr lang="en-GB" altLang="en-US" sz="500" dirty="0"/>
          </a:p>
          <a:p>
            <a:pPr lvl="0" eaLnBrk="0" fontAlgn="base" hangingPunct="0">
              <a:spcBef>
                <a:spcPct val="0"/>
              </a:spcBef>
              <a:spcAft>
                <a:spcPct val="0"/>
              </a:spcAft>
              <a:tabLst>
                <a:tab pos="457200" algn="l"/>
              </a:tabLst>
            </a:pPr>
            <a:r>
              <a:rPr lang="en-GB" altLang="en-US" sz="1200" b="1"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Use and abuse of natural resources</a:t>
            </a:r>
            <a:endParaRPr lang="en-GB" altLang="en-US" sz="500" dirty="0"/>
          </a:p>
          <a:p>
            <a:pPr lvl="0" eaLnBrk="0" fontAlgn="base" hangingPunct="0">
              <a:spcBef>
                <a:spcPct val="0"/>
              </a:spcBef>
              <a:spcAft>
                <a:spcPct val="0"/>
              </a:spcAft>
              <a:tabLst>
                <a:tab pos="457200" algn="l"/>
              </a:tabLst>
            </a:pP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Natural resources are substances that are found on or inside our environment.</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Non-renewable resources such as coal or oil were formed over millions of years and are limited in supply. They also create</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pollution</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when burned. Some natural resources produce no pollution and are</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renewable, </a:t>
            </a:r>
            <a:r>
              <a:rPr lang="en-GB" altLang="en-US" sz="1200" dirty="0" err="1">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eg</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 wind and solar power. These are often more expensive to harness, and are less reliable</a:t>
            </a:r>
            <a:r>
              <a:rPr lang="en-GB" altLang="en-US" sz="1200" dirty="0" smtClean="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a:t>
            </a:r>
            <a:endParaRPr lang="en-GB" altLang="en-US" sz="500" dirty="0"/>
          </a:p>
        </p:txBody>
      </p:sp>
      <p:sp>
        <p:nvSpPr>
          <p:cNvPr id="3" name="Rectangle 2"/>
          <p:cNvSpPr/>
          <p:nvPr/>
        </p:nvSpPr>
        <p:spPr>
          <a:xfrm>
            <a:off x="112429" y="2148276"/>
            <a:ext cx="8915175" cy="4708981"/>
          </a:xfrm>
          <a:prstGeom prst="rect">
            <a:avLst/>
          </a:prstGeom>
        </p:spPr>
        <p:txBody>
          <a:bodyPr wrap="square">
            <a:spAutoFit/>
          </a:bodyPr>
          <a:lstStyle/>
          <a:p>
            <a:pPr lvl="0" eaLnBrk="0" fontAlgn="base" hangingPunct="0">
              <a:spcBef>
                <a:spcPct val="0"/>
              </a:spcBef>
              <a:spcAft>
                <a:spcPct val="0"/>
              </a:spcAft>
              <a:tabLst>
                <a:tab pos="457200" algn="l"/>
              </a:tabLst>
            </a:pPr>
            <a:r>
              <a:rPr lang="en-GB" altLang="en-US" sz="1200" b="1"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Climate change (global warming)</a:t>
            </a:r>
            <a:endParaRPr lang="en-GB" altLang="en-US" sz="500" dirty="0"/>
          </a:p>
          <a:p>
            <a:pPr lvl="0" eaLnBrk="0" fontAlgn="base" hangingPunct="0">
              <a:spcBef>
                <a:spcPct val="0"/>
              </a:spcBef>
              <a:spcAft>
                <a:spcPct val="0"/>
              </a:spcAft>
              <a:tabLst>
                <a:tab pos="457200" algn="l"/>
              </a:tabLst>
            </a:pP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Average temperatures have increased by nearly one degree Celsius in the last 100 years, and the polar ice caps are melting. According to a report from the Intergovernmental Panel on Climate Change (2015) there is a 95 percent probability that human activity has caused an increase in Earth</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s temperature. It cites human-produced greenhouse gases such as carbon dioxide, as major contributors to the observed increase in our planet</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s temperature over the past 50 years.</a:t>
            </a:r>
            <a:endParaRPr lang="en-GB" altLang="en-US" sz="500" dirty="0"/>
          </a:p>
          <a:p>
            <a:pPr lvl="0" eaLnBrk="0" fontAlgn="base" hangingPunct="0">
              <a:spcBef>
                <a:spcPct val="0"/>
              </a:spcBef>
              <a:spcAft>
                <a:spcPct val="0"/>
              </a:spcAft>
              <a:tabLst>
                <a:tab pos="457200" algn="l"/>
              </a:tabLst>
            </a:pP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A minority claim that climate change is simply a result of a</a:t>
            </a:r>
            <a:r>
              <a:rPr lang="en-GB" altLang="en-US" sz="12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natural cycle. Whatever the cause, the effects include rising sea levels and more severe weather patterns.</a:t>
            </a:r>
            <a:endParaRPr lang="en-GB" altLang="en-US" sz="500" dirty="0"/>
          </a:p>
          <a:p>
            <a:pPr lvl="0" eaLnBrk="0" fontAlgn="base" hangingPunct="0">
              <a:spcBef>
                <a:spcPct val="0"/>
              </a:spcBef>
              <a:spcAft>
                <a:spcPct val="0"/>
              </a:spcAft>
              <a:tabLst>
                <a:tab pos="457200" algn="l"/>
              </a:tabLst>
            </a:pPr>
            <a:r>
              <a:rPr lang="en-GB" altLang="en-US" sz="1200" b="1"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Effects of modern lifestyles</a:t>
            </a:r>
            <a:endParaRPr lang="en-GB" altLang="en-US" sz="500" dirty="0"/>
          </a:p>
          <a:p>
            <a:pPr lvl="0" eaLnBrk="0" fontAlgn="base" hangingPunct="0">
              <a:spcBef>
                <a:spcPct val="0"/>
              </a:spcBef>
              <a:spcAft>
                <a:spcPct val="0"/>
              </a:spcAft>
              <a:tabLst>
                <a:tab pos="457200" algn="l"/>
              </a:tabLst>
            </a:pP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In the last 70 years, awareness about the damage human beings may cause to the environment has prompted new legislation, </a:t>
            </a:r>
            <a:r>
              <a:rPr lang="en-GB" altLang="en-US" sz="1200" dirty="0" err="1">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eg</a:t>
            </a:r>
            <a:r>
              <a:rPr lang="en-GB" altLang="en-US" sz="12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 insulation in new houses and the use of renewable energy such as solar panelling. Other changes include the introduction of cycle to work and car sharing schemes.</a:t>
            </a:r>
            <a:endParaRPr lang="en-GB" altLang="en-US" sz="500" dirty="0"/>
          </a:p>
          <a:p>
            <a:pPr lvl="0" eaLnBrk="0" fontAlgn="base" hangingPunct="0">
              <a:spcBef>
                <a:spcPct val="0"/>
              </a:spcBef>
              <a:spcAft>
                <a:spcPct val="0"/>
              </a:spcAft>
              <a:tabLst>
                <a:tab pos="457200" algn="l"/>
              </a:tabLst>
            </a:pPr>
            <a:r>
              <a:rPr lang="en-GB" altLang="en-US" sz="1200" b="1" dirty="0">
                <a:solidFill>
                  <a:srgbClr val="333333"/>
                </a:solidFill>
                <a:latin typeface="Comic Sans MS" panose="030F0702030302020204" pitchFamily="66" charset="0"/>
                <a:ea typeface="Times New Roman" panose="02020603050405020304" pitchFamily="18" charset="0"/>
                <a:cs typeface="Arial" panose="020B0604020202020204" pitchFamily="34" charset="0"/>
              </a:rPr>
              <a:t>How are these environmental problems being tackled?</a:t>
            </a:r>
            <a:endParaRPr lang="en-GB" altLang="en-US" sz="500" dirty="0"/>
          </a:p>
          <a:p>
            <a:pPr lvl="0" eaLnBrk="0" fontAlgn="base" hangingPunct="0">
              <a:spcBef>
                <a:spcPct val="0"/>
              </a:spcBef>
              <a:spcAft>
                <a:spcPct val="0"/>
              </a:spcAft>
              <a:buFontTx/>
              <a:buChar char="•"/>
              <a:tabLst>
                <a:tab pos="457200" algn="l"/>
              </a:tabLst>
            </a:pPr>
            <a:r>
              <a:rPr lang="en-GB" altLang="en-US"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Conservation</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because the Earth's resources are limited, they must be protected and supported wherever possible. Conservation aims to reduce the amount of resources used by human activity. It protects</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endangered species, </a:t>
            </a:r>
            <a:r>
              <a:rPr lang="en-GB" altLang="en-US" sz="1200" dirty="0" err="1">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eg</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by placing a limit on the amount of fish that can be caught and making areas of natural importance into</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national parks</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so that they cannot be exploited.</a:t>
            </a:r>
            <a:endParaRPr lang="en-GB" altLang="en-US" sz="500" dirty="0"/>
          </a:p>
          <a:p>
            <a:pPr lvl="0" eaLnBrk="0" fontAlgn="base" hangingPunct="0">
              <a:spcBef>
                <a:spcPct val="0"/>
              </a:spcBef>
              <a:spcAft>
                <a:spcPct val="0"/>
              </a:spcAft>
              <a:buFontTx/>
              <a:buChar char="•"/>
              <a:tabLst>
                <a:tab pos="457200" algn="l"/>
              </a:tabLst>
            </a:pPr>
            <a:r>
              <a:rPr lang="en-GB" altLang="en-US"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International action and legislation</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through international treaties, governments across the world can agree to regulate the use of harmful chemicals, or to reduce the output of greenhouse emissions. One such agreement was the</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Kyoto Protocol</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in 1997.</a:t>
            </a:r>
            <a:endParaRPr lang="en-GB" altLang="en-US" sz="500" dirty="0"/>
          </a:p>
          <a:p>
            <a:pPr lvl="0" eaLnBrk="0" fontAlgn="base" hangingPunct="0">
              <a:spcBef>
                <a:spcPct val="0"/>
              </a:spcBef>
              <a:spcAft>
                <a:spcPct val="0"/>
              </a:spcAft>
              <a:buFontTx/>
              <a:buChar char="•"/>
              <a:tabLst>
                <a:tab pos="457200" algn="l"/>
              </a:tabLst>
            </a:pPr>
            <a:r>
              <a:rPr lang="en-GB" altLang="en-US"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Sustainable development</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the needs of future generations should have equal weight to the needs of people today, meaning we should try to prevent long-lasting damage to the environment, conserve resources or replace those we use up.</a:t>
            </a:r>
            <a:endParaRPr lang="en-GB" altLang="en-US" sz="500" dirty="0"/>
          </a:p>
          <a:p>
            <a:pPr lvl="0" eaLnBrk="0" fontAlgn="base" hangingPunct="0">
              <a:spcBef>
                <a:spcPct val="0"/>
              </a:spcBef>
              <a:spcAft>
                <a:spcPct val="0"/>
              </a:spcAft>
              <a:buFontTx/>
              <a:buChar char="•"/>
              <a:tabLst>
                <a:tab pos="457200" algn="l"/>
              </a:tabLst>
            </a:pPr>
            <a:r>
              <a:rPr lang="en-GB" altLang="en-US"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Recycling</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some</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waste products</a:t>
            </a:r>
            <a:r>
              <a:rPr lang="en-GB" altLang="en-US" sz="12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 </a:t>
            </a:r>
            <a:r>
              <a:rPr lang="en-GB" altLang="en-US"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can be broken down and turned back into new products. This reduces the amount of waste going into landfill sites or being incinerated. Glass, paper, metal and some plastics are common materials that can be recycled.</a:t>
            </a:r>
            <a:endParaRPr lang="en-GB" altLang="en-US" sz="1200" dirty="0">
              <a:latin typeface="Arial" panose="020B0604020202020204" pitchFamily="34" charset="0"/>
            </a:endParaRPr>
          </a:p>
        </p:txBody>
      </p:sp>
    </p:spTree>
    <p:extLst>
      <p:ext uri="{BB962C8B-B14F-4D97-AF65-F5344CB8AC3E}">
        <p14:creationId xmlns:p14="http://schemas.microsoft.com/office/powerpoint/2010/main" val="3290702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1932" y="29152"/>
            <a:ext cx="5194920" cy="1143000"/>
          </a:xfrm>
          <a:solidFill>
            <a:srgbClr val="00B0F0"/>
          </a:solidFill>
        </p:spPr>
        <p:txBody>
          <a:bodyPr/>
          <a:lstStyle/>
          <a:p>
            <a:r>
              <a:rPr lang="en-GB" altLang="en-US" dirty="0" smtClean="0">
                <a:latin typeface="Cambria" panose="02040503050406030204" pitchFamily="18" charset="0"/>
              </a:rPr>
              <a:t>Poverty key terms</a:t>
            </a:r>
            <a:endParaRPr lang="en-GB" altLang="en-US" dirty="0">
              <a:latin typeface="Cambria" panose="02040503050406030204" pitchFamily="18" charset="0"/>
            </a:endParaRPr>
          </a:p>
        </p:txBody>
      </p:sp>
      <p:pic>
        <p:nvPicPr>
          <p:cNvPr id="8196" name="Picture 4" descr="weal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2665" y="1172152"/>
            <a:ext cx="22860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poverty_children_pictures-640x4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2665" y="5022850"/>
            <a:ext cx="2133600" cy="1771650"/>
          </a:xfrm>
          <a:prstGeom prst="rect">
            <a:avLst/>
          </a:prstGeom>
          <a:noFill/>
          <a:extLst>
            <a:ext uri="{909E8E84-426E-40DD-AFC4-6F175D3DCCD1}">
              <a14:hiddenFill xmlns:a14="http://schemas.microsoft.com/office/drawing/2010/main">
                <a:solidFill>
                  <a:srgbClr val="FFFFFF"/>
                </a:solidFill>
              </a14:hiddenFill>
            </a:ext>
          </a:extLst>
        </p:spPr>
      </p:pic>
      <p:sp>
        <p:nvSpPr>
          <p:cNvPr id="8199" name="Text Box 7"/>
          <p:cNvSpPr txBox="1">
            <a:spLocks noChangeArrowheads="1"/>
          </p:cNvSpPr>
          <p:nvPr/>
        </p:nvSpPr>
        <p:spPr bwMode="auto">
          <a:xfrm>
            <a:off x="4945062" y="3764679"/>
            <a:ext cx="4054475" cy="94615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800" dirty="0">
                <a:latin typeface="Cambria" panose="02040503050406030204" pitchFamily="18" charset="0"/>
              </a:rPr>
              <a:t>Being  without money, food or basic needs</a:t>
            </a:r>
          </a:p>
        </p:txBody>
      </p:sp>
      <p:sp>
        <p:nvSpPr>
          <p:cNvPr id="8200" name="Text Box 8"/>
          <p:cNvSpPr txBox="1">
            <a:spLocks noChangeArrowheads="1"/>
          </p:cNvSpPr>
          <p:nvPr/>
        </p:nvSpPr>
        <p:spPr bwMode="auto">
          <a:xfrm>
            <a:off x="0" y="1219200"/>
            <a:ext cx="2362200" cy="17399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a:latin typeface="Cambria" panose="02040503050406030204" pitchFamily="18" charset="0"/>
              </a:rPr>
              <a:t>Wealth</a:t>
            </a:r>
          </a:p>
          <a:p>
            <a:endParaRPr lang="en-GB" altLang="en-US" sz="3600">
              <a:latin typeface="Cambria" panose="02040503050406030204" pitchFamily="18" charset="0"/>
            </a:endParaRPr>
          </a:p>
          <a:p>
            <a:endParaRPr lang="en-GB" altLang="en-US" sz="3600">
              <a:latin typeface="Cambria" panose="02040503050406030204" pitchFamily="18" charset="0"/>
            </a:endParaRPr>
          </a:p>
        </p:txBody>
      </p:sp>
      <p:sp>
        <p:nvSpPr>
          <p:cNvPr id="8202" name="Text Box 10"/>
          <p:cNvSpPr txBox="1">
            <a:spLocks noGrp="1" noChangeArrowheads="1"/>
          </p:cNvSpPr>
          <p:nvPr>
            <p:ph type="body" idx="1"/>
          </p:nvPr>
        </p:nvSpPr>
        <p:spPr>
          <a:xfrm>
            <a:off x="0" y="4953000"/>
            <a:ext cx="2286000" cy="1752600"/>
          </a:xfrm>
          <a:solidFill>
            <a:srgbClr val="FFFF99"/>
          </a:solidFill>
          <a:ln/>
        </p:spPr>
        <p:txBody>
          <a:bodyPr/>
          <a:lstStyle/>
          <a:p>
            <a:pPr>
              <a:spcBef>
                <a:spcPct val="0"/>
              </a:spcBef>
              <a:buFontTx/>
              <a:buNone/>
            </a:pPr>
            <a:r>
              <a:rPr lang="en-GB" altLang="en-US" sz="3600">
                <a:latin typeface="Cambria" panose="02040503050406030204" pitchFamily="18" charset="0"/>
              </a:rPr>
              <a:t>Poverty</a:t>
            </a:r>
          </a:p>
        </p:txBody>
      </p:sp>
      <p:sp>
        <p:nvSpPr>
          <p:cNvPr id="8203" name="Text Box 11"/>
          <p:cNvSpPr txBox="1">
            <a:spLocks noChangeArrowheads="1"/>
          </p:cNvSpPr>
          <p:nvPr/>
        </p:nvSpPr>
        <p:spPr bwMode="auto">
          <a:xfrm>
            <a:off x="4728801" y="5382389"/>
            <a:ext cx="4359275" cy="954107"/>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800" dirty="0">
                <a:latin typeface="Cambria" panose="02040503050406030204" pitchFamily="18" charset="0"/>
              </a:rPr>
              <a:t>Large amount of money/ investments or possessions</a:t>
            </a:r>
          </a:p>
        </p:txBody>
      </p:sp>
      <p:sp>
        <p:nvSpPr>
          <p:cNvPr id="8204" name="Text Box 12"/>
          <p:cNvSpPr txBox="1">
            <a:spLocks noChangeArrowheads="1"/>
          </p:cNvSpPr>
          <p:nvPr/>
        </p:nvSpPr>
        <p:spPr bwMode="auto">
          <a:xfrm>
            <a:off x="0" y="3581400"/>
            <a:ext cx="2286000" cy="119062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a:latin typeface="Cambria" panose="02040503050406030204" pitchFamily="18" charset="0"/>
              </a:rPr>
              <a:t>Debt</a:t>
            </a:r>
          </a:p>
          <a:p>
            <a:endParaRPr lang="en-GB" altLang="en-US" sz="3600">
              <a:latin typeface="Cambria" panose="02040503050406030204" pitchFamily="18" charset="0"/>
            </a:endParaRPr>
          </a:p>
        </p:txBody>
      </p:sp>
      <p:pic>
        <p:nvPicPr>
          <p:cNvPr id="8206" name="Picture 14" descr="debt-consolid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556" y="3229552"/>
            <a:ext cx="2209800" cy="1581150"/>
          </a:xfrm>
          <a:prstGeom prst="rect">
            <a:avLst/>
          </a:prstGeom>
          <a:noFill/>
          <a:extLst>
            <a:ext uri="{909E8E84-426E-40DD-AFC4-6F175D3DCCD1}">
              <a14:hiddenFill xmlns:a14="http://schemas.microsoft.com/office/drawing/2010/main">
                <a:solidFill>
                  <a:srgbClr val="FFFFFF"/>
                </a:solidFill>
              </a14:hiddenFill>
            </a:ext>
          </a:extLst>
        </p:spPr>
      </p:pic>
      <p:sp>
        <p:nvSpPr>
          <p:cNvPr id="8207" name="Text Box 15"/>
          <p:cNvSpPr txBox="1">
            <a:spLocks noChangeArrowheads="1"/>
          </p:cNvSpPr>
          <p:nvPr/>
        </p:nvSpPr>
        <p:spPr bwMode="auto">
          <a:xfrm>
            <a:off x="4828665" y="1805336"/>
            <a:ext cx="4343400" cy="954107"/>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800">
                <a:latin typeface="Cambria" panose="02040503050406030204" pitchFamily="18" charset="0"/>
              </a:rPr>
              <a:t>Where a person or group owes more than they have</a:t>
            </a:r>
          </a:p>
        </p:txBody>
      </p:sp>
    </p:spTree>
    <p:extLst>
      <p:ext uri="{BB962C8B-B14F-4D97-AF65-F5344CB8AC3E}">
        <p14:creationId xmlns:p14="http://schemas.microsoft.com/office/powerpoint/2010/main" val="21953196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5720" y="357166"/>
            <a:ext cx="8501122"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800" b="1" dirty="0" smtClean="0">
                <a:latin typeface="Comic Sans MS" pitchFamily="66" charset="0"/>
              </a:rPr>
              <a:t>Christian attitudes to wealth and poverty</a:t>
            </a:r>
            <a:endParaRPr lang="en-US" sz="2800" b="1" dirty="0">
              <a:latin typeface="Comic Sans MS" pitchFamily="66" charset="0"/>
            </a:endParaRPr>
          </a:p>
        </p:txBody>
      </p:sp>
      <p:sp>
        <p:nvSpPr>
          <p:cNvPr id="6" name="TextBox 5"/>
          <p:cNvSpPr txBox="1"/>
          <p:nvPr/>
        </p:nvSpPr>
        <p:spPr>
          <a:xfrm>
            <a:off x="285720" y="1142984"/>
            <a:ext cx="4286280" cy="224676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b="1" dirty="0" smtClean="0">
                <a:latin typeface="Comic Sans MS" pitchFamily="66" charset="0"/>
              </a:rPr>
              <a:t>Many Christians do not have a problem with being wealthy, but they do believe that wealth should be used appropriately. They also believe it is a Christian duty to help people less fortunate the themselves.</a:t>
            </a:r>
          </a:p>
        </p:txBody>
      </p:sp>
      <p:pic>
        <p:nvPicPr>
          <p:cNvPr id="29698" name="Picture 2" descr="http://artwranglers.com.au/wp-content/uploads/2008/08/diamondmerc.jpg"/>
          <p:cNvPicPr>
            <a:picLocks noChangeAspect="1" noChangeArrowheads="1"/>
          </p:cNvPicPr>
          <p:nvPr/>
        </p:nvPicPr>
        <p:blipFill>
          <a:blip r:embed="rId2"/>
          <a:srcRect/>
          <a:stretch>
            <a:fillRect/>
          </a:stretch>
        </p:blipFill>
        <p:spPr bwMode="auto">
          <a:xfrm>
            <a:off x="5000628" y="1071546"/>
            <a:ext cx="3685767" cy="2447350"/>
          </a:xfrm>
          <a:prstGeom prst="rect">
            <a:avLst/>
          </a:prstGeom>
          <a:noFill/>
        </p:spPr>
      </p:pic>
      <p:pic>
        <p:nvPicPr>
          <p:cNvPr id="29700" name="Picture 4" descr="C:\Documents and Settings\David Stevens\Local Settings\Temporary Internet Files\Content.IE5\KMMSN6KC\MC900432537[1].png"/>
          <p:cNvPicPr>
            <a:picLocks noChangeAspect="1" noChangeArrowheads="1"/>
          </p:cNvPicPr>
          <p:nvPr/>
        </p:nvPicPr>
        <p:blipFill>
          <a:blip r:embed="rId3"/>
          <a:srcRect/>
          <a:stretch>
            <a:fillRect/>
          </a:stretch>
        </p:blipFill>
        <p:spPr bwMode="auto">
          <a:xfrm>
            <a:off x="5072066" y="2571744"/>
            <a:ext cx="877674" cy="877674"/>
          </a:xfrm>
          <a:prstGeom prst="rect">
            <a:avLst/>
          </a:prstGeom>
          <a:noFill/>
        </p:spPr>
      </p:pic>
      <p:pic>
        <p:nvPicPr>
          <p:cNvPr id="29703" name="Picture 7" descr="http://www.philanthromedia.org/archives/Homeless-Streets.jpg"/>
          <p:cNvPicPr>
            <a:picLocks noChangeAspect="1" noChangeArrowheads="1"/>
          </p:cNvPicPr>
          <p:nvPr/>
        </p:nvPicPr>
        <p:blipFill>
          <a:blip r:embed="rId4"/>
          <a:srcRect/>
          <a:stretch>
            <a:fillRect/>
          </a:stretch>
        </p:blipFill>
        <p:spPr bwMode="auto">
          <a:xfrm>
            <a:off x="642910" y="3571876"/>
            <a:ext cx="3143272" cy="3143272"/>
          </a:xfrm>
          <a:prstGeom prst="rect">
            <a:avLst/>
          </a:prstGeom>
          <a:noFill/>
        </p:spPr>
      </p:pic>
      <p:pic>
        <p:nvPicPr>
          <p:cNvPr id="12" name="Picture 5" descr="C:\Documents and Settings\David Stevens\Local Settings\Temporary Internet Files\Content.IE5\E1I9Z3FT\MC900434713[1].wmf"/>
          <p:cNvPicPr>
            <a:picLocks noChangeAspect="1" noChangeArrowheads="1"/>
          </p:cNvPicPr>
          <p:nvPr/>
        </p:nvPicPr>
        <p:blipFill>
          <a:blip r:embed="rId5"/>
          <a:srcRect/>
          <a:stretch>
            <a:fillRect/>
          </a:stretch>
        </p:blipFill>
        <p:spPr bwMode="auto">
          <a:xfrm>
            <a:off x="2643174" y="5429264"/>
            <a:ext cx="1126798" cy="1181101"/>
          </a:xfrm>
          <a:prstGeom prst="rect">
            <a:avLst/>
          </a:prstGeom>
          <a:noFill/>
        </p:spPr>
      </p:pic>
      <p:pic>
        <p:nvPicPr>
          <p:cNvPr id="29711" name="Picture 15" descr="http://www.01495info.com/images/Barnardo.jpg"/>
          <p:cNvPicPr>
            <a:picLocks noChangeAspect="1" noChangeArrowheads="1"/>
          </p:cNvPicPr>
          <p:nvPr/>
        </p:nvPicPr>
        <p:blipFill>
          <a:blip r:embed="rId6"/>
          <a:srcRect/>
          <a:stretch>
            <a:fillRect/>
          </a:stretch>
        </p:blipFill>
        <p:spPr bwMode="auto">
          <a:xfrm>
            <a:off x="4429124" y="4071942"/>
            <a:ext cx="4391020" cy="2277626"/>
          </a:xfrm>
          <a:prstGeom prst="rect">
            <a:avLst/>
          </a:prstGeom>
          <a:noFill/>
        </p:spPr>
      </p:pic>
    </p:spTree>
    <p:extLst>
      <p:ext uri="{BB962C8B-B14F-4D97-AF65-F5344CB8AC3E}">
        <p14:creationId xmlns:p14="http://schemas.microsoft.com/office/powerpoint/2010/main" val="1984766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7158" y="357166"/>
            <a:ext cx="8501122"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Christian attitudes to wealth and poverty</a:t>
            </a:r>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
        <p:nvSpPr>
          <p:cNvPr id="6" name="TextBox 5"/>
          <p:cNvSpPr txBox="1"/>
          <p:nvPr/>
        </p:nvSpPr>
        <p:spPr>
          <a:xfrm>
            <a:off x="214282" y="1071546"/>
            <a:ext cx="4643470" cy="34778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b="1" dirty="0" smtClean="0">
                <a:ln w="19050">
                  <a:solidFill>
                    <a:schemeClr val="tx1"/>
                  </a:solidFill>
                </a:ln>
                <a:solidFill>
                  <a:schemeClr val="tx1"/>
                </a:solidFill>
                <a:latin typeface="Comic Sans MS" pitchFamily="66" charset="0"/>
              </a:rPr>
              <a:t>Some Christians see wealth as a temptation that leads some people to behave in a less Christian manner. </a:t>
            </a:r>
          </a:p>
          <a:p>
            <a:pPr algn="ctr"/>
            <a:endParaRPr lang="en-GB" sz="2000" b="1" dirty="0">
              <a:ln w="19050">
                <a:solidFill>
                  <a:schemeClr val="tx1"/>
                </a:solidFill>
              </a:ln>
              <a:solidFill>
                <a:schemeClr val="tx1"/>
              </a:solidFill>
              <a:latin typeface="Comic Sans MS" pitchFamily="66" charset="0"/>
            </a:endParaRPr>
          </a:p>
          <a:p>
            <a:pPr algn="ctr"/>
            <a:r>
              <a:rPr lang="en-GB" sz="2000" b="1" dirty="0" smtClean="0">
                <a:ln w="19050">
                  <a:solidFill>
                    <a:schemeClr val="tx1"/>
                  </a:solidFill>
                </a:ln>
                <a:solidFill>
                  <a:schemeClr val="tx1"/>
                </a:solidFill>
                <a:latin typeface="Comic Sans MS" pitchFamily="66" charset="0"/>
              </a:rPr>
              <a:t>They believe wealth needs to be handles with care.</a:t>
            </a:r>
          </a:p>
          <a:p>
            <a:pPr algn="ctr"/>
            <a:endParaRPr lang="en-GB" sz="2000" b="1" dirty="0">
              <a:ln w="19050">
                <a:solidFill>
                  <a:schemeClr val="tx1"/>
                </a:solidFill>
              </a:ln>
              <a:solidFill>
                <a:schemeClr val="tx1"/>
              </a:solidFill>
              <a:latin typeface="Comic Sans MS" pitchFamily="66" charset="0"/>
            </a:endParaRPr>
          </a:p>
          <a:p>
            <a:pPr algn="ctr"/>
            <a:r>
              <a:rPr lang="en-GB" sz="2000" b="1" dirty="0" smtClean="0">
                <a:ln w="19050">
                  <a:solidFill>
                    <a:schemeClr val="tx1"/>
                  </a:solidFill>
                </a:ln>
                <a:solidFill>
                  <a:schemeClr val="tx1"/>
                </a:solidFill>
                <a:latin typeface="Comic Sans MS" pitchFamily="66" charset="0"/>
              </a:rPr>
              <a:t>If wealth is used in an appropriate manner then heaven is still achievable.</a:t>
            </a:r>
          </a:p>
        </p:txBody>
      </p:sp>
      <p:pic>
        <p:nvPicPr>
          <p:cNvPr id="30722" name="Picture 2" descr="http://www.istockphoto.com/file_thumbview_approve/8565396/2/istockphoto_8565396-pearly-gates-of-heaven.jpg"/>
          <p:cNvPicPr>
            <a:picLocks noChangeAspect="1" noChangeArrowheads="1"/>
          </p:cNvPicPr>
          <p:nvPr/>
        </p:nvPicPr>
        <p:blipFill>
          <a:blip r:embed="rId2"/>
          <a:srcRect/>
          <a:stretch>
            <a:fillRect/>
          </a:stretch>
        </p:blipFill>
        <p:spPr bwMode="auto">
          <a:xfrm>
            <a:off x="1000100" y="4714884"/>
            <a:ext cx="2928958" cy="19886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25" name="Picture 5" descr="http://bp3.blogger.com/_TDhFeXYJEr0/RXsmxps48KI/AAAAAAAAAEM/nG5oEZj6AG8/s400/DRUNKARD.gif"/>
          <p:cNvPicPr>
            <a:picLocks noChangeAspect="1" noChangeArrowheads="1"/>
          </p:cNvPicPr>
          <p:nvPr/>
        </p:nvPicPr>
        <p:blipFill>
          <a:blip r:embed="rId3"/>
          <a:srcRect/>
          <a:stretch>
            <a:fillRect/>
          </a:stretch>
        </p:blipFill>
        <p:spPr bwMode="auto">
          <a:xfrm>
            <a:off x="5072066" y="1214422"/>
            <a:ext cx="3448050" cy="2228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32" name="Picture 12" descr="http://www.public-domain-image.com/miscellaneous/money/slides/several-pound-bills-new-british-20-pounds-money.jpg"/>
          <p:cNvPicPr>
            <a:picLocks noChangeAspect="1" noChangeArrowheads="1"/>
          </p:cNvPicPr>
          <p:nvPr/>
        </p:nvPicPr>
        <p:blipFill>
          <a:blip r:embed="rId4"/>
          <a:srcRect/>
          <a:stretch>
            <a:fillRect/>
          </a:stretch>
        </p:blipFill>
        <p:spPr bwMode="auto">
          <a:xfrm>
            <a:off x="5072066" y="3714752"/>
            <a:ext cx="3759648" cy="28191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9" descr="http://3.bp.blogspot.com/_CQdGfaUzhmA/S8Ak1RujUvI/AAAAAAAADAI/UMLH8e7i-Ps/s1600/handle+with+care.jpg"/>
          <p:cNvPicPr>
            <a:picLocks noChangeAspect="1" noChangeArrowheads="1"/>
          </p:cNvPicPr>
          <p:nvPr/>
        </p:nvPicPr>
        <p:blipFill>
          <a:blip r:embed="rId5"/>
          <a:srcRect/>
          <a:stretch>
            <a:fillRect/>
          </a:stretch>
        </p:blipFill>
        <p:spPr bwMode="auto">
          <a:xfrm>
            <a:off x="7858148" y="5286388"/>
            <a:ext cx="785818" cy="1039249"/>
          </a:xfrm>
          <a:prstGeom prst="rect">
            <a:avLst/>
          </a:prstGeom>
          <a:noFill/>
        </p:spPr>
      </p:pic>
    </p:spTree>
    <p:extLst>
      <p:ext uri="{BB962C8B-B14F-4D97-AF65-F5344CB8AC3E}">
        <p14:creationId xmlns:p14="http://schemas.microsoft.com/office/powerpoint/2010/main" val="7797604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26971" y="1206551"/>
            <a:ext cx="5775008" cy="4331256"/>
          </a:xfrm>
          <a:prstGeom prst="rect">
            <a:avLst/>
          </a:prstGeom>
        </p:spPr>
      </p:pic>
    </p:spTree>
    <p:extLst>
      <p:ext uri="{BB962C8B-B14F-4D97-AF65-F5344CB8AC3E}">
        <p14:creationId xmlns:p14="http://schemas.microsoft.com/office/powerpoint/2010/main" val="31692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667000" y="609600"/>
            <a:ext cx="5791200" cy="1143000"/>
          </a:xfrm>
        </p:spPr>
        <p:txBody>
          <a:bodyPr/>
          <a:lstStyle/>
          <a:p>
            <a:r>
              <a:rPr lang="en-GB" altLang="en-US" b="1">
                <a:latin typeface="Comic Sans MS" panose="030F0702030302020204" pitchFamily="66" charset="0"/>
              </a:rPr>
              <a:t>Bible quote</a:t>
            </a:r>
          </a:p>
        </p:txBody>
      </p:sp>
      <p:sp>
        <p:nvSpPr>
          <p:cNvPr id="14339" name="Rectangle 3"/>
          <p:cNvSpPr>
            <a:spLocks noGrp="1" noChangeArrowheads="1"/>
          </p:cNvSpPr>
          <p:nvPr>
            <p:ph type="body" idx="1"/>
          </p:nvPr>
        </p:nvSpPr>
        <p:spPr>
          <a:xfrm>
            <a:off x="4495800" y="1981200"/>
            <a:ext cx="3962400" cy="4114800"/>
          </a:xfrm>
        </p:spPr>
        <p:txBody>
          <a:bodyPr/>
          <a:lstStyle/>
          <a:p>
            <a:pPr>
              <a:buFontTx/>
              <a:buNone/>
            </a:pPr>
            <a:r>
              <a:rPr lang="en-GB" altLang="en-US" dirty="0">
                <a:latin typeface="Comic Sans MS" panose="030F0702030302020204" pitchFamily="66" charset="0"/>
              </a:rPr>
              <a:t> </a:t>
            </a:r>
            <a:r>
              <a:rPr lang="en-GB" altLang="en-US" dirty="0"/>
              <a:t>“</a:t>
            </a:r>
            <a:r>
              <a:rPr lang="en-GB" altLang="en-US" dirty="0">
                <a:latin typeface="Comic Sans MS" panose="030F0702030302020204" pitchFamily="66" charset="0"/>
              </a:rPr>
              <a:t> </a:t>
            </a:r>
            <a:r>
              <a:rPr lang="en-GB" altLang="en-US" sz="4400" dirty="0">
                <a:latin typeface="Comic Sans MS" panose="030F0702030302020204" pitchFamily="66" charset="0"/>
              </a:rPr>
              <a:t>The </a:t>
            </a:r>
            <a:r>
              <a:rPr lang="en-GB" altLang="en-US" sz="4400" b="1" u="sng" dirty="0">
                <a:latin typeface="Comic Sans MS" panose="030F0702030302020204" pitchFamily="66" charset="0"/>
              </a:rPr>
              <a:t>love</a:t>
            </a:r>
            <a:r>
              <a:rPr lang="en-GB" altLang="en-US" sz="4400" dirty="0">
                <a:latin typeface="Comic Sans MS" panose="030F0702030302020204" pitchFamily="66" charset="0"/>
              </a:rPr>
              <a:t> of Money is the root of all evil </a:t>
            </a:r>
            <a:r>
              <a:rPr lang="en-GB" altLang="en-US" sz="4400" dirty="0"/>
              <a:t>”</a:t>
            </a:r>
            <a:endParaRPr lang="en-GB" altLang="en-US" sz="4400" dirty="0">
              <a:latin typeface="Comic Sans MS" panose="030F0702030302020204" pitchFamily="66" charset="0"/>
            </a:endParaRPr>
          </a:p>
        </p:txBody>
      </p:sp>
      <p:pic>
        <p:nvPicPr>
          <p:cNvPr id="14341" name="Picture 5" descr="mon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05000"/>
            <a:ext cx="4011613" cy="4343400"/>
          </a:xfrm>
          <a:prstGeom prst="rect">
            <a:avLst/>
          </a:prstGeom>
          <a:noFill/>
          <a:extLst>
            <a:ext uri="{909E8E84-426E-40DD-AFC4-6F175D3DCCD1}">
              <a14:hiddenFill xmlns:a14="http://schemas.microsoft.com/office/drawing/2010/main">
                <a:solidFill>
                  <a:srgbClr val="FFFFFF"/>
                </a:solidFill>
              </a14:hiddenFill>
            </a:ext>
          </a:extLst>
        </p:spPr>
      </p:pic>
      <p:pic>
        <p:nvPicPr>
          <p:cNvPr id="14343" name="Picture 7" descr="thing-called-lo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09800" cy="2203450"/>
          </a:xfrm>
          <a:prstGeom prst="rect">
            <a:avLst/>
          </a:prstGeom>
          <a:noFill/>
          <a:extLst>
            <a:ext uri="{909E8E84-426E-40DD-AFC4-6F175D3DCCD1}">
              <a14:hiddenFill xmlns:a14="http://schemas.microsoft.com/office/drawing/2010/main">
                <a:solidFill>
                  <a:srgbClr val="FFFFFF"/>
                </a:solidFill>
              </a14:hiddenFill>
            </a:ext>
          </a:extLst>
        </p:spPr>
      </p:pic>
      <p:sp>
        <p:nvSpPr>
          <p:cNvPr id="14346" name="AutoShape 10"/>
          <p:cNvSpPr>
            <a:spLocks noChangeArrowheads="1"/>
          </p:cNvSpPr>
          <p:nvPr/>
        </p:nvSpPr>
        <p:spPr bwMode="auto">
          <a:xfrm>
            <a:off x="228600" y="1905000"/>
            <a:ext cx="1066800" cy="1371600"/>
          </a:xfrm>
          <a:prstGeom prst="curvedRightArrow">
            <a:avLst>
              <a:gd name="adj1" fmla="val 38655"/>
              <a:gd name="adj2" fmla="val 51429"/>
              <a:gd name="adj3" fmla="val 33333"/>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40396537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dirty="0">
                <a:latin typeface="Comic Sans MS" panose="030F0702030302020204" pitchFamily="66" charset="0"/>
              </a:rPr>
              <a:t>Bible quote</a:t>
            </a:r>
          </a:p>
        </p:txBody>
      </p:sp>
      <p:sp>
        <p:nvSpPr>
          <p:cNvPr id="19459" name="Rectangle 3"/>
          <p:cNvSpPr>
            <a:spLocks noGrp="1" noChangeArrowheads="1"/>
          </p:cNvSpPr>
          <p:nvPr>
            <p:ph type="body" idx="1"/>
          </p:nvPr>
        </p:nvSpPr>
        <p:spPr/>
        <p:txBody>
          <a:bodyPr/>
          <a:lstStyle/>
          <a:p>
            <a:pPr>
              <a:buFontTx/>
              <a:buNone/>
            </a:pPr>
            <a:r>
              <a:rPr lang="en-GB" altLang="en-US"/>
              <a:t>“</a:t>
            </a:r>
            <a:r>
              <a:rPr lang="en-GB" altLang="en-US">
                <a:latin typeface="Comic Sans MS" panose="030F0702030302020204" pitchFamily="66" charset="0"/>
              </a:rPr>
              <a:t> Blessed are the poor, for the kingdom of heaven is theirs</a:t>
            </a:r>
            <a:r>
              <a:rPr lang="en-GB" altLang="en-US"/>
              <a:t>”</a:t>
            </a:r>
            <a:endParaRPr lang="en-GB" altLang="en-US">
              <a:latin typeface="Comic Sans MS" panose="030F0702030302020204" pitchFamily="66" charset="0"/>
            </a:endParaRPr>
          </a:p>
        </p:txBody>
      </p:sp>
      <p:pic>
        <p:nvPicPr>
          <p:cNvPr id="19461" name="Picture 5" descr="131821729_2517c35ab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24200"/>
            <a:ext cx="46482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19463" name="Picture 7" descr="heavensstairwaytop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124200"/>
            <a:ext cx="4495800"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7654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11560" y="116632"/>
            <a:ext cx="8229600" cy="706090"/>
          </a:xfrm>
          <a:prstGeom prst="rect">
            <a:avLst/>
          </a:prstGeom>
          <a:solidFill>
            <a:srgbClr val="FFFF00"/>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dirty="0" smtClean="0">
                <a:latin typeface="Comic Sans MS" panose="030F0702030302020204" pitchFamily="66" charset="0"/>
              </a:rPr>
              <a:t>Charities that help poverty</a:t>
            </a:r>
            <a:endParaRPr lang="en-GB" altLang="en-US" sz="3600" dirty="0">
              <a:latin typeface="Comic Sans MS" panose="030F0702030302020204" pitchFamily="66"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832568923"/>
              </p:ext>
            </p:extLst>
          </p:nvPr>
        </p:nvGraphicFramePr>
        <p:xfrm>
          <a:off x="251520" y="980728"/>
          <a:ext cx="8712969" cy="5768712"/>
        </p:xfrm>
        <a:graphic>
          <a:graphicData uri="http://schemas.openxmlformats.org/drawingml/2006/table">
            <a:tbl>
              <a:tblPr firstRow="1" bandRow="1">
                <a:tableStyleId>{5C22544A-7EE6-4342-B048-85BDC9FD1C3A}</a:tableStyleId>
              </a:tblPr>
              <a:tblGrid>
                <a:gridCol w="2904323"/>
                <a:gridCol w="2904323"/>
                <a:gridCol w="2904323"/>
              </a:tblGrid>
              <a:tr h="648072">
                <a:tc>
                  <a:txBody>
                    <a:bodyPr/>
                    <a:lstStyle/>
                    <a:p>
                      <a:r>
                        <a:rPr lang="en-GB" sz="2800" dirty="0" smtClean="0">
                          <a:solidFill>
                            <a:schemeClr val="tx1"/>
                          </a:solidFill>
                        </a:rPr>
                        <a:t>CAFOD</a:t>
                      </a:r>
                      <a:endParaRPr lang="en-GB" sz="2800" dirty="0">
                        <a:solidFill>
                          <a:schemeClr val="tx1"/>
                        </a:solidFill>
                      </a:endParaRPr>
                    </a:p>
                  </a:txBody>
                  <a:tcPr/>
                </a:tc>
                <a:tc>
                  <a:txBody>
                    <a:bodyPr/>
                    <a:lstStyle/>
                    <a:p>
                      <a:r>
                        <a:rPr lang="en-GB" sz="2800" dirty="0" smtClean="0">
                          <a:solidFill>
                            <a:schemeClr val="tx1"/>
                          </a:solidFill>
                        </a:rPr>
                        <a:t>Christian Aid</a:t>
                      </a:r>
                      <a:endParaRPr lang="en-GB" sz="2800" dirty="0">
                        <a:solidFill>
                          <a:schemeClr val="tx1"/>
                        </a:solidFill>
                      </a:endParaRPr>
                    </a:p>
                  </a:txBody>
                  <a:tcPr/>
                </a:tc>
                <a:tc>
                  <a:txBody>
                    <a:bodyPr/>
                    <a:lstStyle/>
                    <a:p>
                      <a:r>
                        <a:rPr lang="en-GB" sz="2800" dirty="0" smtClean="0">
                          <a:solidFill>
                            <a:schemeClr val="tx1"/>
                          </a:solidFill>
                        </a:rPr>
                        <a:t>Islamic Relief</a:t>
                      </a:r>
                      <a:endParaRPr lang="en-GB" sz="2800" dirty="0">
                        <a:solidFill>
                          <a:schemeClr val="tx1"/>
                        </a:solidFill>
                      </a:endParaRPr>
                    </a:p>
                  </a:txBody>
                  <a:tcPr/>
                </a:tc>
              </a:tr>
              <a:tr h="1488792">
                <a:tc>
                  <a:txBody>
                    <a:bodyPr/>
                    <a:lstStyle/>
                    <a:p>
                      <a:r>
                        <a:rPr lang="en-GB" sz="1400" kern="1200" dirty="0" smtClean="0">
                          <a:solidFill>
                            <a:schemeClr val="dk1"/>
                          </a:solidFill>
                          <a:effectLst/>
                          <a:latin typeface="+mn-lt"/>
                          <a:ea typeface="+mn-ea"/>
                          <a:cs typeface="+mn-cs"/>
                        </a:rPr>
                        <a:t>CAFOD is the official aid agency of the Catholic Church in England and Wales and part of Caritas International.</a:t>
                      </a:r>
                    </a:p>
                    <a:p>
                      <a:r>
                        <a:rPr lang="en-GB" sz="1400" b="1" u="none" strike="noStrike" kern="1200" dirty="0" smtClean="0">
                          <a:solidFill>
                            <a:schemeClr val="dk1"/>
                          </a:solidFill>
                          <a:effectLst/>
                          <a:latin typeface="+mn-lt"/>
                          <a:ea typeface="+mn-ea"/>
                          <a:cs typeface="+mn-cs"/>
                        </a:rPr>
                        <a:t> </a:t>
                      </a:r>
                      <a:endParaRPr lang="en-GB" sz="1400" kern="1200" dirty="0" smtClean="0">
                        <a:solidFill>
                          <a:schemeClr val="dk1"/>
                        </a:solidFill>
                        <a:effectLst/>
                        <a:latin typeface="+mn-lt"/>
                        <a:ea typeface="+mn-ea"/>
                        <a:cs typeface="+mn-cs"/>
                      </a:endParaRPr>
                    </a:p>
                    <a:p>
                      <a:r>
                        <a:rPr lang="en-GB" sz="1400" b="1" u="sng" kern="1200" dirty="0" smtClean="0">
                          <a:solidFill>
                            <a:schemeClr val="dk1"/>
                          </a:solidFill>
                          <a:effectLst/>
                          <a:latin typeface="+mn-lt"/>
                          <a:ea typeface="+mn-ea"/>
                          <a:cs typeface="+mn-cs"/>
                        </a:rPr>
                        <a:t>What we do</a:t>
                      </a:r>
                      <a:endParaRPr lang="en-GB" sz="1400" kern="1200" dirty="0" smtClean="0">
                        <a:solidFill>
                          <a:schemeClr val="dk1"/>
                        </a:solidFill>
                        <a:effectLst/>
                        <a:latin typeface="+mn-lt"/>
                        <a:ea typeface="+mn-ea"/>
                        <a:cs typeface="+mn-cs"/>
                      </a:endParaRPr>
                    </a:p>
                    <a:p>
                      <a:pPr lvl="0"/>
                      <a:r>
                        <a:rPr lang="en-GB" sz="1400" b="1" kern="1200" dirty="0" smtClean="0">
                          <a:solidFill>
                            <a:schemeClr val="dk1"/>
                          </a:solidFill>
                          <a:effectLst/>
                          <a:latin typeface="+mn-lt"/>
                          <a:ea typeface="+mn-ea"/>
                          <a:cs typeface="+mn-cs"/>
                        </a:rPr>
                        <a:t>We are HELPING PEOPLE HELP THEMSELVES </a:t>
                      </a:r>
                      <a:endParaRPr lang="en-GB" sz="1400" kern="1200" dirty="0" smtClean="0">
                        <a:solidFill>
                          <a:schemeClr val="dk1"/>
                        </a:solidFill>
                        <a:effectLst/>
                        <a:latin typeface="+mn-lt"/>
                        <a:ea typeface="+mn-ea"/>
                        <a:cs typeface="+mn-cs"/>
                      </a:endParaRPr>
                    </a:p>
                    <a:p>
                      <a:r>
                        <a:rPr lang="en-GB" sz="1400" kern="1200" dirty="0" smtClean="0">
                          <a:solidFill>
                            <a:schemeClr val="dk1"/>
                          </a:solidFill>
                          <a:effectLst/>
                          <a:latin typeface="+mn-lt"/>
                          <a:ea typeface="+mn-ea"/>
                          <a:cs typeface="+mn-cs"/>
                        </a:rPr>
                        <a:t>No one wants to live on handouts. Our priority is to equip people with skills and opportunities to live with dignity, support their families and give something back to their communities.</a:t>
                      </a:r>
                    </a:p>
                    <a:p>
                      <a:pPr lvl="0"/>
                      <a:r>
                        <a:rPr lang="en-GB" sz="1400" b="1" kern="1200" dirty="0" smtClean="0">
                          <a:solidFill>
                            <a:schemeClr val="dk1"/>
                          </a:solidFill>
                          <a:effectLst/>
                          <a:latin typeface="+mn-lt"/>
                          <a:ea typeface="+mn-ea"/>
                          <a:cs typeface="+mn-cs"/>
                        </a:rPr>
                        <a:t>We are FACING THE TOUGHEST CHALLENGES </a:t>
                      </a:r>
                      <a:endParaRPr lang="en-GB" sz="1400" kern="1200" dirty="0" smtClean="0">
                        <a:solidFill>
                          <a:schemeClr val="dk1"/>
                        </a:solidFill>
                        <a:effectLst/>
                        <a:latin typeface="+mn-lt"/>
                        <a:ea typeface="+mn-ea"/>
                        <a:cs typeface="+mn-cs"/>
                      </a:endParaRPr>
                    </a:p>
                    <a:p>
                      <a:r>
                        <a:rPr lang="en-GB" sz="1400" kern="1200" dirty="0" smtClean="0">
                          <a:solidFill>
                            <a:schemeClr val="dk1"/>
                          </a:solidFill>
                          <a:effectLst/>
                          <a:latin typeface="+mn-lt"/>
                          <a:ea typeface="+mn-ea"/>
                          <a:cs typeface="+mn-cs"/>
                        </a:rPr>
                        <a:t>Conflict. Climate change. Inequality. HIV and AIDS. Together, we tackle challenges head on every day, using our passion and expertise to bring about positive change.</a:t>
                      </a:r>
                    </a:p>
                    <a:p>
                      <a:endParaRPr lang="en-GB" sz="3600" dirty="0">
                        <a:solidFill>
                          <a:schemeClr val="tx1"/>
                        </a:solidFill>
                      </a:endParaRPr>
                    </a:p>
                  </a:txBody>
                  <a:tcPr/>
                </a:tc>
                <a:tc>
                  <a:txBody>
                    <a:bodyPr/>
                    <a:lstStyle/>
                    <a:p>
                      <a:r>
                        <a:rPr lang="en-GB" sz="1400" kern="1200" dirty="0" smtClean="0">
                          <a:solidFill>
                            <a:schemeClr val="dk1"/>
                          </a:solidFill>
                          <a:effectLst/>
                          <a:latin typeface="+mn-lt"/>
                          <a:ea typeface="+mn-ea"/>
                          <a:cs typeface="+mn-cs"/>
                        </a:rPr>
                        <a:t>Christian Aid is a Christian organisation that insists the world can and must be swiftly changed to one where everyone can live a full life, free from poverty.</a:t>
                      </a:r>
                    </a:p>
                    <a:p>
                      <a:r>
                        <a:rPr lang="en-GB" sz="1400" b="1" u="sng" kern="1200" dirty="0" smtClean="0">
                          <a:solidFill>
                            <a:schemeClr val="dk1"/>
                          </a:solidFill>
                          <a:effectLst/>
                          <a:latin typeface="+mn-lt"/>
                          <a:ea typeface="+mn-ea"/>
                          <a:cs typeface="+mn-cs"/>
                        </a:rPr>
                        <a:t>Our Essential Purpose</a:t>
                      </a:r>
                      <a:endParaRPr lang="en-GB" sz="1400" kern="1200" dirty="0" smtClean="0">
                        <a:solidFill>
                          <a:schemeClr val="dk1"/>
                        </a:solidFill>
                        <a:effectLst/>
                        <a:latin typeface="+mn-lt"/>
                        <a:ea typeface="+mn-ea"/>
                        <a:cs typeface="+mn-cs"/>
                      </a:endParaRPr>
                    </a:p>
                    <a:p>
                      <a:pPr lvl="0"/>
                      <a:r>
                        <a:rPr lang="en-GB" sz="1400" kern="1200" dirty="0" smtClean="0">
                          <a:solidFill>
                            <a:schemeClr val="dk1"/>
                          </a:solidFill>
                          <a:effectLst/>
                          <a:latin typeface="+mn-lt"/>
                          <a:ea typeface="+mn-ea"/>
                          <a:cs typeface="+mn-cs"/>
                        </a:rPr>
                        <a:t>To expose the scandal of poverty </a:t>
                      </a:r>
                    </a:p>
                    <a:p>
                      <a:pPr lvl="0"/>
                      <a:r>
                        <a:rPr lang="en-GB" sz="1400" kern="1200" dirty="0" smtClean="0">
                          <a:solidFill>
                            <a:schemeClr val="dk1"/>
                          </a:solidFill>
                          <a:effectLst/>
                          <a:latin typeface="+mn-lt"/>
                          <a:ea typeface="+mn-ea"/>
                          <a:cs typeface="+mn-cs"/>
                        </a:rPr>
                        <a:t>To help in practical ways to root it out from the world </a:t>
                      </a:r>
                    </a:p>
                    <a:p>
                      <a:pPr lvl="0"/>
                      <a:r>
                        <a:rPr lang="en-GB" sz="1400" kern="1200" dirty="0" smtClean="0">
                          <a:solidFill>
                            <a:schemeClr val="dk1"/>
                          </a:solidFill>
                          <a:effectLst/>
                          <a:latin typeface="+mn-lt"/>
                          <a:ea typeface="+mn-ea"/>
                          <a:cs typeface="+mn-cs"/>
                        </a:rPr>
                        <a:t>To challenge and change structures and systems that favour the rich and powerful over the poor and marginalized.</a:t>
                      </a:r>
                    </a:p>
                    <a:p>
                      <a:endParaRPr lang="en-GB" sz="3600" dirty="0">
                        <a:solidFill>
                          <a:schemeClr val="tx1"/>
                        </a:solidFill>
                      </a:endParaRPr>
                    </a:p>
                  </a:txBody>
                  <a:tcPr/>
                </a:tc>
                <a:tc>
                  <a:txBody>
                    <a:bodyPr/>
                    <a:lstStyle/>
                    <a:p>
                      <a:r>
                        <a:rPr lang="en-GB" sz="1400" kern="1200" dirty="0" smtClean="0">
                          <a:solidFill>
                            <a:schemeClr val="dk1"/>
                          </a:solidFill>
                          <a:effectLst/>
                          <a:latin typeface="+mn-lt"/>
                          <a:ea typeface="+mn-ea"/>
                          <a:cs typeface="+mn-cs"/>
                        </a:rPr>
                        <a:t>Islamic Relief is an international aid and development charity, which aims to alleviate the suffering of the world's poorest people</a:t>
                      </a:r>
                    </a:p>
                    <a:p>
                      <a:r>
                        <a:rPr lang="en-GB" sz="1400" kern="1200" dirty="0" smtClean="0">
                          <a:solidFill>
                            <a:schemeClr val="dk1"/>
                          </a:solidFill>
                          <a:effectLst/>
                          <a:latin typeface="+mn-lt"/>
                          <a:ea typeface="+mn-ea"/>
                          <a:cs typeface="+mn-cs"/>
                        </a:rPr>
                        <a:t>Islamic Relief strives to alleviate suffering, hunger, illiteracy and diseases worldwide without regard to colour, race or creed and to provide aid in a compassionate and dignified manner. We aim to provide rapid relief in the event of man-made or natural disasters. </a:t>
                      </a:r>
                      <a:br>
                        <a:rPr lang="en-GB" sz="1400" kern="1200" dirty="0" smtClean="0">
                          <a:solidFill>
                            <a:schemeClr val="dk1"/>
                          </a:solidFill>
                          <a:effectLst/>
                          <a:latin typeface="+mn-lt"/>
                          <a:ea typeface="+mn-ea"/>
                          <a:cs typeface="+mn-cs"/>
                        </a:rPr>
                      </a:br>
                      <a:r>
                        <a:rPr lang="en-GB" sz="1400" kern="1200" dirty="0" smtClean="0">
                          <a:solidFill>
                            <a:schemeClr val="dk1"/>
                          </a:solidFill>
                          <a:effectLst/>
                          <a:latin typeface="+mn-lt"/>
                          <a:ea typeface="+mn-ea"/>
                          <a:cs typeface="+mn-cs"/>
                        </a:rPr>
                        <a:t/>
                      </a:r>
                      <a:br>
                        <a:rPr lang="en-GB" sz="1400" kern="1200" dirty="0" smtClean="0">
                          <a:solidFill>
                            <a:schemeClr val="dk1"/>
                          </a:solidFill>
                          <a:effectLst/>
                          <a:latin typeface="+mn-lt"/>
                          <a:ea typeface="+mn-ea"/>
                          <a:cs typeface="+mn-cs"/>
                        </a:rPr>
                      </a:br>
                      <a:r>
                        <a:rPr lang="en-GB" sz="1400" kern="1200" dirty="0" smtClean="0">
                          <a:solidFill>
                            <a:schemeClr val="dk1"/>
                          </a:solidFill>
                          <a:effectLst/>
                          <a:latin typeface="+mn-lt"/>
                          <a:ea typeface="+mn-ea"/>
                          <a:cs typeface="+mn-cs"/>
                        </a:rPr>
                        <a:t>In addition, we establish development projects in needy areas to help tackle poverty, illiteracy and disease at a local level. To achieve these objectives, Islamic Relief implements several different types of projects. </a:t>
                      </a:r>
                    </a:p>
                    <a:p>
                      <a:endParaRPr lang="en-GB" sz="3600" dirty="0">
                        <a:solidFill>
                          <a:schemeClr val="tx1"/>
                        </a:solidFill>
                      </a:endParaRPr>
                    </a:p>
                  </a:txBody>
                  <a:tcPr/>
                </a:tc>
              </a:tr>
            </a:tbl>
          </a:graphicData>
        </a:graphic>
      </p:graphicFrame>
    </p:spTree>
    <p:extLst>
      <p:ext uri="{BB962C8B-B14F-4D97-AF65-F5344CB8AC3E}">
        <p14:creationId xmlns:p14="http://schemas.microsoft.com/office/powerpoint/2010/main" val="2869054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775" t="13601" r="69687" b="2401"/>
          <a:stretch/>
        </p:blipFill>
        <p:spPr>
          <a:xfrm>
            <a:off x="251520" y="188640"/>
            <a:ext cx="4536502" cy="6480720"/>
          </a:xfrm>
          <a:prstGeom prst="rect">
            <a:avLst/>
          </a:prstGeom>
        </p:spPr>
      </p:pic>
      <p:pic>
        <p:nvPicPr>
          <p:cNvPr id="3" name="Picture 2"/>
          <p:cNvPicPr>
            <a:picLocks noChangeAspect="1"/>
          </p:cNvPicPr>
          <p:nvPr/>
        </p:nvPicPr>
        <p:blipFill rotWithShape="1">
          <a:blip r:embed="rId3"/>
          <a:srcRect l="13947" t="10800" r="69687" b="5201"/>
          <a:stretch/>
        </p:blipFill>
        <p:spPr>
          <a:xfrm>
            <a:off x="4655079" y="188640"/>
            <a:ext cx="4488921" cy="6479767"/>
          </a:xfrm>
          <a:prstGeom prst="rect">
            <a:avLst/>
          </a:prstGeom>
        </p:spPr>
      </p:pic>
    </p:spTree>
    <p:extLst>
      <p:ext uri="{BB962C8B-B14F-4D97-AF65-F5344CB8AC3E}">
        <p14:creationId xmlns:p14="http://schemas.microsoft.com/office/powerpoint/2010/main" val="26183348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246430" y="1161902"/>
          <a:ext cx="8710374" cy="2772142"/>
        </p:xfrm>
        <a:graphic>
          <a:graphicData uri="http://schemas.openxmlformats.org/drawingml/2006/table">
            <a:tbl>
              <a:tblPr firstRow="1" bandRow="1">
                <a:tableStyleId>{5940675A-B579-460E-94D1-54222C63F5DA}</a:tableStyleId>
              </a:tblPr>
              <a:tblGrid>
                <a:gridCol w="2903458"/>
                <a:gridCol w="2903458"/>
                <a:gridCol w="2903458"/>
              </a:tblGrid>
              <a:tr h="486142">
                <a:tc>
                  <a:txBody>
                    <a:bodyPr/>
                    <a:lstStyle/>
                    <a:p>
                      <a:pPr algn="ctr"/>
                      <a:r>
                        <a:rPr lang="en-US" sz="1800" b="1" dirty="0" smtClean="0">
                          <a:latin typeface="Calibri" panose="020F0502020204030204" pitchFamily="34" charset="0"/>
                          <a:cs typeface="Comic Sans MS"/>
                        </a:rPr>
                        <a:t>Concentration</a:t>
                      </a:r>
                      <a:r>
                        <a:rPr lang="en-US" sz="1800" b="1" baseline="0" dirty="0" smtClean="0">
                          <a:latin typeface="Calibri" panose="020F0502020204030204" pitchFamily="34" charset="0"/>
                          <a:cs typeface="Comic Sans MS"/>
                        </a:rPr>
                        <a:t> camp</a:t>
                      </a:r>
                      <a:endParaRPr lang="en-US" sz="1800" b="1" dirty="0">
                        <a:latin typeface="Calibri" panose="020F0502020204030204" pitchFamily="34" charset="0"/>
                        <a:cs typeface="Comic Sans MS"/>
                      </a:endParaRPr>
                    </a:p>
                  </a:txBody>
                  <a:tcPr anchor="ctr">
                    <a:solidFill>
                      <a:srgbClr val="00B0F0"/>
                    </a:solidFill>
                  </a:tcPr>
                </a:tc>
                <a:tc>
                  <a:txBody>
                    <a:bodyPr/>
                    <a:lstStyle/>
                    <a:p>
                      <a:pPr algn="ctr"/>
                      <a:r>
                        <a:rPr lang="en-US" sz="1800" b="1" dirty="0" smtClean="0">
                          <a:latin typeface="Calibri" panose="020F0502020204030204" pitchFamily="34" charset="0"/>
                          <a:cs typeface="Comic Sans MS"/>
                        </a:rPr>
                        <a:t>Death March</a:t>
                      </a:r>
                      <a:endParaRPr lang="en-US" sz="1800" b="1" dirty="0">
                        <a:latin typeface="Calibri" panose="020F0502020204030204" pitchFamily="34" charset="0"/>
                        <a:cs typeface="Comic Sans MS"/>
                      </a:endParaRPr>
                    </a:p>
                  </a:txBody>
                  <a:tcPr anchor="ctr">
                    <a:solidFill>
                      <a:srgbClr val="00B0F0"/>
                    </a:solidFill>
                  </a:tcPr>
                </a:tc>
                <a:tc>
                  <a:txBody>
                    <a:bodyPr/>
                    <a:lstStyle/>
                    <a:p>
                      <a:pPr algn="ctr"/>
                      <a:r>
                        <a:rPr lang="en-US" sz="1800" b="1" dirty="0" smtClean="0">
                          <a:latin typeface="Calibri" panose="020F0502020204030204" pitchFamily="34" charset="0"/>
                          <a:cs typeface="Comic Sans MS"/>
                        </a:rPr>
                        <a:t>Extermination camp</a:t>
                      </a:r>
                      <a:endParaRPr lang="en-US" sz="1800" b="1" dirty="0">
                        <a:latin typeface="Calibri" panose="020F0502020204030204" pitchFamily="34" charset="0"/>
                        <a:cs typeface="Comic Sans MS"/>
                      </a:endParaRPr>
                    </a:p>
                  </a:txBody>
                  <a:tcPr anchor="ctr">
                    <a:solidFill>
                      <a:srgbClr val="00B0F0"/>
                    </a:solidFill>
                  </a:tcPr>
                </a:tc>
              </a:tr>
              <a:tr h="1285591">
                <a:tc>
                  <a:txBody>
                    <a:bodyPr/>
                    <a:lstStyle/>
                    <a:p>
                      <a:pPr algn="ctr"/>
                      <a:r>
                        <a:rPr lang="en-US" sz="1800" dirty="0" smtClean="0">
                          <a:latin typeface="Calibri" panose="020F0502020204030204" pitchFamily="34" charset="0"/>
                          <a:cs typeface="Comic Sans MS"/>
                        </a:rPr>
                        <a:t>A prison camp in which inmates are forced to undertake hard </a:t>
                      </a:r>
                      <a:r>
                        <a:rPr lang="en-US" sz="1800" dirty="0" err="1" smtClean="0">
                          <a:latin typeface="Calibri" panose="020F0502020204030204" pitchFamily="34" charset="0"/>
                          <a:cs typeface="Comic Sans MS"/>
                        </a:rPr>
                        <a:t>labour</a:t>
                      </a:r>
                      <a:r>
                        <a:rPr lang="en-US" sz="1800" dirty="0" smtClean="0">
                          <a:latin typeface="Calibri" panose="020F0502020204030204" pitchFamily="34" charset="0"/>
                          <a:cs typeface="Comic Sans MS"/>
                        </a:rPr>
                        <a:t>. Mainly</a:t>
                      </a:r>
                      <a:r>
                        <a:rPr lang="en-US" sz="1800" baseline="0" dirty="0" smtClean="0">
                          <a:latin typeface="Calibri" panose="020F0502020204030204" pitchFamily="34" charset="0"/>
                          <a:cs typeface="Comic Sans MS"/>
                        </a:rPr>
                        <a:t> political opponents or ‘</a:t>
                      </a:r>
                      <a:r>
                        <a:rPr lang="en-US" sz="1800" baseline="0" dirty="0" err="1" smtClean="0">
                          <a:latin typeface="Calibri" panose="020F0502020204030204" pitchFamily="34" charset="0"/>
                          <a:cs typeface="Comic Sans MS"/>
                        </a:rPr>
                        <a:t>asocials</a:t>
                      </a:r>
                      <a:r>
                        <a:rPr lang="en-US" sz="1800" baseline="0" dirty="0" smtClean="0">
                          <a:latin typeface="Calibri" panose="020F0502020204030204" pitchFamily="34" charset="0"/>
                          <a:cs typeface="Comic Sans MS"/>
                        </a:rPr>
                        <a:t>’ – e.g. homosexuals/beggars etc. </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c>
                  <a:txBody>
                    <a:bodyPr/>
                    <a:lstStyle/>
                    <a:p>
                      <a:pPr algn="ctr"/>
                      <a:r>
                        <a:rPr lang="en-US" sz="1800" dirty="0" smtClean="0">
                          <a:latin typeface="Calibri" panose="020F0502020204030204" pitchFamily="34" charset="0"/>
                          <a:cs typeface="Comic Sans MS"/>
                        </a:rPr>
                        <a:t>The name given to the movement of prisoners (mainly Jews) from concentration camps. From 1944 onwards. Thousands died on these marches.</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c>
                  <a:txBody>
                    <a:bodyPr/>
                    <a:lstStyle/>
                    <a:p>
                      <a:pPr algn="ctr"/>
                      <a:r>
                        <a:rPr lang="en-US" sz="1800" dirty="0" smtClean="0">
                          <a:latin typeface="Calibri" panose="020F0502020204030204" pitchFamily="34" charset="0"/>
                          <a:cs typeface="Comic Sans MS"/>
                        </a:rPr>
                        <a:t>A Nazi camp for the mass murder</a:t>
                      </a:r>
                      <a:r>
                        <a:rPr lang="en-US" sz="1800" baseline="0" dirty="0" smtClean="0">
                          <a:latin typeface="Calibri" panose="020F0502020204030204" pitchFamily="34" charset="0"/>
                          <a:cs typeface="Comic Sans MS"/>
                        </a:rPr>
                        <a:t> of Jews, mainly by poison gas. Four camps were created in Poland between 1941-1942 which existed for this purpose. They were; </a:t>
                      </a:r>
                      <a:r>
                        <a:rPr lang="en-US" sz="1800" baseline="0" dirty="0" err="1" smtClean="0">
                          <a:latin typeface="Calibri" panose="020F0502020204030204" pitchFamily="34" charset="0"/>
                          <a:cs typeface="Comic Sans MS"/>
                        </a:rPr>
                        <a:t>Belzek</a:t>
                      </a:r>
                      <a:r>
                        <a:rPr lang="en-US" sz="1800" baseline="0" dirty="0" smtClean="0">
                          <a:latin typeface="Calibri" panose="020F0502020204030204" pitchFamily="34" charset="0"/>
                          <a:cs typeface="Comic Sans MS"/>
                        </a:rPr>
                        <a:t>, </a:t>
                      </a:r>
                      <a:r>
                        <a:rPr lang="en-US" sz="1800" baseline="0" dirty="0" err="1" smtClean="0">
                          <a:latin typeface="Calibri" panose="020F0502020204030204" pitchFamily="34" charset="0"/>
                          <a:cs typeface="Comic Sans MS"/>
                        </a:rPr>
                        <a:t>Chelmno</a:t>
                      </a:r>
                      <a:r>
                        <a:rPr lang="en-US" sz="1800" baseline="0" dirty="0" smtClean="0">
                          <a:latin typeface="Calibri" panose="020F0502020204030204" pitchFamily="34" charset="0"/>
                          <a:cs typeface="Comic Sans MS"/>
                        </a:rPr>
                        <a:t>, </a:t>
                      </a:r>
                      <a:r>
                        <a:rPr lang="en-US" sz="1800" baseline="0" dirty="0" err="1" smtClean="0">
                          <a:latin typeface="Calibri" panose="020F0502020204030204" pitchFamily="34" charset="0"/>
                          <a:cs typeface="Comic Sans MS"/>
                        </a:rPr>
                        <a:t>Sobibor</a:t>
                      </a:r>
                      <a:r>
                        <a:rPr lang="en-US" sz="1800" baseline="0" dirty="0" smtClean="0">
                          <a:latin typeface="Calibri" panose="020F0502020204030204" pitchFamily="34" charset="0"/>
                          <a:cs typeface="Comic Sans MS"/>
                        </a:rPr>
                        <a:t> and Treblinka. </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r>
            </a:tbl>
          </a:graphicData>
        </a:graphic>
      </p:graphicFrame>
      <p:graphicFrame>
        <p:nvGraphicFramePr>
          <p:cNvPr id="3" name="Table 2"/>
          <p:cNvGraphicFramePr>
            <a:graphicFrameLocks noGrp="1"/>
          </p:cNvGraphicFramePr>
          <p:nvPr>
            <p:extLst/>
          </p:nvPr>
        </p:nvGraphicFramePr>
        <p:xfrm>
          <a:off x="246428" y="4232347"/>
          <a:ext cx="8710376" cy="2223502"/>
        </p:xfrm>
        <a:graphic>
          <a:graphicData uri="http://schemas.openxmlformats.org/drawingml/2006/table">
            <a:tbl>
              <a:tblPr firstRow="1" bandRow="1">
                <a:tableStyleId>{5940675A-B579-460E-94D1-54222C63F5DA}</a:tableStyleId>
              </a:tblPr>
              <a:tblGrid>
                <a:gridCol w="2177594"/>
                <a:gridCol w="1776461"/>
                <a:gridCol w="2578727"/>
                <a:gridCol w="2177594"/>
              </a:tblGrid>
              <a:tr h="486142">
                <a:tc>
                  <a:txBody>
                    <a:bodyPr/>
                    <a:lstStyle/>
                    <a:p>
                      <a:pPr algn="ctr"/>
                      <a:r>
                        <a:rPr lang="en-US" sz="1800" b="1" dirty="0" smtClean="0">
                          <a:latin typeface="Calibri" panose="020F0502020204030204" pitchFamily="34" charset="0"/>
                          <a:cs typeface="Comic Sans MS"/>
                        </a:rPr>
                        <a:t>Transport camp</a:t>
                      </a:r>
                      <a:endParaRPr lang="en-US" sz="1800" b="1" dirty="0">
                        <a:latin typeface="Calibri" panose="020F0502020204030204" pitchFamily="34" charset="0"/>
                        <a:cs typeface="Comic Sans MS"/>
                      </a:endParaRPr>
                    </a:p>
                  </a:txBody>
                  <a:tcPr anchor="ctr">
                    <a:solidFill>
                      <a:srgbClr val="00B0F0"/>
                    </a:solidFill>
                  </a:tcPr>
                </a:tc>
                <a:tc>
                  <a:txBody>
                    <a:bodyPr/>
                    <a:lstStyle/>
                    <a:p>
                      <a:pPr algn="ctr"/>
                      <a:r>
                        <a:rPr lang="en-US" sz="1800" b="1" dirty="0" smtClean="0">
                          <a:latin typeface="Calibri" panose="020F0502020204030204" pitchFamily="34" charset="0"/>
                          <a:cs typeface="Comic Sans MS"/>
                        </a:rPr>
                        <a:t>Ghetto</a:t>
                      </a:r>
                      <a:endParaRPr lang="en-US" sz="1800" b="1" dirty="0">
                        <a:latin typeface="Calibri" panose="020F0502020204030204" pitchFamily="34" charset="0"/>
                        <a:cs typeface="Comic Sans MS"/>
                      </a:endParaRPr>
                    </a:p>
                  </a:txBody>
                  <a:tcPr anchor="ctr">
                    <a:solidFill>
                      <a:srgbClr val="00B0F0"/>
                    </a:solidFill>
                  </a:tcPr>
                </a:tc>
                <a:tc>
                  <a:txBody>
                    <a:bodyPr/>
                    <a:lstStyle/>
                    <a:p>
                      <a:pPr algn="ctr"/>
                      <a:r>
                        <a:rPr lang="en-US" sz="1800" b="1" dirty="0" smtClean="0">
                          <a:latin typeface="Calibri" panose="020F0502020204030204" pitchFamily="34" charset="0"/>
                          <a:cs typeface="Comic Sans MS"/>
                        </a:rPr>
                        <a:t>Kinder transport</a:t>
                      </a:r>
                      <a:endParaRPr lang="en-US" sz="1800" b="1" dirty="0">
                        <a:latin typeface="Calibri" panose="020F0502020204030204" pitchFamily="34" charset="0"/>
                        <a:cs typeface="Comic Sans MS"/>
                      </a:endParaRPr>
                    </a:p>
                  </a:txBody>
                  <a:tcPr anchor="ctr">
                    <a:solidFill>
                      <a:srgbClr val="00B0F0"/>
                    </a:solidFill>
                  </a:tcPr>
                </a:tc>
                <a:tc>
                  <a:txBody>
                    <a:bodyPr/>
                    <a:lstStyle/>
                    <a:p>
                      <a:pPr algn="ctr"/>
                      <a:r>
                        <a:rPr lang="en-US" sz="1800" b="1" dirty="0" smtClean="0">
                          <a:latin typeface="Calibri" panose="020F0502020204030204" pitchFamily="34" charset="0"/>
                          <a:cs typeface="Comic Sans MS"/>
                        </a:rPr>
                        <a:t>Nuremberg</a:t>
                      </a:r>
                      <a:r>
                        <a:rPr lang="en-US" sz="1800" b="1" baseline="0" dirty="0" smtClean="0">
                          <a:latin typeface="Calibri" panose="020F0502020204030204" pitchFamily="34" charset="0"/>
                          <a:cs typeface="Comic Sans MS"/>
                        </a:rPr>
                        <a:t> laws</a:t>
                      </a:r>
                      <a:endParaRPr lang="en-US" sz="1800" b="1" dirty="0">
                        <a:latin typeface="Calibri" panose="020F0502020204030204" pitchFamily="34" charset="0"/>
                        <a:cs typeface="Comic Sans MS"/>
                      </a:endParaRPr>
                    </a:p>
                  </a:txBody>
                  <a:tcPr anchor="ctr">
                    <a:solidFill>
                      <a:srgbClr val="00B0F0"/>
                    </a:solidFill>
                  </a:tcPr>
                </a:tc>
              </a:tr>
              <a:tr h="1285591">
                <a:tc>
                  <a:txBody>
                    <a:bodyPr/>
                    <a:lstStyle/>
                    <a:p>
                      <a:pPr algn="ctr"/>
                      <a:r>
                        <a:rPr lang="en-US" sz="1800" dirty="0" smtClean="0">
                          <a:latin typeface="Calibri" panose="020F0502020204030204" pitchFamily="34" charset="0"/>
                          <a:cs typeface="Comic Sans MS"/>
                        </a:rPr>
                        <a:t>A camp in which Jews were held prior to deportation to extermination camps. </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c>
                  <a:txBody>
                    <a:bodyPr/>
                    <a:lstStyle/>
                    <a:p>
                      <a:pPr algn="ctr"/>
                      <a:r>
                        <a:rPr lang="en-US" sz="1800" dirty="0" smtClean="0">
                          <a:latin typeface="Calibri" panose="020F0502020204030204" pitchFamily="34" charset="0"/>
                          <a:cs typeface="Comic Sans MS"/>
                        </a:rPr>
                        <a:t>A section of the town or city where  Jews were forced to live. </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c>
                  <a:txBody>
                    <a:bodyPr/>
                    <a:lstStyle/>
                    <a:p>
                      <a:pPr algn="ctr"/>
                      <a:r>
                        <a:rPr lang="en-US" sz="1800" dirty="0" smtClean="0">
                          <a:latin typeface="Calibri" panose="020F0502020204030204" pitchFamily="34" charset="0"/>
                          <a:cs typeface="Comic Sans MS"/>
                        </a:rPr>
                        <a:t>Children's transport.</a:t>
                      </a:r>
                      <a:r>
                        <a:rPr lang="en-US" sz="1800" baseline="0" dirty="0" smtClean="0">
                          <a:latin typeface="Calibri" panose="020F0502020204030204" pitchFamily="34" charset="0"/>
                          <a:cs typeface="Comic Sans MS"/>
                        </a:rPr>
                        <a:t> A programme whereby the British government accepted almost 10,000 Jewish child refugees from central Europe. </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c>
                  <a:txBody>
                    <a:bodyPr/>
                    <a:lstStyle/>
                    <a:p>
                      <a:pPr algn="ctr"/>
                      <a:r>
                        <a:rPr lang="en-US" sz="1800" dirty="0" smtClean="0">
                          <a:latin typeface="Calibri" panose="020F0502020204030204" pitchFamily="34" charset="0"/>
                          <a:cs typeface="Comic Sans MS"/>
                        </a:rPr>
                        <a:t>Two anti Jewish laws introduced in 1935 which allowed Jews to be removed from all aspects of German life. </a:t>
                      </a:r>
                      <a:endParaRPr lang="en-US" sz="1800" dirty="0">
                        <a:latin typeface="Calibri" panose="020F0502020204030204" pitchFamily="34" charset="0"/>
                        <a:cs typeface="Comic Sans MS"/>
                      </a:endParaRPr>
                    </a:p>
                  </a:txBody>
                  <a:tcPr anchor="ctr">
                    <a:solidFill>
                      <a:schemeClr val="accent1">
                        <a:lumMod val="40000"/>
                        <a:lumOff val="60000"/>
                      </a:schemeClr>
                    </a:solidFill>
                  </a:tcPr>
                </a:tc>
              </a:tr>
            </a:tbl>
          </a:graphicData>
        </a:graphic>
      </p:graphicFrame>
      <p:sp>
        <p:nvSpPr>
          <p:cNvPr id="4" name="Rounded Rectangle 3"/>
          <p:cNvSpPr/>
          <p:nvPr/>
        </p:nvSpPr>
        <p:spPr>
          <a:xfrm>
            <a:off x="673100" y="254000"/>
            <a:ext cx="7810500" cy="609600"/>
          </a:xfrm>
          <a:prstGeom prst="round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rgbClr val="002060"/>
                </a:solidFill>
              </a:rPr>
              <a:t>Key words</a:t>
            </a:r>
            <a:endParaRPr lang="en-GB" sz="3200" dirty="0">
              <a:solidFill>
                <a:srgbClr val="002060"/>
              </a:solidFill>
            </a:endParaRPr>
          </a:p>
        </p:txBody>
      </p:sp>
    </p:spTree>
    <p:extLst>
      <p:ext uri="{BB962C8B-B14F-4D97-AF65-F5344CB8AC3E}">
        <p14:creationId xmlns:p14="http://schemas.microsoft.com/office/powerpoint/2010/main" val="1626773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57809" y="225286"/>
            <a:ext cx="8401878" cy="6210020"/>
          </a:xfrm>
          <a:prstGeom prst="round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a:solidFill>
                  <a:srgbClr val="002060"/>
                </a:solidFill>
              </a:rPr>
              <a:t>Liquidation of the Warsaw Ghetto 1943</a:t>
            </a:r>
          </a:p>
          <a:p>
            <a:pPr algn="ctr"/>
            <a:r>
              <a:rPr lang="en-GB" sz="2000" dirty="0">
                <a:solidFill>
                  <a:srgbClr val="002060"/>
                </a:solidFill>
              </a:rPr>
              <a:t>On April 19, 1943, a new SS and police force appeared outside the ghetto walls, intending to liquidate the ghetto and deport the remaining inhabitants to the forced </a:t>
            </a:r>
            <a:r>
              <a:rPr lang="en-GB" sz="2000" dirty="0" smtClean="0">
                <a:solidFill>
                  <a:srgbClr val="002060"/>
                </a:solidFill>
              </a:rPr>
              <a:t>labour </a:t>
            </a:r>
            <a:r>
              <a:rPr lang="en-GB" sz="2000" dirty="0">
                <a:solidFill>
                  <a:srgbClr val="002060"/>
                </a:solidFill>
              </a:rPr>
              <a:t>camps in Lublin district. </a:t>
            </a:r>
            <a:r>
              <a:rPr lang="en-GB" sz="2000" dirty="0">
                <a:solidFill>
                  <a:srgbClr val="FF0000"/>
                </a:solidFill>
              </a:rPr>
              <a:t>The ghetto inhabitants offered organized resistance in the first days of the operation, inflicting casualties on the well-armed and equipped SS and police units.</a:t>
            </a:r>
            <a:r>
              <a:rPr lang="en-GB" sz="2000" dirty="0">
                <a:solidFill>
                  <a:srgbClr val="002060"/>
                </a:solidFill>
              </a:rPr>
              <a:t> They continued to resist deportation as individuals or in small groups for four weeks before the Germans ended the operation on May 16. </a:t>
            </a:r>
            <a:r>
              <a:rPr lang="en-GB" sz="2000" dirty="0">
                <a:solidFill>
                  <a:srgbClr val="FF0000"/>
                </a:solidFill>
              </a:rPr>
              <a:t>The SS and police deported approximately 42,000 Warsaw ghetto survivors</a:t>
            </a:r>
            <a:r>
              <a:rPr lang="en-GB" sz="2000" dirty="0">
                <a:solidFill>
                  <a:srgbClr val="002060"/>
                </a:solidFill>
              </a:rPr>
              <a:t> captured during the uprising to </a:t>
            </a:r>
            <a:r>
              <a:rPr lang="en-GB" sz="2000" dirty="0">
                <a:solidFill>
                  <a:srgbClr val="FF0000"/>
                </a:solidFill>
              </a:rPr>
              <a:t>the </a:t>
            </a:r>
            <a:r>
              <a:rPr lang="en-GB" sz="2000" dirty="0" smtClean="0">
                <a:solidFill>
                  <a:srgbClr val="FF0000"/>
                </a:solidFill>
              </a:rPr>
              <a:t>forced-labour </a:t>
            </a:r>
            <a:r>
              <a:rPr lang="en-GB" sz="2000" dirty="0">
                <a:solidFill>
                  <a:srgbClr val="FF0000"/>
                </a:solidFill>
              </a:rPr>
              <a:t>camps at </a:t>
            </a:r>
            <a:r>
              <a:rPr lang="en-GB" sz="2000" dirty="0" err="1">
                <a:solidFill>
                  <a:srgbClr val="FF0000"/>
                </a:solidFill>
              </a:rPr>
              <a:t>Poniatowa</a:t>
            </a:r>
            <a:r>
              <a:rPr lang="en-GB" sz="2000" dirty="0">
                <a:solidFill>
                  <a:srgbClr val="FF0000"/>
                </a:solidFill>
              </a:rPr>
              <a:t> and </a:t>
            </a:r>
            <a:r>
              <a:rPr lang="en-GB" sz="2000" dirty="0" err="1">
                <a:solidFill>
                  <a:srgbClr val="FF0000"/>
                </a:solidFill>
              </a:rPr>
              <a:t>Trawniki</a:t>
            </a:r>
            <a:r>
              <a:rPr lang="en-GB" sz="2000" dirty="0">
                <a:solidFill>
                  <a:srgbClr val="002060"/>
                </a:solidFill>
              </a:rPr>
              <a:t> and to the Lublin/</a:t>
            </a:r>
            <a:r>
              <a:rPr lang="en-GB" sz="2000" dirty="0" err="1">
                <a:solidFill>
                  <a:srgbClr val="002060"/>
                </a:solidFill>
              </a:rPr>
              <a:t>Majdanek</a:t>
            </a:r>
            <a:r>
              <a:rPr lang="en-GB" sz="2000" dirty="0">
                <a:solidFill>
                  <a:srgbClr val="002060"/>
                </a:solidFill>
              </a:rPr>
              <a:t> concentration camp. At least 7,000 Jews died fighting or in hiding in the ghetto, while the SS and police sent another 7,000 to the Treblinka killing </a:t>
            </a:r>
            <a:r>
              <a:rPr lang="en-GB" sz="2000" dirty="0" smtClean="0">
                <a:solidFill>
                  <a:srgbClr val="002060"/>
                </a:solidFill>
              </a:rPr>
              <a:t>centre.</a:t>
            </a:r>
            <a:endParaRPr lang="en-GB" sz="2000" dirty="0">
              <a:solidFill>
                <a:srgbClr val="002060"/>
              </a:solidFill>
            </a:endParaRPr>
          </a:p>
          <a:p>
            <a:pPr algn="ctr"/>
            <a:endParaRPr lang="en-GB" sz="2000" dirty="0">
              <a:solidFill>
                <a:srgbClr val="002060"/>
              </a:solidFill>
            </a:endParaRPr>
          </a:p>
          <a:p>
            <a:pPr algn="ctr"/>
            <a:r>
              <a:rPr lang="en-GB" sz="2000" dirty="0">
                <a:solidFill>
                  <a:srgbClr val="002060"/>
                </a:solidFill>
              </a:rPr>
              <a:t>For months after the liquidation of the Warsaw ghetto</a:t>
            </a:r>
            <a:r>
              <a:rPr lang="en-GB" sz="2000" dirty="0">
                <a:solidFill>
                  <a:srgbClr val="FF0000"/>
                </a:solidFill>
              </a:rPr>
              <a:t>, individual Jews continued to hide themselves in the ruins and, on occasion, attacked German police officials on patrol.</a:t>
            </a:r>
            <a:r>
              <a:rPr lang="en-GB" sz="2000" dirty="0">
                <a:solidFill>
                  <a:srgbClr val="002060"/>
                </a:solidFill>
              </a:rPr>
              <a:t> Perhaps as many as 20,000 Warsaw Jews continued to live in hiding on the so-called Aryan side of Warsaw after the liquidation of the ghetto.</a:t>
            </a:r>
          </a:p>
        </p:txBody>
      </p:sp>
    </p:spTree>
    <p:extLst>
      <p:ext uri="{BB962C8B-B14F-4D97-AF65-F5344CB8AC3E}">
        <p14:creationId xmlns:p14="http://schemas.microsoft.com/office/powerpoint/2010/main" val="13518179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986379" y="1536700"/>
            <a:ext cx="2855903" cy="2486316"/>
          </a:xfrm>
          <a:prstGeom prst="rect">
            <a:avLst/>
          </a:prstGeom>
        </p:spPr>
      </p:pic>
      <p:pic>
        <p:nvPicPr>
          <p:cNvPr id="4" name="Picture 3"/>
          <p:cNvPicPr>
            <a:picLocks noChangeAspect="1"/>
          </p:cNvPicPr>
          <p:nvPr/>
        </p:nvPicPr>
        <p:blipFill>
          <a:blip r:embed="rId3"/>
          <a:stretch>
            <a:fillRect/>
          </a:stretch>
        </p:blipFill>
        <p:spPr>
          <a:xfrm>
            <a:off x="5886358" y="4272472"/>
            <a:ext cx="2828925" cy="2286000"/>
          </a:xfrm>
          <a:prstGeom prst="rect">
            <a:avLst/>
          </a:prstGeom>
        </p:spPr>
      </p:pic>
      <p:sp>
        <p:nvSpPr>
          <p:cNvPr id="5" name="Rounded Rectangle 4"/>
          <p:cNvSpPr/>
          <p:nvPr/>
        </p:nvSpPr>
        <p:spPr>
          <a:xfrm>
            <a:off x="188601" y="227020"/>
            <a:ext cx="8374282" cy="724826"/>
          </a:xfrm>
          <a:prstGeom prst="roundRect">
            <a:avLst/>
          </a:prstGeom>
          <a:solidFill>
            <a:srgbClr val="00B0F0"/>
          </a:solidFill>
          <a:ln w="38100">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lnSpc>
                <a:spcPct val="120000"/>
              </a:lnSpc>
            </a:pPr>
            <a:r>
              <a:rPr lang="en-US" sz="3200" b="1" u="sng" dirty="0" smtClean="0">
                <a:solidFill>
                  <a:schemeClr val="tx1"/>
                </a:solidFill>
                <a:latin typeface="Calibri" panose="020F0502020204030204" pitchFamily="34" charset="0"/>
                <a:cs typeface="Comic Sans MS"/>
              </a:rPr>
              <a:t>Case study: Kristallnacht </a:t>
            </a:r>
          </a:p>
        </p:txBody>
      </p:sp>
      <p:sp>
        <p:nvSpPr>
          <p:cNvPr id="6" name="Rounded Rectangle 5"/>
          <p:cNvSpPr/>
          <p:nvPr/>
        </p:nvSpPr>
        <p:spPr>
          <a:xfrm>
            <a:off x="245658" y="1181100"/>
            <a:ext cx="5488299" cy="5491672"/>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u="sng" dirty="0" smtClean="0">
                <a:solidFill>
                  <a:schemeClr val="tx1"/>
                </a:solidFill>
              </a:rPr>
              <a:t>The Night of Broken Glass</a:t>
            </a:r>
          </a:p>
          <a:p>
            <a:pPr algn="ctr"/>
            <a:r>
              <a:rPr lang="en-GB" dirty="0" smtClean="0">
                <a:solidFill>
                  <a:schemeClr val="tx1"/>
                </a:solidFill>
              </a:rPr>
              <a:t>On the night of November 9, 1938, violence against Jews broke out across the Reich. It appeared to be unplanned, set off by Germans' anger over the assassination of a German official in Paris at the hands of a Jewish teenager. </a:t>
            </a:r>
          </a:p>
          <a:p>
            <a:pPr algn="ctr"/>
            <a:endParaRPr lang="en-GB" dirty="0" smtClean="0">
              <a:solidFill>
                <a:schemeClr val="tx1"/>
              </a:solidFill>
            </a:endParaRPr>
          </a:p>
          <a:p>
            <a:pPr algn="ctr"/>
            <a:r>
              <a:rPr lang="en-GB" dirty="0" smtClean="0">
                <a:solidFill>
                  <a:schemeClr val="tx1"/>
                </a:solidFill>
              </a:rPr>
              <a:t>In fact, German propaganda minister Joseph Goebbels and other Nazis carefully organized the pogroms. In two days, over 250 synagogues were burned, over 7,000 Jewish businesses were trashed and looted, dozens of Jewish people were killed, and Jewish cemeteries, hospitals, schools, and homes were looted while police and fire brigades stood by. </a:t>
            </a:r>
          </a:p>
          <a:p>
            <a:pPr algn="ctr"/>
            <a:endParaRPr lang="en-GB" dirty="0" smtClean="0">
              <a:solidFill>
                <a:schemeClr val="tx1"/>
              </a:solidFill>
            </a:endParaRPr>
          </a:p>
          <a:p>
            <a:pPr algn="ctr"/>
            <a:r>
              <a:rPr lang="en-GB" dirty="0" smtClean="0">
                <a:solidFill>
                  <a:schemeClr val="tx1"/>
                </a:solidFill>
              </a:rPr>
              <a:t>The murders became known as Kristallnacht, the "Night of Broken Glass," for the shattered glass from the store windows that littered the streets.</a:t>
            </a:r>
            <a:endParaRPr lang="en-GB" dirty="0">
              <a:solidFill>
                <a:schemeClr val="tx1"/>
              </a:solidFill>
            </a:endParaRPr>
          </a:p>
        </p:txBody>
      </p:sp>
    </p:spTree>
    <p:extLst>
      <p:ext uri="{BB962C8B-B14F-4D97-AF65-F5344CB8AC3E}">
        <p14:creationId xmlns:p14="http://schemas.microsoft.com/office/powerpoint/2010/main" val="1209206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986379" y="1536700"/>
            <a:ext cx="2855903" cy="2486316"/>
          </a:xfrm>
          <a:prstGeom prst="rect">
            <a:avLst/>
          </a:prstGeom>
        </p:spPr>
      </p:pic>
      <p:pic>
        <p:nvPicPr>
          <p:cNvPr id="4" name="Picture 3"/>
          <p:cNvPicPr>
            <a:picLocks noChangeAspect="1"/>
          </p:cNvPicPr>
          <p:nvPr/>
        </p:nvPicPr>
        <p:blipFill>
          <a:blip r:embed="rId4"/>
          <a:stretch>
            <a:fillRect/>
          </a:stretch>
        </p:blipFill>
        <p:spPr>
          <a:xfrm>
            <a:off x="5886358" y="4272472"/>
            <a:ext cx="2828925" cy="2286000"/>
          </a:xfrm>
          <a:prstGeom prst="rect">
            <a:avLst/>
          </a:prstGeom>
        </p:spPr>
      </p:pic>
      <p:sp>
        <p:nvSpPr>
          <p:cNvPr id="6" name="Rounded Rectangle 5"/>
          <p:cNvSpPr/>
          <p:nvPr/>
        </p:nvSpPr>
        <p:spPr>
          <a:xfrm>
            <a:off x="275131" y="1353380"/>
            <a:ext cx="5488299" cy="5339272"/>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smtClean="0">
                <a:solidFill>
                  <a:schemeClr val="tx1"/>
                </a:solidFill>
              </a:rPr>
              <a:t>The Night of Broken Glass</a:t>
            </a:r>
          </a:p>
          <a:p>
            <a:pPr algn="ctr"/>
            <a:r>
              <a:rPr lang="en-GB" dirty="0" smtClean="0">
                <a:solidFill>
                  <a:schemeClr val="tx1"/>
                </a:solidFill>
              </a:rPr>
              <a:t>On the night of </a:t>
            </a:r>
            <a:r>
              <a:rPr lang="en-GB" b="1" dirty="0" smtClean="0">
                <a:solidFill>
                  <a:srgbClr val="FF0000"/>
                </a:solidFill>
              </a:rPr>
              <a:t>November 9, 1938, violence against Jews broke out across Germany. </a:t>
            </a:r>
            <a:r>
              <a:rPr lang="en-GB" dirty="0" smtClean="0">
                <a:solidFill>
                  <a:schemeClr val="tx1"/>
                </a:solidFill>
              </a:rPr>
              <a:t>It appeared to be unplanned, set off by Germans' </a:t>
            </a:r>
            <a:r>
              <a:rPr lang="en-GB" b="1" dirty="0" smtClean="0">
                <a:solidFill>
                  <a:schemeClr val="tx1"/>
                </a:solidFill>
              </a:rPr>
              <a:t>anger over the assassination of a German official in Paris </a:t>
            </a:r>
            <a:r>
              <a:rPr lang="en-GB" dirty="0" smtClean="0">
                <a:solidFill>
                  <a:schemeClr val="tx1"/>
                </a:solidFill>
              </a:rPr>
              <a:t>at the hands of a Jewish teenager. </a:t>
            </a:r>
          </a:p>
          <a:p>
            <a:pPr algn="ctr"/>
            <a:endParaRPr lang="en-GB" dirty="0" smtClean="0">
              <a:solidFill>
                <a:schemeClr val="tx1"/>
              </a:solidFill>
            </a:endParaRPr>
          </a:p>
          <a:p>
            <a:pPr algn="ctr"/>
            <a:r>
              <a:rPr lang="en-GB" dirty="0" smtClean="0">
                <a:solidFill>
                  <a:schemeClr val="tx1"/>
                </a:solidFill>
              </a:rPr>
              <a:t>In fact, German propaganda minister Joseph Goebbels and other Nazis carefully organized the murders. </a:t>
            </a:r>
            <a:r>
              <a:rPr lang="en-GB" dirty="0" smtClean="0">
                <a:solidFill>
                  <a:srgbClr val="FF0000"/>
                </a:solidFill>
              </a:rPr>
              <a:t>In two days, over </a:t>
            </a:r>
            <a:r>
              <a:rPr lang="en-GB" b="1" dirty="0" smtClean="0">
                <a:solidFill>
                  <a:srgbClr val="FF0000"/>
                </a:solidFill>
              </a:rPr>
              <a:t>250 synagogues were burned</a:t>
            </a:r>
            <a:r>
              <a:rPr lang="en-GB" dirty="0" smtClean="0">
                <a:solidFill>
                  <a:schemeClr val="tx1"/>
                </a:solidFill>
              </a:rPr>
              <a:t>, </a:t>
            </a:r>
            <a:r>
              <a:rPr lang="en-GB" dirty="0" smtClean="0">
                <a:solidFill>
                  <a:srgbClr val="FF0000"/>
                </a:solidFill>
              </a:rPr>
              <a:t>over </a:t>
            </a:r>
            <a:r>
              <a:rPr lang="en-GB" b="1" dirty="0" smtClean="0">
                <a:solidFill>
                  <a:srgbClr val="FF0000"/>
                </a:solidFill>
              </a:rPr>
              <a:t>7,000 Jewish businesses were trashed </a:t>
            </a:r>
            <a:r>
              <a:rPr lang="en-GB" dirty="0" smtClean="0">
                <a:solidFill>
                  <a:schemeClr val="tx1"/>
                </a:solidFill>
              </a:rPr>
              <a:t>and looted, dozens of Jewish people were killed, and </a:t>
            </a:r>
            <a:r>
              <a:rPr lang="en-GB" b="1" dirty="0" smtClean="0">
                <a:solidFill>
                  <a:srgbClr val="FF0000"/>
                </a:solidFill>
              </a:rPr>
              <a:t>Jewish cemeteries, hospitals, schools, and homes were looted while police </a:t>
            </a:r>
            <a:r>
              <a:rPr lang="en-GB" dirty="0" smtClean="0">
                <a:solidFill>
                  <a:srgbClr val="FF0000"/>
                </a:solidFill>
              </a:rPr>
              <a:t>and fire brigades stood by. </a:t>
            </a:r>
          </a:p>
          <a:p>
            <a:pPr algn="ctr"/>
            <a:endParaRPr lang="en-GB" dirty="0" smtClean="0">
              <a:solidFill>
                <a:schemeClr val="tx1"/>
              </a:solidFill>
            </a:endParaRPr>
          </a:p>
          <a:p>
            <a:pPr algn="ctr"/>
            <a:r>
              <a:rPr lang="en-GB" dirty="0" smtClean="0">
                <a:solidFill>
                  <a:schemeClr val="tx1"/>
                </a:solidFill>
              </a:rPr>
              <a:t>The murders became known as Kristallnacht, the "Night of Broken Glass," </a:t>
            </a:r>
            <a:r>
              <a:rPr lang="en-GB" dirty="0" smtClean="0">
                <a:solidFill>
                  <a:srgbClr val="FF0000"/>
                </a:solidFill>
              </a:rPr>
              <a:t>for the </a:t>
            </a:r>
            <a:r>
              <a:rPr lang="en-GB" b="1" dirty="0" smtClean="0">
                <a:solidFill>
                  <a:srgbClr val="FF0000"/>
                </a:solidFill>
              </a:rPr>
              <a:t>shattered glass from the store windows that littered the streets</a:t>
            </a:r>
            <a:r>
              <a:rPr lang="en-GB" dirty="0" smtClean="0">
                <a:solidFill>
                  <a:srgbClr val="002060"/>
                </a:solidFill>
              </a:rPr>
              <a:t>.</a:t>
            </a:r>
            <a:endParaRPr lang="en-GB" dirty="0">
              <a:solidFill>
                <a:srgbClr val="002060"/>
              </a:solidFill>
            </a:endParaRPr>
          </a:p>
        </p:txBody>
      </p:sp>
      <p:sp>
        <p:nvSpPr>
          <p:cNvPr id="2" name="Rectangle 1"/>
          <p:cNvSpPr/>
          <p:nvPr/>
        </p:nvSpPr>
        <p:spPr>
          <a:xfrm>
            <a:off x="2339752" y="259156"/>
            <a:ext cx="4572000" cy="923330"/>
          </a:xfrm>
          <a:prstGeom prst="rect">
            <a:avLst/>
          </a:prstGeom>
          <a:ln>
            <a:solidFill>
              <a:schemeClr val="tx1"/>
            </a:solidFill>
          </a:ln>
        </p:spPr>
        <p:txBody>
          <a:bodyPr>
            <a:spAutoFit/>
          </a:bodyPr>
          <a:lstStyle/>
          <a:p>
            <a:r>
              <a:rPr lang="en-GB" dirty="0">
                <a:hlinkClick r:id="rId5"/>
              </a:rPr>
              <a:t>https://</a:t>
            </a:r>
            <a:r>
              <a:rPr lang="en-GB" dirty="0" smtClean="0">
                <a:hlinkClick r:id="rId5"/>
              </a:rPr>
              <a:t>www.youtube.com/watch?v=ZDIXugTLGts</a:t>
            </a:r>
            <a:endParaRPr lang="en-GB" dirty="0" smtClean="0"/>
          </a:p>
          <a:p>
            <a:endParaRPr lang="en-GB" dirty="0"/>
          </a:p>
        </p:txBody>
      </p:sp>
    </p:spTree>
    <p:extLst>
      <p:ext uri="{BB962C8B-B14F-4D97-AF65-F5344CB8AC3E}">
        <p14:creationId xmlns:p14="http://schemas.microsoft.com/office/powerpoint/2010/main" val="1919274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3240360"/>
          </a:xfrm>
          <a:solidFill>
            <a:srgbClr val="00B0F0"/>
          </a:solidFill>
        </p:spPr>
        <p:txBody>
          <a:bodyPr rtlCol="0">
            <a:normAutofit fontScale="90000"/>
          </a:bodyPr>
          <a:lstStyle/>
          <a:p>
            <a:pPr eaLnBrk="1" fontAlgn="auto" hangingPunct="1">
              <a:spcAft>
                <a:spcPts val="0"/>
              </a:spcAft>
              <a:defRPr/>
            </a:pPr>
            <a:r>
              <a:rPr lang="en-GB" dirty="0" smtClean="0">
                <a:latin typeface="Cambria" panose="02040503050406030204" pitchFamily="18" charset="0"/>
              </a:rPr>
              <a:t>Buddhists follow the teachings of Buddha </a:t>
            </a:r>
            <a:br>
              <a:rPr lang="en-GB" dirty="0" smtClean="0">
                <a:latin typeface="Cambria" panose="02040503050406030204" pitchFamily="18" charset="0"/>
              </a:rPr>
            </a:br>
            <a:r>
              <a:rPr lang="en-GB" dirty="0" smtClean="0">
                <a:latin typeface="Cambria" panose="02040503050406030204" pitchFamily="18" charset="0"/>
              </a:rPr>
              <a:t>(which means “enlightened one”- the one who has found the truth.)</a:t>
            </a:r>
            <a:br>
              <a:rPr lang="en-GB" dirty="0" smtClean="0">
                <a:latin typeface="Cambria" panose="02040503050406030204" pitchFamily="18" charset="0"/>
              </a:rPr>
            </a:br>
            <a:r>
              <a:rPr lang="en-GB" dirty="0" smtClean="0">
                <a:latin typeface="Cambria" panose="02040503050406030204" pitchFamily="18" charset="0"/>
              </a:rPr>
              <a:t> They do not believe in God.</a:t>
            </a:r>
          </a:p>
        </p:txBody>
      </p:sp>
      <p:pic>
        <p:nvPicPr>
          <p:cNvPr id="3075" name="Content Placeholder 3" descr="mainpromo.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076056" y="3789040"/>
            <a:ext cx="3422779" cy="2573443"/>
          </a:xfrm>
        </p:spPr>
      </p:pic>
      <p:sp>
        <p:nvSpPr>
          <p:cNvPr id="3076" name="TextBox 4"/>
          <p:cNvSpPr txBox="1">
            <a:spLocks noChangeArrowheads="1"/>
          </p:cNvSpPr>
          <p:nvPr/>
        </p:nvSpPr>
        <p:spPr bwMode="auto">
          <a:xfrm>
            <a:off x="755576" y="3861048"/>
            <a:ext cx="3815655" cy="1938992"/>
          </a:xfrm>
          <a:prstGeom prst="rect">
            <a:avLst/>
          </a:prstGeom>
          <a:solidFill>
            <a:srgbClr val="FFFF00"/>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2400" dirty="0">
                <a:latin typeface="Cambria" panose="02040503050406030204" pitchFamily="18" charset="0"/>
              </a:rPr>
              <a:t>Buddha taught that all life is suffering and we have to learn to avoid selfishness and greed to be free from suffering.</a:t>
            </a:r>
          </a:p>
        </p:txBody>
      </p:sp>
    </p:spTree>
    <p:extLst>
      <p:ext uri="{BB962C8B-B14F-4D97-AF65-F5344CB8AC3E}">
        <p14:creationId xmlns:p14="http://schemas.microsoft.com/office/powerpoint/2010/main" val="1652162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39552" y="10482"/>
            <a:ext cx="8229600" cy="1143000"/>
          </a:xfrm>
          <a:solidFill>
            <a:srgbClr val="00B0F0"/>
          </a:solidFill>
        </p:spPr>
        <p:txBody>
          <a:bodyPr/>
          <a:lstStyle/>
          <a:p>
            <a:pPr eaLnBrk="1" hangingPunct="1"/>
            <a:r>
              <a:rPr lang="en-GB" altLang="en-US" b="1" dirty="0" smtClean="0">
                <a:latin typeface="Cambria" panose="02040503050406030204" pitchFamily="18" charset="0"/>
              </a:rPr>
              <a:t>Five Moral Precepts</a:t>
            </a:r>
            <a:endParaRPr lang="en-GB" altLang="en-US" dirty="0" smtClean="0">
              <a:latin typeface="Cambria" panose="02040503050406030204" pitchFamily="18" charset="0"/>
            </a:endParaRPr>
          </a:p>
        </p:txBody>
      </p:sp>
      <p:sp>
        <p:nvSpPr>
          <p:cNvPr id="3" name="Content Placeholder 2"/>
          <p:cNvSpPr>
            <a:spLocks noGrp="1"/>
          </p:cNvSpPr>
          <p:nvPr>
            <p:ph idx="1"/>
          </p:nvPr>
        </p:nvSpPr>
        <p:spPr>
          <a:xfrm>
            <a:off x="467544" y="1383900"/>
            <a:ext cx="3456384" cy="5357468"/>
          </a:xfrm>
          <a:solidFill>
            <a:srgbClr val="FFFF00"/>
          </a:solidFill>
          <a:ln w="57150">
            <a:solidFill>
              <a:srgbClr val="FFFF00"/>
            </a:solidFill>
          </a:ln>
        </p:spPr>
        <p:txBody>
          <a:bodyPr rtlCol="0">
            <a:normAutofit/>
          </a:bodyPr>
          <a:lstStyle/>
          <a:p>
            <a:pPr marL="0" indent="0" algn="ctr" eaLnBrk="1" fontAlgn="auto" hangingPunct="1">
              <a:spcAft>
                <a:spcPts val="0"/>
              </a:spcAft>
              <a:buFont typeface="Arial" panose="020B0604020202020204" pitchFamily="34" charset="0"/>
              <a:buNone/>
              <a:defRPr/>
            </a:pPr>
            <a:r>
              <a:rPr lang="en-GB" sz="2400" dirty="0" smtClean="0">
                <a:latin typeface="Cambria" panose="02040503050406030204" pitchFamily="18" charset="0"/>
              </a:rPr>
              <a:t>All Buddhists undertake to live by the </a:t>
            </a:r>
            <a:r>
              <a:rPr lang="en-GB" sz="2400" b="1" dirty="0" smtClean="0">
                <a:latin typeface="Cambria" panose="02040503050406030204" pitchFamily="18" charset="0"/>
              </a:rPr>
              <a:t>Five Moral Precepts</a:t>
            </a:r>
            <a:r>
              <a:rPr lang="en-GB" sz="2400" dirty="0" smtClean="0">
                <a:latin typeface="Cambria" panose="02040503050406030204" pitchFamily="18" charset="0"/>
              </a:rPr>
              <a:t> which means they try to avoid:</a:t>
            </a:r>
          </a:p>
          <a:p>
            <a:pPr algn="ctr" eaLnBrk="1" fontAlgn="auto" hangingPunct="1">
              <a:spcAft>
                <a:spcPts val="0"/>
              </a:spcAft>
              <a:defRPr/>
            </a:pPr>
            <a:r>
              <a:rPr lang="en-GB" sz="2400" dirty="0" smtClean="0">
                <a:latin typeface="Cambria" panose="02040503050406030204" pitchFamily="18" charset="0"/>
              </a:rPr>
              <a:t>harming living things </a:t>
            </a:r>
          </a:p>
          <a:p>
            <a:pPr algn="ctr" eaLnBrk="1" fontAlgn="auto" hangingPunct="1">
              <a:spcAft>
                <a:spcPts val="0"/>
              </a:spcAft>
              <a:defRPr/>
            </a:pPr>
            <a:r>
              <a:rPr lang="en-GB" sz="2400" dirty="0" smtClean="0">
                <a:latin typeface="Cambria" panose="02040503050406030204" pitchFamily="18" charset="0"/>
              </a:rPr>
              <a:t>taking what is not given </a:t>
            </a:r>
          </a:p>
          <a:p>
            <a:pPr algn="ctr" eaLnBrk="1" fontAlgn="auto" hangingPunct="1">
              <a:spcAft>
                <a:spcPts val="0"/>
              </a:spcAft>
              <a:defRPr/>
            </a:pPr>
            <a:r>
              <a:rPr lang="en-GB" sz="2400" dirty="0" smtClean="0">
                <a:latin typeface="Cambria" panose="02040503050406030204" pitchFamily="18" charset="0"/>
              </a:rPr>
              <a:t> harmful activity in relationships</a:t>
            </a:r>
          </a:p>
          <a:p>
            <a:pPr algn="ctr" eaLnBrk="1" fontAlgn="auto" hangingPunct="1">
              <a:spcAft>
                <a:spcPts val="0"/>
              </a:spcAft>
              <a:defRPr/>
            </a:pPr>
            <a:r>
              <a:rPr lang="en-GB" sz="2400" dirty="0" smtClean="0">
                <a:latin typeface="Cambria" panose="02040503050406030204" pitchFamily="18" charset="0"/>
              </a:rPr>
              <a:t>lies or gossip </a:t>
            </a:r>
          </a:p>
          <a:p>
            <a:pPr algn="ctr" eaLnBrk="1" fontAlgn="auto" hangingPunct="1">
              <a:spcAft>
                <a:spcPts val="0"/>
              </a:spcAft>
              <a:defRPr/>
            </a:pPr>
            <a:r>
              <a:rPr lang="en-GB" sz="2400" dirty="0" smtClean="0">
                <a:latin typeface="Cambria" panose="02040503050406030204" pitchFamily="18" charset="0"/>
              </a:rPr>
              <a:t>taking intoxicating substances e.g. drugs or alcohol</a:t>
            </a:r>
          </a:p>
          <a:p>
            <a:pPr eaLnBrk="1" fontAlgn="auto" hangingPunct="1">
              <a:spcAft>
                <a:spcPts val="0"/>
              </a:spcAft>
              <a:buFont typeface="Arial" panose="020B0604020202020204" pitchFamily="34" charset="0"/>
              <a:buNone/>
              <a:defRPr/>
            </a:pPr>
            <a:endParaRPr lang="en-GB" dirty="0" smtClean="0">
              <a:latin typeface="Cambria" panose="02040503050406030204" pitchFamily="18" charset="0"/>
            </a:endParaRPr>
          </a:p>
        </p:txBody>
      </p:sp>
      <p:sp>
        <p:nvSpPr>
          <p:cNvPr id="4" name="TextBox 3"/>
          <p:cNvSpPr txBox="1"/>
          <p:nvPr/>
        </p:nvSpPr>
        <p:spPr>
          <a:xfrm>
            <a:off x="4139952" y="1218277"/>
            <a:ext cx="4752528" cy="5355312"/>
          </a:xfrm>
          <a:prstGeom prst="rect">
            <a:avLst/>
          </a:prstGeom>
          <a:solidFill>
            <a:srgbClr val="FFC000"/>
          </a:solidFill>
        </p:spPr>
        <p:txBody>
          <a:bodyPr wrap="square" rtlCol="0">
            <a:spAutoFit/>
          </a:bodyPr>
          <a:lstStyle/>
          <a:p>
            <a:r>
              <a:rPr lang="en-GB" dirty="0" smtClean="0">
                <a:latin typeface="Cambria" panose="02040503050406030204" pitchFamily="18" charset="0"/>
              </a:rPr>
              <a:t>Task- Create a visual mind map with colour presenting the Five Moral Precepts in Buddhism. </a:t>
            </a:r>
          </a:p>
          <a:p>
            <a:endParaRPr lang="en-GB" dirty="0">
              <a:latin typeface="Cambria" panose="02040503050406030204" pitchFamily="18" charset="0"/>
            </a:endParaRPr>
          </a:p>
          <a:p>
            <a:r>
              <a:rPr lang="en-GB" dirty="0" smtClean="0">
                <a:latin typeface="Cambria" panose="02040503050406030204" pitchFamily="18" charset="0"/>
              </a:rPr>
              <a:t>1- In the middle of your mind map write </a:t>
            </a:r>
          </a:p>
          <a:p>
            <a:r>
              <a:rPr lang="en-GB" dirty="0" smtClean="0">
                <a:latin typeface="Cambria" panose="02040503050406030204" pitchFamily="18" charset="0"/>
              </a:rPr>
              <a:t>The Buddhist Five Moral Precepts</a:t>
            </a:r>
          </a:p>
          <a:p>
            <a:endParaRPr lang="en-GB" dirty="0" smtClean="0">
              <a:latin typeface="Cambria" panose="02040503050406030204" pitchFamily="18" charset="0"/>
            </a:endParaRPr>
          </a:p>
          <a:p>
            <a:r>
              <a:rPr lang="en-GB" dirty="0" smtClean="0">
                <a:latin typeface="Cambria" panose="02040503050406030204" pitchFamily="18" charset="0"/>
              </a:rPr>
              <a:t>2- Write and draw an example of the five precepts. </a:t>
            </a:r>
          </a:p>
          <a:p>
            <a:endParaRPr lang="en-GB" dirty="0">
              <a:latin typeface="Cambria" panose="02040503050406030204" pitchFamily="18" charset="0"/>
            </a:endParaRPr>
          </a:p>
          <a:p>
            <a:r>
              <a:rPr lang="en-GB" dirty="0" smtClean="0">
                <a:latin typeface="Cambria" panose="02040503050406030204" pitchFamily="18" charset="0"/>
              </a:rPr>
              <a:t>3- Around </a:t>
            </a:r>
            <a:r>
              <a:rPr lang="en-GB" dirty="0">
                <a:latin typeface="Cambria" panose="02040503050406030204" pitchFamily="18" charset="0"/>
              </a:rPr>
              <a:t>the outside of the Five Moral Precepts, write examples of situations that go against them</a:t>
            </a:r>
            <a:r>
              <a:rPr lang="en-GB" dirty="0" smtClean="0">
                <a:latin typeface="Cambria" panose="02040503050406030204" pitchFamily="18" charset="0"/>
              </a:rPr>
              <a:t>.</a:t>
            </a:r>
          </a:p>
          <a:p>
            <a:endParaRPr lang="en-GB" dirty="0">
              <a:latin typeface="Cambria" panose="02040503050406030204" pitchFamily="18" charset="0"/>
            </a:endParaRPr>
          </a:p>
          <a:p>
            <a:r>
              <a:rPr lang="en-GB" dirty="0" smtClean="0">
                <a:latin typeface="Cambria" panose="02040503050406030204" pitchFamily="18" charset="0"/>
              </a:rPr>
              <a:t>E.g</a:t>
            </a:r>
            <a:r>
              <a:rPr lang="en-GB" dirty="0">
                <a:latin typeface="Cambria" panose="02040503050406030204" pitchFamily="18" charset="0"/>
              </a:rPr>
              <a:t>. </a:t>
            </a:r>
          </a:p>
          <a:p>
            <a:r>
              <a:rPr lang="en-GB" dirty="0">
                <a:latin typeface="Cambria" panose="02040503050406030204" pitchFamily="18" charset="0"/>
              </a:rPr>
              <a:t>Talking about somebody behind their back would go against not lying and gossiping. </a:t>
            </a:r>
          </a:p>
          <a:p>
            <a:endParaRPr lang="en-GB" b="1" dirty="0" smtClean="0">
              <a:latin typeface="Cambria" panose="02040503050406030204" pitchFamily="18" charset="0"/>
            </a:endParaRPr>
          </a:p>
          <a:p>
            <a:endParaRPr lang="en-GB" b="1" dirty="0">
              <a:latin typeface="Cambria" panose="02040503050406030204" pitchFamily="18" charset="0"/>
            </a:endParaRPr>
          </a:p>
        </p:txBody>
      </p:sp>
      <p:sp>
        <p:nvSpPr>
          <p:cNvPr id="6" name="Rectangle 5"/>
          <p:cNvSpPr/>
          <p:nvPr/>
        </p:nvSpPr>
        <p:spPr>
          <a:xfrm>
            <a:off x="270317" y="276319"/>
            <a:ext cx="1421904" cy="1754326"/>
          </a:xfrm>
          <a:prstGeom prst="rect">
            <a:avLst/>
          </a:prstGeom>
          <a:solidFill>
            <a:srgbClr val="00B050"/>
          </a:solidFill>
        </p:spPr>
        <p:txBody>
          <a:bodyPr wrap="square">
            <a:spAutoFit/>
          </a:bodyPr>
          <a:lstStyle/>
          <a:p>
            <a:pPr algn="ctr" eaLnBrk="1" hangingPunct="1"/>
            <a:r>
              <a:rPr lang="en-GB" altLang="en-US" b="1" u="sng" dirty="0" smtClean="0">
                <a:latin typeface="Cambria" panose="02040503050406030204" pitchFamily="18" charset="0"/>
              </a:rPr>
              <a:t>Challenge:</a:t>
            </a:r>
          </a:p>
          <a:p>
            <a:pPr algn="ctr" eaLnBrk="1" hangingPunct="1"/>
            <a:r>
              <a:rPr lang="en-GB" altLang="en-US" dirty="0" smtClean="0">
                <a:latin typeface="Cambria" panose="02040503050406030204" pitchFamily="18" charset="0"/>
              </a:rPr>
              <a:t>If I was going to add a precept it would be…</a:t>
            </a:r>
          </a:p>
          <a:p>
            <a:pPr algn="ctr" eaLnBrk="1" hangingPunct="1"/>
            <a:r>
              <a:rPr lang="en-GB" altLang="en-US" dirty="0" smtClean="0">
                <a:latin typeface="Cambria" panose="02040503050406030204" pitchFamily="18" charset="0"/>
              </a:rPr>
              <a:t>because...</a:t>
            </a:r>
          </a:p>
        </p:txBody>
      </p:sp>
    </p:spTree>
    <p:extLst>
      <p:ext uri="{BB962C8B-B14F-4D97-AF65-F5344CB8AC3E}">
        <p14:creationId xmlns:p14="http://schemas.microsoft.com/office/powerpoint/2010/main" val="3958206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38150" y="1844824"/>
            <a:ext cx="8229600" cy="2736156"/>
          </a:xfrm>
          <a:solidFill>
            <a:srgbClr val="FFFF00"/>
          </a:solidFill>
        </p:spPr>
        <p:txBody>
          <a:bodyPr>
            <a:normAutofit/>
          </a:bodyPr>
          <a:lstStyle/>
          <a:p>
            <a:r>
              <a:rPr lang="en-GB" altLang="en-US" u="sng" dirty="0" smtClean="0">
                <a:latin typeface="Cambria" panose="02040503050406030204" pitchFamily="18" charset="0"/>
              </a:rPr>
              <a:t>Sanctity </a:t>
            </a:r>
            <a:r>
              <a:rPr lang="en-GB" altLang="en-US" u="sng" dirty="0">
                <a:latin typeface="Cambria" panose="02040503050406030204" pitchFamily="18" charset="0"/>
              </a:rPr>
              <a:t>of life: </a:t>
            </a:r>
            <a:r>
              <a:rPr lang="en-GB" altLang="en-US" dirty="0">
                <a:latin typeface="Cambria" panose="02040503050406030204" pitchFamily="18" charset="0"/>
              </a:rPr>
              <a:t>The belief that life is sacred and belongs to God.</a:t>
            </a:r>
            <a:br>
              <a:rPr lang="en-GB" altLang="en-US" dirty="0">
                <a:latin typeface="Cambria" panose="02040503050406030204" pitchFamily="18" charset="0"/>
              </a:rPr>
            </a:br>
            <a:r>
              <a:rPr lang="en-GB" altLang="en-US" u="sng" dirty="0">
                <a:latin typeface="Cambria" panose="02040503050406030204" pitchFamily="18" charset="0"/>
              </a:rPr>
              <a:t>Sacred:</a:t>
            </a:r>
            <a:r>
              <a:rPr lang="en-GB" altLang="en-US" dirty="0">
                <a:latin typeface="Cambria" panose="02040503050406030204" pitchFamily="18" charset="0"/>
              </a:rPr>
              <a:t> Holy</a:t>
            </a:r>
          </a:p>
        </p:txBody>
      </p:sp>
      <p:pic>
        <p:nvPicPr>
          <p:cNvPr id="4102" name="Picture 6"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5373688"/>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650" y="5445125"/>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6035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0" y="333375"/>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75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142875" y="476672"/>
            <a:ext cx="5437237" cy="5632311"/>
          </a:xfrm>
          <a:prstGeom prst="rect">
            <a:avLst/>
          </a:prstGeom>
          <a:solidFill>
            <a:srgbClr val="FFFF00"/>
          </a:solidFill>
          <a:ln>
            <a:solidFill>
              <a:srgbClr val="FFFF00"/>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fontAlgn="base">
              <a:spcBef>
                <a:spcPct val="50000"/>
              </a:spcBef>
              <a:spcAft>
                <a:spcPct val="0"/>
              </a:spcAft>
              <a:defRPr/>
            </a:pPr>
            <a:r>
              <a:rPr lang="en-GB" sz="3600" dirty="0">
                <a:solidFill>
                  <a:schemeClr val="tx1"/>
                </a:solidFill>
                <a:latin typeface="Cambria" panose="02040503050406030204" pitchFamily="18" charset="0"/>
              </a:rPr>
              <a:t>For </a:t>
            </a:r>
            <a:r>
              <a:rPr lang="en-GB" sz="3600" dirty="0" smtClean="0">
                <a:solidFill>
                  <a:schemeClr val="tx1"/>
                </a:solidFill>
                <a:latin typeface="Cambria" panose="02040503050406030204" pitchFamily="18" charset="0"/>
              </a:rPr>
              <a:t>most religious people, </a:t>
            </a:r>
            <a:r>
              <a:rPr lang="en-GB" sz="3600" dirty="0">
                <a:solidFill>
                  <a:schemeClr val="tx1"/>
                </a:solidFill>
                <a:latin typeface="Cambria" panose="02040503050406030204" pitchFamily="18" charset="0"/>
              </a:rPr>
              <a:t>because they believe that God created us, this means that all people are special and important to God. </a:t>
            </a:r>
          </a:p>
          <a:p>
            <a:pPr algn="ctr" fontAlgn="base">
              <a:spcBef>
                <a:spcPct val="50000"/>
              </a:spcBef>
              <a:spcAft>
                <a:spcPct val="0"/>
              </a:spcAft>
              <a:defRPr/>
            </a:pPr>
            <a:r>
              <a:rPr lang="en-GB" sz="3600" dirty="0">
                <a:solidFill>
                  <a:schemeClr val="tx1"/>
                </a:solidFill>
                <a:latin typeface="Cambria" panose="02040503050406030204" pitchFamily="18" charset="0"/>
              </a:rPr>
              <a:t>All people deserve respect and to be cared for.</a:t>
            </a:r>
          </a:p>
          <a:p>
            <a:pPr algn="ctr" fontAlgn="base">
              <a:spcBef>
                <a:spcPct val="50000"/>
              </a:spcBef>
              <a:spcAft>
                <a:spcPct val="0"/>
              </a:spcAft>
              <a:defRPr/>
            </a:pPr>
            <a:r>
              <a:rPr lang="en-GB" sz="3600" dirty="0">
                <a:solidFill>
                  <a:schemeClr val="tx1"/>
                </a:solidFill>
                <a:latin typeface="Cambria" panose="02040503050406030204" pitchFamily="18" charset="0"/>
              </a:rPr>
              <a:t>No one should take life or deny it.</a:t>
            </a:r>
            <a:endParaRPr lang="en-GB" sz="6600" dirty="0">
              <a:solidFill>
                <a:schemeClr val="tx1"/>
              </a:solidFill>
              <a:latin typeface="Cambria" panose="02040503050406030204" pitchFamily="18" charset="0"/>
            </a:endParaRPr>
          </a:p>
        </p:txBody>
      </p:sp>
      <p:pic>
        <p:nvPicPr>
          <p:cNvPr id="4100" name="Picture 2" descr="C:\My Documents\My Pictures\People\baby.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772816"/>
            <a:ext cx="3131840" cy="26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596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5" name="Group 31"/>
          <p:cNvGraphicFramePr>
            <a:graphicFrameLocks noGrp="1"/>
          </p:cNvGraphicFramePr>
          <p:nvPr>
            <p:ph idx="1"/>
            <p:extLst/>
          </p:nvPr>
        </p:nvGraphicFramePr>
        <p:xfrm>
          <a:off x="457200" y="332656"/>
          <a:ext cx="8229600" cy="6177682"/>
        </p:xfrm>
        <a:graphic>
          <a:graphicData uri="http://schemas.openxmlformats.org/drawingml/2006/table">
            <a:tbl>
              <a:tblPr/>
              <a:tblGrid>
                <a:gridCol w="4114800"/>
                <a:gridCol w="4114800"/>
              </a:tblGrid>
              <a:tr h="95163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dirty="0" smtClean="0">
                          <a:ln>
                            <a:noFill/>
                          </a:ln>
                          <a:solidFill>
                            <a:schemeClr val="tx1"/>
                          </a:solidFill>
                          <a:effectLst/>
                          <a:latin typeface="Cambria" panose="02040503050406030204" pitchFamily="18" charset="0"/>
                        </a:rPr>
                        <a:t>Bible Verse: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smtClean="0">
                          <a:ln>
                            <a:noFill/>
                          </a:ln>
                          <a:solidFill>
                            <a:schemeClr val="tx1"/>
                          </a:solidFill>
                          <a:effectLst/>
                          <a:latin typeface="Cambria" panose="02040503050406030204" pitchFamily="18" charset="0"/>
                        </a:rPr>
                        <a:t>Passage: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745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Psalm 139: 13 - 16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God has a plan for every human life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091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Genesis 1: 27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Life is God given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932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Luke 12: 6-7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dirty="0" smtClean="0">
                          <a:ln>
                            <a:noFill/>
                          </a:ln>
                          <a:solidFill>
                            <a:schemeClr val="tx1"/>
                          </a:solidFill>
                          <a:effectLst/>
                          <a:latin typeface="Cambria" panose="02040503050406030204" pitchFamily="18" charset="0"/>
                        </a:rPr>
                        <a:t>Human life is precious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745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1 Corinthians 3: 16 – 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Life should not be destroyed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091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Cambria" panose="02040503050406030204" pitchFamily="18" charset="0"/>
                        </a:rPr>
                        <a:t>Exodus 20: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dirty="0" smtClean="0">
                          <a:ln>
                            <a:noFill/>
                          </a:ln>
                          <a:solidFill>
                            <a:schemeClr val="tx1"/>
                          </a:solidFill>
                          <a:effectLst/>
                          <a:latin typeface="Cambria" panose="02040503050406030204" pitchFamily="18" charset="0"/>
                        </a:rPr>
                        <a:t>All life deserves respect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182046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solidFill>
            <a:srgbClr val="FFFF00"/>
          </a:solidFill>
        </p:spPr>
        <p:txBody>
          <a:bodyPr>
            <a:normAutofit fontScale="90000"/>
          </a:bodyPr>
          <a:lstStyle/>
          <a:p>
            <a:r>
              <a:rPr lang="en-GB" dirty="0" smtClean="0">
                <a:latin typeface="Cambria" panose="02040503050406030204" pitchFamily="18" charset="0"/>
              </a:rPr>
              <a:t>We are learning about….Euthanasia </a:t>
            </a:r>
            <a:r>
              <a:rPr lang="en-GB" dirty="0">
                <a:latin typeface="Cambria" panose="02040503050406030204" pitchFamily="18" charset="0"/>
              </a:rPr>
              <a:t>– what is it?</a:t>
            </a:r>
          </a:p>
        </p:txBody>
      </p:sp>
      <p:sp>
        <p:nvSpPr>
          <p:cNvPr id="2053" name="Rectangle 5"/>
          <p:cNvSpPr>
            <a:spLocks noGrp="1" noChangeArrowheads="1"/>
          </p:cNvSpPr>
          <p:nvPr>
            <p:ph type="body" idx="1"/>
          </p:nvPr>
        </p:nvSpPr>
        <p:spPr>
          <a:xfrm>
            <a:off x="468313" y="1557338"/>
            <a:ext cx="8229600" cy="4533900"/>
          </a:xfrm>
          <a:solidFill>
            <a:srgbClr val="00B0F0"/>
          </a:solidFill>
        </p:spPr>
        <p:txBody>
          <a:bodyPr/>
          <a:lstStyle/>
          <a:p>
            <a:pPr algn="ctr"/>
            <a:r>
              <a:rPr lang="en-GB" dirty="0">
                <a:latin typeface="Cambria" panose="02040503050406030204" pitchFamily="18" charset="0"/>
              </a:rPr>
              <a:t>The word euthanasia means ‘good death’</a:t>
            </a:r>
          </a:p>
          <a:p>
            <a:pPr algn="ctr"/>
            <a:r>
              <a:rPr lang="en-GB" dirty="0">
                <a:latin typeface="Cambria" panose="02040503050406030204" pitchFamily="18" charset="0"/>
              </a:rPr>
              <a:t>It is sometimes called ‘mercy killing</a:t>
            </a:r>
            <a:r>
              <a:rPr lang="en-GB" dirty="0" smtClean="0">
                <a:latin typeface="Cambria" panose="02040503050406030204" pitchFamily="18" charset="0"/>
              </a:rPr>
              <a:t>’ or ‘assisted dying’.</a:t>
            </a:r>
            <a:endParaRPr lang="en-GB" dirty="0">
              <a:latin typeface="Cambria" panose="02040503050406030204" pitchFamily="18" charset="0"/>
            </a:endParaRPr>
          </a:p>
          <a:p>
            <a:pPr algn="ctr"/>
            <a:r>
              <a:rPr lang="en-GB" dirty="0">
                <a:latin typeface="Cambria" panose="02040503050406030204" pitchFamily="18" charset="0"/>
              </a:rPr>
              <a:t>It involves ending the life of someone with a terminal illness so they don’t need to carry on </a:t>
            </a:r>
            <a:r>
              <a:rPr lang="en-GB" dirty="0" smtClean="0">
                <a:latin typeface="Cambria" panose="02040503050406030204" pitchFamily="18" charset="0"/>
              </a:rPr>
              <a:t>suffering and currently in the UK it is against the law.</a:t>
            </a:r>
            <a:endParaRPr lang="en-GB" dirty="0">
              <a:latin typeface="Cambria" panose="02040503050406030204" pitchFamily="18" charset="0"/>
            </a:endParaRPr>
          </a:p>
          <a:p>
            <a:endParaRPr lang="en-GB" dirty="0"/>
          </a:p>
          <a:p>
            <a:pPr>
              <a:buFont typeface="Wingdings" pitchFamily="2" charset="2"/>
              <a:buNone/>
            </a:pPr>
            <a:endParaRPr lang="en-GB" dirty="0"/>
          </a:p>
        </p:txBody>
      </p:sp>
    </p:spTree>
    <p:extLst>
      <p:ext uri="{BB962C8B-B14F-4D97-AF65-F5344CB8AC3E}">
        <p14:creationId xmlns:p14="http://schemas.microsoft.com/office/powerpoint/2010/main" val="2749971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Text Box 8"/>
          <p:cNvSpPr txBox="1">
            <a:spLocks noChangeArrowheads="1"/>
          </p:cNvSpPr>
          <p:nvPr/>
        </p:nvSpPr>
        <p:spPr bwMode="auto">
          <a:xfrm>
            <a:off x="179512" y="1412776"/>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smtClean="0">
                <a:latin typeface="Cambria" panose="02040503050406030204" pitchFamily="18" charset="0"/>
                <a:cs typeface="Tahoma" pitchFamily="34" charset="0"/>
              </a:rPr>
              <a:t>Voluntary euthanasia</a:t>
            </a:r>
            <a:endParaRPr lang="en-GB" dirty="0">
              <a:latin typeface="Cambria" panose="02040503050406030204" pitchFamily="18" charset="0"/>
            </a:endParaRPr>
          </a:p>
        </p:txBody>
      </p:sp>
      <p:sp>
        <p:nvSpPr>
          <p:cNvPr id="5125" name="Text Box 11"/>
          <p:cNvSpPr txBox="1">
            <a:spLocks noChangeArrowheads="1"/>
          </p:cNvSpPr>
          <p:nvPr/>
        </p:nvSpPr>
        <p:spPr bwMode="auto">
          <a:xfrm>
            <a:off x="2460625" y="4411663"/>
            <a:ext cx="184150" cy="457200"/>
          </a:xfrm>
          <a:prstGeom prst="rect">
            <a:avLst/>
          </a:prstGeom>
          <a:noFill/>
          <a:ln w="9525">
            <a:noFill/>
            <a:miter lim="800000"/>
            <a:headEnd/>
            <a:tailEnd/>
          </a:ln>
        </p:spPr>
        <p:txBody>
          <a:bodyPr>
            <a:spAutoFit/>
          </a:bodyPr>
          <a:lstStyle/>
          <a:p>
            <a:pPr>
              <a:spcBef>
                <a:spcPct val="50000"/>
              </a:spcBef>
            </a:pPr>
            <a:endParaRPr lang="en-US" sz="2400">
              <a:latin typeface="Cambria" panose="02040503050406030204" pitchFamily="18" charset="0"/>
            </a:endParaRPr>
          </a:p>
        </p:txBody>
      </p:sp>
      <p:sp>
        <p:nvSpPr>
          <p:cNvPr id="5130" name="Text Box 17"/>
          <p:cNvSpPr txBox="1">
            <a:spLocks noChangeArrowheads="1"/>
          </p:cNvSpPr>
          <p:nvPr/>
        </p:nvSpPr>
        <p:spPr bwMode="auto">
          <a:xfrm>
            <a:off x="3886200" y="4114800"/>
            <a:ext cx="5105400" cy="366713"/>
          </a:xfrm>
          <a:prstGeom prst="rect">
            <a:avLst/>
          </a:prstGeom>
          <a:noFill/>
          <a:ln w="9525">
            <a:noFill/>
            <a:miter lim="800000"/>
            <a:headEnd/>
            <a:tailEnd/>
          </a:ln>
        </p:spPr>
        <p:txBody>
          <a:bodyPr>
            <a:spAutoFit/>
          </a:bodyPr>
          <a:lstStyle/>
          <a:p>
            <a:pPr>
              <a:spcBef>
                <a:spcPct val="50000"/>
              </a:spcBef>
            </a:pPr>
            <a:endParaRPr lang="en-US" sz="1800">
              <a:latin typeface="Cambria" panose="02040503050406030204" pitchFamily="18" charset="0"/>
            </a:endParaRPr>
          </a:p>
        </p:txBody>
      </p:sp>
      <p:sp>
        <p:nvSpPr>
          <p:cNvPr id="5132" name="Text Box 30"/>
          <p:cNvSpPr txBox="1">
            <a:spLocks noChangeArrowheads="1"/>
          </p:cNvSpPr>
          <p:nvPr/>
        </p:nvSpPr>
        <p:spPr bwMode="auto">
          <a:xfrm>
            <a:off x="3886200" y="1752600"/>
            <a:ext cx="4495800" cy="366713"/>
          </a:xfrm>
          <a:prstGeom prst="rect">
            <a:avLst/>
          </a:prstGeom>
          <a:noFill/>
          <a:ln w="9525">
            <a:noFill/>
            <a:miter lim="800000"/>
            <a:headEnd/>
            <a:tailEnd/>
          </a:ln>
        </p:spPr>
        <p:txBody>
          <a:bodyPr>
            <a:spAutoFit/>
          </a:bodyPr>
          <a:lstStyle/>
          <a:p>
            <a:pPr>
              <a:spcBef>
                <a:spcPct val="50000"/>
              </a:spcBef>
            </a:pPr>
            <a:endParaRPr lang="en-US" sz="1800">
              <a:latin typeface="Cambria" panose="02040503050406030204" pitchFamily="18" charset="0"/>
            </a:endParaRPr>
          </a:p>
        </p:txBody>
      </p:sp>
      <p:sp>
        <p:nvSpPr>
          <p:cNvPr id="15" name="Text Box 8"/>
          <p:cNvSpPr txBox="1">
            <a:spLocks noChangeArrowheads="1"/>
          </p:cNvSpPr>
          <p:nvPr/>
        </p:nvSpPr>
        <p:spPr bwMode="auto">
          <a:xfrm>
            <a:off x="179512" y="2924944"/>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smtClean="0">
                <a:latin typeface="Cambria" panose="02040503050406030204" pitchFamily="18" charset="0"/>
                <a:cs typeface="Tahoma" pitchFamily="34" charset="0"/>
              </a:rPr>
              <a:t>Involuntary euthanasia</a:t>
            </a:r>
            <a:endParaRPr lang="en-GB" dirty="0">
              <a:latin typeface="Cambria" panose="02040503050406030204" pitchFamily="18" charset="0"/>
            </a:endParaRPr>
          </a:p>
        </p:txBody>
      </p:sp>
      <p:sp>
        <p:nvSpPr>
          <p:cNvPr id="16" name="Text Box 8"/>
          <p:cNvSpPr txBox="1">
            <a:spLocks noChangeArrowheads="1"/>
          </p:cNvSpPr>
          <p:nvPr/>
        </p:nvSpPr>
        <p:spPr bwMode="auto">
          <a:xfrm>
            <a:off x="179512" y="4365104"/>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smtClean="0">
                <a:latin typeface="Cambria" panose="02040503050406030204" pitchFamily="18" charset="0"/>
                <a:cs typeface="Tahoma" pitchFamily="34" charset="0"/>
              </a:rPr>
              <a:t>Passive Euthanasia</a:t>
            </a:r>
            <a:endParaRPr lang="en-GB" dirty="0">
              <a:latin typeface="Cambria" panose="02040503050406030204" pitchFamily="18" charset="0"/>
            </a:endParaRPr>
          </a:p>
        </p:txBody>
      </p:sp>
      <p:sp>
        <p:nvSpPr>
          <p:cNvPr id="17" name="Text Box 8"/>
          <p:cNvSpPr txBox="1">
            <a:spLocks noChangeArrowheads="1"/>
          </p:cNvSpPr>
          <p:nvPr/>
        </p:nvSpPr>
        <p:spPr bwMode="auto">
          <a:xfrm>
            <a:off x="179512" y="5733256"/>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smtClean="0">
                <a:latin typeface="Cambria" panose="02040503050406030204" pitchFamily="18" charset="0"/>
                <a:cs typeface="Tahoma" pitchFamily="34" charset="0"/>
              </a:rPr>
              <a:t>Active Euthanasia</a:t>
            </a:r>
            <a:endParaRPr lang="en-GB" dirty="0">
              <a:latin typeface="Cambria" panose="02040503050406030204" pitchFamily="18" charset="0"/>
            </a:endParaRPr>
          </a:p>
        </p:txBody>
      </p:sp>
      <p:sp>
        <p:nvSpPr>
          <p:cNvPr id="19" name="Text Box 8"/>
          <p:cNvSpPr txBox="1">
            <a:spLocks noChangeArrowheads="1"/>
          </p:cNvSpPr>
          <p:nvPr/>
        </p:nvSpPr>
        <p:spPr bwMode="auto">
          <a:xfrm>
            <a:off x="4427984" y="1484784"/>
            <a:ext cx="4320480" cy="923330"/>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1800" dirty="0" smtClean="0">
                <a:latin typeface="Cambria" panose="02040503050406030204" pitchFamily="18" charset="0"/>
                <a:cs typeface="Tahoma" pitchFamily="34" charset="0"/>
              </a:rPr>
              <a:t>P</a:t>
            </a:r>
            <a:r>
              <a:rPr lang="en-GB" sz="1800" dirty="0" smtClean="0">
                <a:latin typeface="Cambria" panose="02040503050406030204" pitchFamily="18" charset="0"/>
              </a:rPr>
              <a:t>erformed because the patient has asked for it. e.g. a cancer patient who asks for a drug to quicken their death </a:t>
            </a:r>
            <a:endParaRPr lang="en-GB" sz="1800" dirty="0">
              <a:latin typeface="Cambria" panose="02040503050406030204" pitchFamily="18" charset="0"/>
            </a:endParaRPr>
          </a:p>
        </p:txBody>
      </p:sp>
      <p:sp>
        <p:nvSpPr>
          <p:cNvPr id="21" name="Text Box 8"/>
          <p:cNvSpPr txBox="1">
            <a:spLocks noChangeArrowheads="1"/>
          </p:cNvSpPr>
          <p:nvPr/>
        </p:nvSpPr>
        <p:spPr bwMode="auto">
          <a:xfrm>
            <a:off x="4427984" y="2924944"/>
            <a:ext cx="4320480" cy="707886"/>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2000" dirty="0" smtClean="0">
                <a:latin typeface="Cambria" panose="02040503050406030204" pitchFamily="18" charset="0"/>
                <a:cs typeface="Tahoma" pitchFamily="34" charset="0"/>
              </a:rPr>
              <a:t>Performed without the dying person being told.</a:t>
            </a:r>
            <a:r>
              <a:rPr lang="en-GB" sz="2000" dirty="0" smtClean="0">
                <a:latin typeface="Cambria" panose="02040503050406030204" pitchFamily="18" charset="0"/>
              </a:rPr>
              <a:t> e.g. a coma patient.</a:t>
            </a:r>
            <a:endParaRPr lang="en-GB" sz="2000" dirty="0">
              <a:latin typeface="Cambria" panose="02040503050406030204" pitchFamily="18" charset="0"/>
            </a:endParaRPr>
          </a:p>
        </p:txBody>
      </p:sp>
      <p:sp>
        <p:nvSpPr>
          <p:cNvPr id="22" name="Text Box 8"/>
          <p:cNvSpPr txBox="1">
            <a:spLocks noChangeArrowheads="1"/>
          </p:cNvSpPr>
          <p:nvPr/>
        </p:nvSpPr>
        <p:spPr bwMode="auto">
          <a:xfrm>
            <a:off x="4427984" y="4365104"/>
            <a:ext cx="4320480" cy="707886"/>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2000" dirty="0" smtClean="0">
                <a:latin typeface="Cambria" panose="02040503050406030204" pitchFamily="18" charset="0"/>
                <a:cs typeface="Tahoma" pitchFamily="34" charset="0"/>
              </a:rPr>
              <a:t>Doctors give a painkilling drug but do nothing to save the patient.</a:t>
            </a:r>
            <a:r>
              <a:rPr lang="en-GB" sz="2000" dirty="0" smtClean="0">
                <a:latin typeface="Cambria" panose="02040503050406030204" pitchFamily="18" charset="0"/>
              </a:rPr>
              <a:t> </a:t>
            </a:r>
          </a:p>
        </p:txBody>
      </p:sp>
      <p:sp>
        <p:nvSpPr>
          <p:cNvPr id="23" name="Text Box 8"/>
          <p:cNvSpPr txBox="1">
            <a:spLocks noChangeArrowheads="1"/>
          </p:cNvSpPr>
          <p:nvPr/>
        </p:nvSpPr>
        <p:spPr bwMode="auto">
          <a:xfrm>
            <a:off x="4427984" y="5517232"/>
            <a:ext cx="4320480" cy="1015663"/>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2000" dirty="0" smtClean="0">
                <a:latin typeface="Cambria" panose="02040503050406030204" pitchFamily="18" charset="0"/>
              </a:rPr>
              <a:t>Doctors give the patient pain killing drugs knowing that the drug will also kill the patient.</a:t>
            </a:r>
          </a:p>
        </p:txBody>
      </p:sp>
      <p:sp>
        <p:nvSpPr>
          <p:cNvPr id="24" name="Rectangle 2"/>
          <p:cNvSpPr txBox="1">
            <a:spLocks noChangeArrowheads="1"/>
          </p:cNvSpPr>
          <p:nvPr/>
        </p:nvSpPr>
        <p:spPr>
          <a:xfrm>
            <a:off x="539552" y="-1"/>
            <a:ext cx="7989887" cy="1350357"/>
          </a:xfrm>
          <a:prstGeom prst="rect">
            <a:avLst/>
          </a:prstGeom>
          <a:solidFill>
            <a:srgbClr val="00B0F0"/>
          </a:solidFill>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4000" i="0" u="none" strike="noStrike" kern="0" cap="none" spc="0" normalizeH="0" baseline="0" noProof="0" dirty="0" smtClean="0">
                <a:ln w="11430"/>
                <a:uLnTx/>
                <a:uFillTx/>
                <a:latin typeface="Cambria" panose="02040503050406030204" pitchFamily="18" charset="0"/>
                <a:ea typeface="+mj-ea"/>
                <a:cs typeface="+mj-cs"/>
              </a:rPr>
              <a:t>Know the 4 different forms of euthanasia</a:t>
            </a:r>
            <a:r>
              <a:rPr kumimoji="0" lang="en-GB" sz="2800" b="1" i="0" u="none" strike="noStrike" kern="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mbria" panose="02040503050406030204" pitchFamily="18" charset="0"/>
                <a:ea typeface="+mj-ea"/>
                <a:cs typeface="+mj-cs"/>
              </a:rPr>
              <a:t/>
            </a:r>
            <a:br>
              <a:rPr kumimoji="0" lang="en-GB" sz="2800" b="1" i="0" u="none" strike="noStrike" kern="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mbria" panose="02040503050406030204" pitchFamily="18" charset="0"/>
                <a:ea typeface="+mj-ea"/>
                <a:cs typeface="+mj-cs"/>
              </a:rPr>
            </a:br>
            <a:r>
              <a:rPr kumimoji="0" lang="en-GB" sz="3600" b="1" i="0" u="sng" strike="noStrike" kern="0" cap="none" spc="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mbria" panose="02040503050406030204" pitchFamily="18" charset="0"/>
                <a:ea typeface="+mj-ea"/>
                <a:cs typeface="+mj-cs"/>
              </a:rPr>
              <a:t> </a:t>
            </a:r>
          </a:p>
        </p:txBody>
      </p:sp>
    </p:spTree>
    <p:extLst>
      <p:ext uri="{BB962C8B-B14F-4D97-AF65-F5344CB8AC3E}">
        <p14:creationId xmlns:p14="http://schemas.microsoft.com/office/powerpoint/2010/main" val="343388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04">
                                            <p:txEl>
                                              <p:charRg st="4294967295" end="4294967295"/>
                                            </p:txEl>
                                          </p:spTgt>
                                        </p:tgtEl>
                                        <p:attrNameLst>
                                          <p:attrName>style.visibility</p:attrName>
                                        </p:attrNameLst>
                                      </p:cBhvr>
                                      <p:to>
                                        <p:strVal val="visible"/>
                                      </p:to>
                                    </p:set>
                                    <p:anim calcmode="lin" valueType="num">
                                      <p:cBhvr additive="base">
                                        <p:cTn id="7" dur="500" fill="hold"/>
                                        <p:tgtEl>
                                          <p:spTgt spid="410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04">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3" dur="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9" dur="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25" dur="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31" dur="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9">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37" dur="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43" dur="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2">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49" dur="500" fill="hold"/>
                                        <p:tgtEl>
                                          <p:spTgt spid="2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3">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autoUpdateAnimBg="0"/>
      <p:bldP spid="15" grpId="0" autoUpdateAnimBg="0"/>
      <p:bldP spid="16" grpId="0" autoUpdateAnimBg="0"/>
      <p:bldP spid="17" grpId="0" autoUpdateAnimBg="0"/>
      <p:bldP spid="19" grpId="0" autoUpdateAnimBg="0"/>
      <p:bldP spid="21" grpId="0" autoUpdateAnimBg="0"/>
      <p:bldP spid="22" grpId="0" autoUpdateAnimBg="0"/>
      <p:bldP spid="23"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1265</TotalTime>
  <Words>2615</Words>
  <Application>Microsoft Office PowerPoint</Application>
  <PresentationFormat>On-screen Show (4:3)</PresentationFormat>
  <Paragraphs>244</Paragraphs>
  <Slides>27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Cambria</vt:lpstr>
      <vt:lpstr>Comic Sans MS</vt:lpstr>
      <vt:lpstr>Tahoma</vt:lpstr>
      <vt:lpstr>Times New Roman</vt:lpstr>
      <vt:lpstr>Wingdings</vt:lpstr>
      <vt:lpstr>Office Theme</vt:lpstr>
      <vt:lpstr>PowerPoint Presentation</vt:lpstr>
      <vt:lpstr>PowerPoint Presentation</vt:lpstr>
      <vt:lpstr>Buddhists follow the teachings of Buddha  (which means “enlightened one”- the one who has found the truth.)  They do not believe in God.</vt:lpstr>
      <vt:lpstr>Five Moral Precepts</vt:lpstr>
      <vt:lpstr>Sanctity of life: The belief that life is sacred and belongs to God. Sacred: Holy</vt:lpstr>
      <vt:lpstr>PowerPoint Presentation</vt:lpstr>
      <vt:lpstr>PowerPoint Presentation</vt:lpstr>
      <vt:lpstr>We are learning about….Euthanasia – what is 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Poverty key terms</vt:lpstr>
      <vt:lpstr>PowerPoint Presentation</vt:lpstr>
      <vt:lpstr>PowerPoint Presentation</vt:lpstr>
      <vt:lpstr>Bible quote</vt:lpstr>
      <vt:lpstr>Bible quote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8</dc:title>
  <dc:creator>Karen</dc:creator>
  <cp:lastModifiedBy>Emma Stevenson</cp:lastModifiedBy>
  <cp:revision>92</cp:revision>
  <cp:lastPrinted>2017-09-13T15:08:02Z</cp:lastPrinted>
  <dcterms:created xsi:type="dcterms:W3CDTF">2014-06-26T20:10:23Z</dcterms:created>
  <dcterms:modified xsi:type="dcterms:W3CDTF">2019-04-30T09:18:10Z</dcterms:modified>
</cp:coreProperties>
</file>