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60" r:id="rId4"/>
    <p:sldId id="256" r:id="rId5"/>
    <p:sldId id="261" r:id="rId6"/>
    <p:sldId id="258" r:id="rId7"/>
    <p:sldId id="263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513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8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93C9-987B-47EE-AAD6-2C9435D6B174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B746-35F3-4E0C-AAAA-5F8C8A758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888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93C9-987B-47EE-AAD6-2C9435D6B174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B746-35F3-4E0C-AAAA-5F8C8A758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373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93C9-987B-47EE-AAD6-2C9435D6B174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B746-35F3-4E0C-AAAA-5F8C8A758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323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93C9-987B-47EE-AAD6-2C9435D6B174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B746-35F3-4E0C-AAAA-5F8C8A758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624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93C9-987B-47EE-AAD6-2C9435D6B174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B746-35F3-4E0C-AAAA-5F8C8A758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610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93C9-987B-47EE-AAD6-2C9435D6B174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B746-35F3-4E0C-AAAA-5F8C8A758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879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93C9-987B-47EE-AAD6-2C9435D6B174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B746-35F3-4E0C-AAAA-5F8C8A758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562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93C9-987B-47EE-AAD6-2C9435D6B174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B746-35F3-4E0C-AAAA-5F8C8A758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448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93C9-987B-47EE-AAD6-2C9435D6B174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B746-35F3-4E0C-AAAA-5F8C8A758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026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93C9-987B-47EE-AAD6-2C9435D6B174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B746-35F3-4E0C-AAAA-5F8C8A758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94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93C9-987B-47EE-AAD6-2C9435D6B174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B746-35F3-4E0C-AAAA-5F8C8A758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723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F93C9-987B-47EE-AAD6-2C9435D6B174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5B746-35F3-4E0C-AAAA-5F8C8A758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339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Here is a checklist of what you should know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8025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6712234"/>
              </p:ext>
            </p:extLst>
          </p:nvPr>
        </p:nvGraphicFramePr>
        <p:xfrm>
          <a:off x="3099210" y="0"/>
          <a:ext cx="8065403" cy="66692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09198"/>
                <a:gridCol w="2409198"/>
                <a:gridCol w="3247007"/>
              </a:tblGrid>
              <a:tr h="4143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omic Sans MS" panose="030F0702030302020204" pitchFamily="66" charset="0"/>
                        </a:rPr>
                        <a:t>Unit 1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83" marR="602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omic Sans MS" panose="030F0702030302020204" pitchFamily="66" charset="0"/>
                        </a:rPr>
                        <a:t>Touché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83" marR="60283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>
                          <a:effectLst/>
                          <a:latin typeface="Comic Sans MS" panose="030F0702030302020204" pitchFamily="66" charset="0"/>
                        </a:rPr>
                        <a:t>Parts of the body</a:t>
                      </a:r>
                      <a:endParaRPr lang="en-GB" sz="120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>
                          <a:effectLst/>
                          <a:latin typeface="Comic Sans MS" panose="030F0702030302020204" pitchFamily="66" charset="0"/>
                        </a:rPr>
                        <a:t>Using à + le/la/l’/les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83" marR="60283" marT="0" marB="0"/>
                </a:tc>
              </a:tr>
              <a:tr h="32846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omic Sans MS" panose="030F0702030302020204" pitchFamily="66" charset="0"/>
                        </a:rPr>
                        <a:t>Unit 2 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83" marR="602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omic Sans MS" panose="030F0702030302020204" pitchFamily="66" charset="0"/>
                        </a:rPr>
                        <a:t>Manger </a:t>
                      </a:r>
                      <a:r>
                        <a:rPr lang="en-GB" sz="1600" dirty="0" err="1">
                          <a:effectLst/>
                          <a:latin typeface="Comic Sans MS" panose="030F0702030302020204" pitchFamily="66" charset="0"/>
                        </a:rPr>
                        <a:t>Sain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83" marR="60283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  <a:latin typeface="Comic Sans MS" panose="030F0702030302020204" pitchFamily="66" charset="0"/>
                        </a:rPr>
                        <a:t>Items of food and drink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  <a:latin typeface="Comic Sans MS" panose="030F0702030302020204" pitchFamily="66" charset="0"/>
                        </a:rPr>
                        <a:t>Saying what you eat/drink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  <a:latin typeface="Comic Sans MS" panose="030F0702030302020204" pitchFamily="66" charset="0"/>
                        </a:rPr>
                        <a:t>Saying what you don’t eat/drink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  <a:latin typeface="Comic Sans MS" panose="030F0702030302020204" pitchFamily="66" charset="0"/>
                        </a:rPr>
                        <a:t>Saying what you never eat/drink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  <a:latin typeface="Comic Sans MS" panose="030F0702030302020204" pitchFamily="66" charset="0"/>
                        </a:rPr>
                        <a:t>Saying what you like/don’t like to eat and drink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  <a:latin typeface="Comic Sans MS" panose="030F0702030302020204" pitchFamily="66" charset="0"/>
                        </a:rPr>
                        <a:t>Giving reasons </a:t>
                      </a:r>
                      <a:r>
                        <a:rPr lang="en-GB" sz="1600" dirty="0" err="1">
                          <a:effectLst/>
                          <a:latin typeface="Comic Sans MS" panose="030F0702030302020204" pitchFamily="66" charset="0"/>
                        </a:rPr>
                        <a:t>eg</a:t>
                      </a:r>
                      <a:r>
                        <a:rPr lang="en-GB" sz="1600" dirty="0">
                          <a:effectLst/>
                          <a:latin typeface="Comic Sans MS" panose="030F0702030302020204" pitchFamily="66" charset="0"/>
                        </a:rPr>
                        <a:t>. It’s good/bad for your health/It’s delicious/It’s disgusting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  <a:latin typeface="Comic Sans MS" panose="030F0702030302020204" pitchFamily="66" charset="0"/>
                        </a:rPr>
                        <a:t>Using connectives and intensifiers to extend </a:t>
                      </a:r>
                      <a:r>
                        <a:rPr lang="en-GB" sz="1600" dirty="0" smtClean="0">
                          <a:effectLst/>
                          <a:latin typeface="Comic Sans MS" panose="030F0702030302020204" pitchFamily="66" charset="0"/>
                        </a:rPr>
                        <a:t>sentences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 smtClean="0">
                          <a:effectLst/>
                          <a:latin typeface="Comic Sans MS" panose="030F0702030302020204" pitchFamily="66" charset="0"/>
                        </a:rPr>
                        <a:t>Using du/de la</a:t>
                      </a:r>
                      <a:r>
                        <a:rPr lang="en-GB" sz="1600" baseline="0" dirty="0" smtClean="0">
                          <a:effectLst/>
                          <a:latin typeface="Comic Sans MS" panose="030F0702030302020204" pitchFamily="66" charset="0"/>
                        </a:rPr>
                        <a:t>/ de l’/ des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83" marR="60283" marT="0" marB="0"/>
                </a:tc>
              </a:tr>
              <a:tr h="8127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omic Sans MS" panose="030F0702030302020204" pitchFamily="66" charset="0"/>
                        </a:rPr>
                        <a:t>Unit 3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83" marR="602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omic Sans MS" panose="030F0702030302020204" pitchFamily="66" charset="0"/>
                        </a:rPr>
                        <a:t>Je vais changer ma vie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83" marR="60283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>
                          <a:effectLst/>
                          <a:latin typeface="Comic Sans MS" panose="030F0702030302020204" pitchFamily="66" charset="0"/>
                        </a:rPr>
                        <a:t>Making plans to get fit</a:t>
                      </a:r>
                      <a:endParaRPr lang="en-GB" sz="120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>
                          <a:effectLst/>
                          <a:latin typeface="Comic Sans MS" panose="030F0702030302020204" pitchFamily="66" charset="0"/>
                        </a:rPr>
                        <a:t>Using the near future tense to say what you are going to do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83" marR="60283" marT="0" marB="0"/>
                </a:tc>
              </a:tr>
              <a:tr h="6355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omic Sans MS" panose="030F0702030302020204" pitchFamily="66" charset="0"/>
                        </a:rPr>
                        <a:t>Unit 4</a:t>
                      </a:r>
                      <a:endParaRPr lang="en-GB" sz="120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83" marR="602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omic Sans MS" panose="030F0702030302020204" pitchFamily="66" charset="0"/>
                        </a:rPr>
                        <a:t>Es-tu en forme?</a:t>
                      </a:r>
                      <a:endParaRPr lang="en-GB" sz="120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83" marR="60283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  <a:latin typeface="Comic Sans MS" panose="030F0702030302020204" pitchFamily="66" charset="0"/>
                        </a:rPr>
                        <a:t>Describing levels of fitness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  <a:latin typeface="Comic Sans MS" panose="030F0702030302020204" pitchFamily="66" charset="0"/>
                        </a:rPr>
                        <a:t>Using 2 tenses together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83" marR="60283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2995449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YEAR 8 Review 3 Revision Checklist</a:t>
            </a:r>
            <a:endParaRPr kumimoji="0" lang="en-GB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BIEN DANS SA PEAU</a:t>
            </a:r>
            <a:endParaRPr kumimoji="0" lang="en-GB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47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VOCAB LIST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631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34658" y="3165354"/>
            <a:ext cx="4456385" cy="3610303"/>
          </a:xfrm>
          <a:ln w="57150"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pPr algn="l"/>
            <a:r>
              <a:rPr lang="en-GB" sz="2800" b="1" u="sng" dirty="0" err="1"/>
              <a:t>Adjectifs</a:t>
            </a:r>
            <a:r>
              <a:rPr lang="en-GB" sz="2800" b="1" u="sng" dirty="0"/>
              <a:t> </a:t>
            </a:r>
            <a:r>
              <a:rPr lang="en-GB" sz="2800" b="1" u="sng" dirty="0" smtClean="0"/>
              <a:t> Adjectives</a:t>
            </a:r>
            <a:endParaRPr lang="en-GB" sz="2800" dirty="0"/>
          </a:p>
          <a:p>
            <a:pPr algn="l"/>
            <a:r>
              <a:rPr lang="en-GB" sz="2800" dirty="0"/>
              <a:t>délicieux = delicious</a:t>
            </a:r>
          </a:p>
          <a:p>
            <a:pPr algn="l"/>
            <a:r>
              <a:rPr lang="en-GB" sz="2800" dirty="0" err="1"/>
              <a:t>épicé</a:t>
            </a:r>
            <a:r>
              <a:rPr lang="en-GB" sz="2800" dirty="0"/>
              <a:t> = spicy</a:t>
            </a:r>
          </a:p>
          <a:p>
            <a:pPr algn="l"/>
            <a:r>
              <a:rPr lang="en-GB" sz="2800" dirty="0" err="1"/>
              <a:t>sucré</a:t>
            </a:r>
            <a:r>
              <a:rPr lang="en-GB" sz="2800" dirty="0"/>
              <a:t> = sweet</a:t>
            </a:r>
          </a:p>
          <a:p>
            <a:pPr algn="l"/>
            <a:r>
              <a:rPr lang="en-GB" sz="2800" dirty="0" err="1"/>
              <a:t>salé</a:t>
            </a:r>
            <a:r>
              <a:rPr lang="en-GB" sz="2800" dirty="0"/>
              <a:t> = savoury</a:t>
            </a:r>
          </a:p>
          <a:p>
            <a:pPr algn="l"/>
            <a:r>
              <a:rPr lang="en-GB" sz="2800" dirty="0" err="1"/>
              <a:t>gras</a:t>
            </a:r>
            <a:r>
              <a:rPr lang="en-GB" sz="2800" dirty="0"/>
              <a:t> = fatty</a:t>
            </a:r>
          </a:p>
          <a:p>
            <a:pPr algn="l"/>
            <a:r>
              <a:rPr lang="en-GB" sz="2800" dirty="0" err="1"/>
              <a:t>dégoûtant</a:t>
            </a:r>
            <a:r>
              <a:rPr lang="en-GB" sz="2800" dirty="0"/>
              <a:t> = disgusting</a:t>
            </a:r>
          </a:p>
          <a:p>
            <a:pPr algn="l"/>
            <a:r>
              <a:rPr lang="en-GB" sz="2800" dirty="0"/>
              <a:t>c’est bon pour la santé = it’s good for your health</a:t>
            </a:r>
          </a:p>
          <a:p>
            <a:pPr algn="l"/>
            <a:r>
              <a:rPr lang="en-GB" sz="2800" dirty="0" err="1"/>
              <a:t>ce</a:t>
            </a:r>
            <a:r>
              <a:rPr lang="en-GB" sz="2800" dirty="0"/>
              <a:t> </a:t>
            </a:r>
            <a:r>
              <a:rPr lang="en-GB" sz="2800" dirty="0" err="1"/>
              <a:t>n’est</a:t>
            </a:r>
            <a:r>
              <a:rPr lang="en-GB" sz="2800" dirty="0"/>
              <a:t> pas bon pour la santé = it’s not good for you health</a:t>
            </a:r>
          </a:p>
          <a:p>
            <a:pPr algn="l"/>
            <a:r>
              <a:rPr lang="en-GB" sz="2800" dirty="0"/>
              <a:t>c’est </a:t>
            </a:r>
            <a:r>
              <a:rPr lang="en-GB" sz="2800" dirty="0" err="1"/>
              <a:t>sain</a:t>
            </a:r>
            <a:r>
              <a:rPr lang="en-GB" sz="2800" dirty="0"/>
              <a:t> = it’s healthy</a:t>
            </a:r>
          </a:p>
          <a:p>
            <a:pPr algn="l"/>
            <a:r>
              <a:rPr lang="en-GB" sz="2800" dirty="0" err="1"/>
              <a:t>ce</a:t>
            </a:r>
            <a:r>
              <a:rPr lang="en-GB" sz="2800" dirty="0"/>
              <a:t> </a:t>
            </a:r>
            <a:r>
              <a:rPr lang="en-GB" sz="2800" dirty="0" err="1"/>
              <a:t>n’est</a:t>
            </a:r>
            <a:r>
              <a:rPr lang="en-GB" sz="2800" dirty="0"/>
              <a:t> pas </a:t>
            </a:r>
            <a:r>
              <a:rPr lang="en-GB" sz="2800" dirty="0" err="1"/>
              <a:t>sain</a:t>
            </a:r>
            <a:r>
              <a:rPr lang="en-GB" sz="2800" dirty="0"/>
              <a:t> = it’s unhealthy</a:t>
            </a:r>
          </a:p>
          <a:p>
            <a:pPr algn="l"/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24429" t="11632" r="24471" b="11301"/>
          <a:stretch/>
        </p:blipFill>
        <p:spPr bwMode="auto">
          <a:xfrm>
            <a:off x="7299434" y="-12595"/>
            <a:ext cx="4892566" cy="30427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0" t="10254" r="24219" b="12073"/>
          <a:stretch/>
        </p:blipFill>
        <p:spPr bwMode="auto">
          <a:xfrm>
            <a:off x="0" y="-1"/>
            <a:ext cx="3279228" cy="34999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4"/>
          <a:srcRect l="15202" t="11466" r="14875" b="9594"/>
          <a:stretch/>
        </p:blipFill>
        <p:spPr bwMode="auto">
          <a:xfrm>
            <a:off x="0" y="3492072"/>
            <a:ext cx="3861435" cy="32835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5"/>
          <a:srcRect l="21313" t="10377" r="29206" b="11793"/>
          <a:stretch/>
        </p:blipFill>
        <p:spPr bwMode="auto">
          <a:xfrm>
            <a:off x="3279228" y="-12595"/>
            <a:ext cx="4020206" cy="34335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87364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MAKE YOUR OWN KNOWLEDGE ORGANISER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Look at the example on next slide</a:t>
            </a: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Titles for boxes: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Parts of the body </a:t>
            </a:r>
            <a:r>
              <a:rPr lang="en-GB" dirty="0" err="1" smtClean="0">
                <a:latin typeface="Comic Sans MS" panose="030F0702030302020204" pitchFamily="66" charset="0"/>
              </a:rPr>
              <a:t>inc.</a:t>
            </a:r>
            <a:r>
              <a:rPr lang="en-GB" dirty="0" smtClean="0">
                <a:latin typeface="Comic Sans MS" panose="030F0702030302020204" pitchFamily="66" charset="0"/>
              </a:rPr>
              <a:t> le/la/l’/les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Items of food and drink </a:t>
            </a:r>
            <a:r>
              <a:rPr lang="en-GB" dirty="0" err="1" smtClean="0">
                <a:latin typeface="Comic Sans MS" panose="030F0702030302020204" pitchFamily="66" charset="0"/>
              </a:rPr>
              <a:t>inc.</a:t>
            </a:r>
            <a:r>
              <a:rPr lang="en-GB" dirty="0" smtClean="0">
                <a:latin typeface="Comic Sans MS" panose="030F0702030302020204" pitchFamily="66" charset="0"/>
              </a:rPr>
              <a:t> le/la/l’/les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Opinion verbs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Opinion adjectives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Intensifiers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Connectives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CHALLENGE </a:t>
            </a:r>
            <a:r>
              <a:rPr lang="en-GB" dirty="0" smtClean="0">
                <a:latin typeface="Comic Sans MS" panose="030F0702030302020204" pitchFamily="66" charset="0"/>
              </a:rPr>
              <a:t>Expressions of time and frequency 9words you use to say when and how often you do something</a:t>
            </a:r>
          </a:p>
          <a:p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732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75987" y="0"/>
            <a:ext cx="3511769" cy="3693319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Comic Sans MS" panose="030F0702030302020204" pitchFamily="66" charset="0"/>
              </a:rPr>
              <a:t>FOOD AND DRINK ITEMS</a:t>
            </a: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530" y="0"/>
            <a:ext cx="4629149" cy="3693319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Comic Sans MS" panose="030F0702030302020204" pitchFamily="66" charset="0"/>
              </a:rPr>
              <a:t>PARTS OF THE BODY</a:t>
            </a: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04236" y="3785651"/>
            <a:ext cx="2333300" cy="286232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Comic Sans MS" panose="030F0702030302020204" pitchFamily="66" charset="0"/>
              </a:rPr>
              <a:t>CONNECTIVES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et- and</a:t>
            </a:r>
          </a:p>
          <a:p>
            <a:r>
              <a:rPr lang="en-GB" dirty="0" err="1" smtClean="0">
                <a:latin typeface="Comic Sans MS" panose="030F0702030302020204" pitchFamily="66" charset="0"/>
              </a:rPr>
              <a:t>mais</a:t>
            </a:r>
            <a:r>
              <a:rPr lang="en-GB" dirty="0" smtClean="0">
                <a:latin typeface="Comic Sans MS" panose="030F0702030302020204" pitchFamily="66" charset="0"/>
              </a:rPr>
              <a:t>- but</a:t>
            </a:r>
          </a:p>
          <a:p>
            <a:r>
              <a:rPr lang="en-GB" dirty="0" err="1" smtClean="0">
                <a:latin typeface="Comic Sans MS" panose="030F0702030302020204" pitchFamily="66" charset="0"/>
              </a:rPr>
              <a:t>aussi</a:t>
            </a:r>
            <a:r>
              <a:rPr lang="en-GB" dirty="0" smtClean="0">
                <a:latin typeface="Comic Sans MS" panose="030F0702030302020204" pitchFamily="66" charset="0"/>
              </a:rPr>
              <a:t>-also</a:t>
            </a:r>
          </a:p>
          <a:p>
            <a:r>
              <a:rPr lang="en-GB" dirty="0" err="1" smtClean="0">
                <a:latin typeface="Comic Sans MS" panose="030F0702030302020204" pitchFamily="66" charset="0"/>
              </a:rPr>
              <a:t>cependant</a:t>
            </a:r>
            <a:r>
              <a:rPr lang="en-GB" dirty="0" smtClean="0">
                <a:latin typeface="Comic Sans MS" panose="030F0702030302020204" pitchFamily="66" charset="0"/>
              </a:rPr>
              <a:t>-however</a:t>
            </a: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 smtClean="0">
              <a:latin typeface="Comic Sans MS" panose="030F0702030302020204" pitchFamily="66" charset="0"/>
            </a:endParaRP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  <a:p>
            <a:pPr algn="ctr"/>
            <a:endParaRPr lang="en-GB" u="sng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50995" y="2962808"/>
            <a:ext cx="2241005" cy="2862322"/>
          </a:xfrm>
          <a:prstGeom prst="rect">
            <a:avLst/>
          </a:prstGeom>
          <a:noFill/>
          <a:ln w="76200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Comic Sans MS" panose="030F0702030302020204" pitchFamily="66" charset="0"/>
              </a:rPr>
              <a:t>INTENSIFIERS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un </a:t>
            </a:r>
            <a:r>
              <a:rPr lang="en-GB" dirty="0" err="1" smtClean="0">
                <a:latin typeface="Comic Sans MS" panose="030F0702030302020204" pitchFamily="66" charset="0"/>
              </a:rPr>
              <a:t>peu</a:t>
            </a:r>
            <a:r>
              <a:rPr lang="en-GB" dirty="0" smtClean="0">
                <a:latin typeface="Comic Sans MS" panose="030F0702030302020204" pitchFamily="66" charset="0"/>
              </a:rPr>
              <a:t>-a bit</a:t>
            </a:r>
          </a:p>
          <a:p>
            <a:r>
              <a:rPr lang="en-GB" dirty="0" err="1">
                <a:latin typeface="Comic Sans MS" panose="030F0702030302020204" pitchFamily="66" charset="0"/>
              </a:rPr>
              <a:t>v</a:t>
            </a:r>
            <a:r>
              <a:rPr lang="en-GB" dirty="0" err="1" smtClean="0">
                <a:latin typeface="Comic Sans MS" panose="030F0702030302020204" pitchFamily="66" charset="0"/>
              </a:rPr>
              <a:t>raiment</a:t>
            </a:r>
            <a:r>
              <a:rPr lang="en-GB" dirty="0" smtClean="0">
                <a:latin typeface="Comic Sans MS" panose="030F0702030302020204" pitchFamily="66" charset="0"/>
              </a:rPr>
              <a:t>- really</a:t>
            </a:r>
          </a:p>
          <a:p>
            <a:r>
              <a:rPr lang="en-GB" dirty="0" err="1" smtClean="0">
                <a:latin typeface="Comic Sans MS" panose="030F0702030302020204" pitchFamily="66" charset="0"/>
              </a:rPr>
              <a:t>très</a:t>
            </a:r>
            <a:r>
              <a:rPr lang="en-GB" dirty="0" smtClean="0">
                <a:latin typeface="Comic Sans MS" panose="030F0702030302020204" pitchFamily="66" charset="0"/>
              </a:rPr>
              <a:t>-very</a:t>
            </a:r>
          </a:p>
          <a:p>
            <a:r>
              <a:rPr lang="en-GB" dirty="0" err="1" smtClean="0">
                <a:latin typeface="Comic Sans MS" panose="030F0702030302020204" pitchFamily="66" charset="0"/>
              </a:rPr>
              <a:t>assez</a:t>
            </a:r>
            <a:r>
              <a:rPr lang="en-GB" dirty="0" smtClean="0">
                <a:latin typeface="Comic Sans MS" panose="030F0702030302020204" pitchFamily="66" charset="0"/>
              </a:rPr>
              <a:t>-quite</a:t>
            </a: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pPr algn="ctr"/>
            <a:endParaRPr lang="en-GB" dirty="0">
              <a:latin typeface="Comic Sans MS" panose="030F0702030302020204" pitchFamily="66" charset="0"/>
            </a:endParaRPr>
          </a:p>
          <a:p>
            <a:pPr algn="ctr"/>
            <a:endParaRPr lang="en-GB" dirty="0" smtClean="0">
              <a:latin typeface="Comic Sans MS" panose="030F0702030302020204" pitchFamily="66" charset="0"/>
            </a:endParaRPr>
          </a:p>
          <a:p>
            <a:pPr algn="ctr"/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87756" y="50243"/>
            <a:ext cx="3587313" cy="2862322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u="sng" dirty="0" smtClean="0">
                <a:latin typeface="Comic Sans MS" panose="030F0702030302020204" pitchFamily="66" charset="0"/>
              </a:rPr>
              <a:t>OPINION VERBS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Je mange – I eat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Je bois – I drink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Je ne mange pas de – I don’t eat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Je ne bois </a:t>
            </a:r>
            <a:r>
              <a:rPr lang="en-GB" dirty="0" err="1" smtClean="0">
                <a:latin typeface="Comic Sans MS" panose="030F0702030302020204" pitchFamily="66" charset="0"/>
              </a:rPr>
              <a:t>jamais</a:t>
            </a:r>
            <a:r>
              <a:rPr lang="en-GB" dirty="0" smtClean="0">
                <a:latin typeface="Comic Sans MS" panose="030F0702030302020204" pitchFamily="66" charset="0"/>
              </a:rPr>
              <a:t> de – I never eat</a:t>
            </a:r>
          </a:p>
          <a:p>
            <a:r>
              <a:rPr lang="en-GB" dirty="0" err="1" smtClean="0">
                <a:latin typeface="Comic Sans MS" panose="030F0702030302020204" pitchFamily="66" charset="0"/>
              </a:rPr>
              <a:t>J’aime</a:t>
            </a:r>
            <a:r>
              <a:rPr lang="en-GB" dirty="0" smtClean="0">
                <a:latin typeface="Comic Sans MS" panose="030F0702030302020204" pitchFamily="66" charset="0"/>
              </a:rPr>
              <a:t> manger – I like eating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Je </a:t>
            </a:r>
            <a:r>
              <a:rPr lang="en-GB" dirty="0" err="1" smtClean="0">
                <a:latin typeface="Comic Sans MS" panose="030F0702030302020204" pitchFamily="66" charset="0"/>
              </a:rPr>
              <a:t>n’aime</a:t>
            </a:r>
            <a:r>
              <a:rPr lang="en-GB" dirty="0" smtClean="0">
                <a:latin typeface="Comic Sans MS" panose="030F0702030302020204" pitchFamily="66" charset="0"/>
              </a:rPr>
              <a:t> pas </a:t>
            </a:r>
            <a:r>
              <a:rPr lang="en-GB" dirty="0" err="1" smtClean="0">
                <a:latin typeface="Comic Sans MS" panose="030F0702030302020204" pitchFamily="66" charset="0"/>
              </a:rPr>
              <a:t>boire</a:t>
            </a:r>
            <a:r>
              <a:rPr lang="en-GB" dirty="0" smtClean="0">
                <a:latin typeface="Comic Sans MS" panose="030F0702030302020204" pitchFamily="66" charset="0"/>
              </a:rPr>
              <a:t>- I don’t like drinking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530" y="3693319"/>
            <a:ext cx="6063816" cy="313932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Comic Sans MS" panose="030F0702030302020204" pitchFamily="66" charset="0"/>
              </a:rPr>
              <a:t>OPINION ADJECTIVES</a:t>
            </a:r>
          </a:p>
          <a:p>
            <a:r>
              <a:rPr lang="en-GB" dirty="0" smtClean="0"/>
              <a:t>délicieux = </a:t>
            </a:r>
            <a:r>
              <a:rPr lang="en-GB" dirty="0" err="1" smtClean="0"/>
              <a:t>delicous</a:t>
            </a:r>
            <a:endParaRPr lang="en-GB" dirty="0" smtClean="0"/>
          </a:p>
          <a:p>
            <a:r>
              <a:rPr lang="en-GB" dirty="0" err="1" smtClean="0"/>
              <a:t>épicé</a:t>
            </a:r>
            <a:r>
              <a:rPr lang="en-GB" dirty="0" smtClean="0"/>
              <a:t> = spicy</a:t>
            </a:r>
          </a:p>
          <a:p>
            <a:r>
              <a:rPr lang="en-GB" dirty="0" err="1" smtClean="0"/>
              <a:t>sucré</a:t>
            </a:r>
            <a:r>
              <a:rPr lang="en-GB" dirty="0" smtClean="0"/>
              <a:t> = sweet</a:t>
            </a:r>
          </a:p>
          <a:p>
            <a:r>
              <a:rPr lang="en-GB" dirty="0" err="1" smtClean="0"/>
              <a:t>salé</a:t>
            </a:r>
            <a:r>
              <a:rPr lang="en-GB" dirty="0" smtClean="0"/>
              <a:t> = savoury</a:t>
            </a:r>
          </a:p>
          <a:p>
            <a:r>
              <a:rPr lang="en-GB" dirty="0" err="1" smtClean="0"/>
              <a:t>gras</a:t>
            </a:r>
            <a:r>
              <a:rPr lang="en-GB" dirty="0" smtClean="0"/>
              <a:t> = fatty</a:t>
            </a:r>
          </a:p>
          <a:p>
            <a:r>
              <a:rPr lang="en-GB" dirty="0" err="1" smtClean="0"/>
              <a:t>dégoûtant</a:t>
            </a:r>
            <a:r>
              <a:rPr lang="en-GB" dirty="0" smtClean="0"/>
              <a:t> = disgusting</a:t>
            </a:r>
          </a:p>
          <a:p>
            <a:r>
              <a:rPr lang="en-GB" dirty="0" smtClean="0"/>
              <a:t>c’est bon pour la santé = it’s good for your health</a:t>
            </a:r>
          </a:p>
          <a:p>
            <a:r>
              <a:rPr lang="en-GB" dirty="0" err="1" smtClean="0"/>
              <a:t>ce</a:t>
            </a:r>
            <a:r>
              <a:rPr lang="en-GB" dirty="0" smtClean="0"/>
              <a:t> </a:t>
            </a:r>
            <a:r>
              <a:rPr lang="en-GB" dirty="0" err="1" smtClean="0"/>
              <a:t>n’est</a:t>
            </a:r>
            <a:r>
              <a:rPr lang="en-GB" dirty="0" smtClean="0"/>
              <a:t> pas bon pour la santé = it’s not good for you health</a:t>
            </a:r>
          </a:p>
          <a:p>
            <a:r>
              <a:rPr lang="en-GB" dirty="0" smtClean="0"/>
              <a:t>c’est </a:t>
            </a:r>
            <a:r>
              <a:rPr lang="en-GB" dirty="0" err="1" smtClean="0"/>
              <a:t>sain</a:t>
            </a:r>
            <a:r>
              <a:rPr lang="en-GB" dirty="0" smtClean="0"/>
              <a:t> = it’s healthy</a:t>
            </a:r>
          </a:p>
          <a:p>
            <a:r>
              <a:rPr lang="en-GB" dirty="0" err="1" smtClean="0"/>
              <a:t>ce</a:t>
            </a:r>
            <a:r>
              <a:rPr lang="en-GB" dirty="0" smtClean="0"/>
              <a:t> </a:t>
            </a:r>
            <a:r>
              <a:rPr lang="en-GB" dirty="0" err="1" smtClean="0"/>
              <a:t>n’est</a:t>
            </a:r>
            <a:r>
              <a:rPr lang="en-GB" dirty="0" smtClean="0"/>
              <a:t> pas </a:t>
            </a:r>
            <a:r>
              <a:rPr lang="en-GB" dirty="0" err="1" smtClean="0"/>
              <a:t>sain</a:t>
            </a:r>
            <a:r>
              <a:rPr lang="en-GB" dirty="0" smtClean="0"/>
              <a:t> = it’s unhealthy</a:t>
            </a:r>
          </a:p>
        </p:txBody>
      </p:sp>
    </p:spTree>
    <p:extLst>
      <p:ext uri="{BB962C8B-B14F-4D97-AF65-F5344CB8AC3E}">
        <p14:creationId xmlns:p14="http://schemas.microsoft.com/office/powerpoint/2010/main" val="367970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Now build some sentences using the boxes on the next slide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6857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6231" y="0"/>
            <a:ext cx="3151415" cy="304698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1.</a:t>
            </a: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J’aime</a:t>
            </a:r>
            <a:r>
              <a:rPr lang="en-GB" sz="2400" dirty="0" smtClean="0">
                <a:latin typeface="Comic Sans MS" panose="030F0702030302020204" pitchFamily="66" charset="0"/>
              </a:rPr>
              <a:t> manger/</a:t>
            </a:r>
            <a:r>
              <a:rPr lang="en-GB" sz="2400" dirty="0" err="1" smtClean="0">
                <a:latin typeface="Comic Sans MS" panose="030F0702030302020204" pitchFamily="66" charset="0"/>
              </a:rPr>
              <a:t>boire</a:t>
            </a:r>
            <a:endParaRPr lang="en-GB" sz="2400" dirty="0" smtClean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J</a:t>
            </a:r>
            <a:r>
              <a:rPr lang="en-GB" sz="2400" dirty="0" smtClean="0">
                <a:latin typeface="Comic Sans MS" panose="030F0702030302020204" pitchFamily="66" charset="0"/>
              </a:rPr>
              <a:t>e </a:t>
            </a:r>
            <a:r>
              <a:rPr lang="en-GB" sz="2400" dirty="0" err="1" smtClean="0">
                <a:latin typeface="Comic Sans MS" panose="030F0702030302020204" pitchFamily="66" charset="0"/>
              </a:rPr>
              <a:t>n’aime</a:t>
            </a:r>
            <a:r>
              <a:rPr lang="en-GB" sz="2400" dirty="0" smtClean="0">
                <a:latin typeface="Comic Sans MS" panose="030F0702030302020204" pitchFamily="66" charset="0"/>
              </a:rPr>
              <a:t> pas manger/</a:t>
            </a:r>
            <a:r>
              <a:rPr lang="en-GB" sz="2400" dirty="0" err="1" smtClean="0">
                <a:latin typeface="Comic Sans MS" panose="030F0702030302020204" pitchFamily="66" charset="0"/>
              </a:rPr>
              <a:t>boire</a:t>
            </a:r>
            <a:endParaRPr lang="en-GB" sz="2400" dirty="0" smtClean="0">
              <a:latin typeface="Comic Sans MS" panose="030F0702030302020204" pitchFamily="66" charset="0"/>
            </a:endParaRPr>
          </a:p>
          <a:p>
            <a:r>
              <a:rPr lang="en-GB" sz="2400" dirty="0" smtClean="0">
                <a:latin typeface="Comic Sans MS" panose="030F0702030302020204" pitchFamily="66" charset="0"/>
              </a:rPr>
              <a:t>Je </a:t>
            </a:r>
            <a:r>
              <a:rPr lang="en-GB" sz="2400" dirty="0" err="1" smtClean="0">
                <a:latin typeface="Comic Sans MS" panose="030F0702030302020204" pitchFamily="66" charset="0"/>
              </a:rPr>
              <a:t>déteste</a:t>
            </a:r>
            <a:r>
              <a:rPr lang="en-GB" sz="2400" dirty="0" smtClean="0">
                <a:latin typeface="Comic Sans MS" panose="030F0702030302020204" pitchFamily="66" charset="0"/>
              </a:rPr>
              <a:t> manger/</a:t>
            </a:r>
            <a:r>
              <a:rPr lang="en-GB" sz="2400" dirty="0" err="1" smtClean="0">
                <a:latin typeface="Comic Sans MS" panose="030F0702030302020204" pitchFamily="66" charset="0"/>
              </a:rPr>
              <a:t>boire</a:t>
            </a:r>
            <a:endParaRPr lang="en-GB" sz="2400" dirty="0" smtClean="0">
              <a:latin typeface="Comic Sans MS" panose="030F0702030302020204" pitchFamily="66" charset="0"/>
            </a:endParaRP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J’adore</a:t>
            </a:r>
            <a:r>
              <a:rPr lang="en-GB" sz="2400" dirty="0" smtClean="0">
                <a:latin typeface="Comic Sans MS" panose="030F0702030302020204" pitchFamily="66" charset="0"/>
              </a:rPr>
              <a:t> manger/</a:t>
            </a:r>
            <a:r>
              <a:rPr lang="en-GB" sz="2400" dirty="0" err="1" smtClean="0">
                <a:latin typeface="Comic Sans MS" panose="030F0702030302020204" pitchFamily="66" charset="0"/>
              </a:rPr>
              <a:t>boire</a:t>
            </a:r>
            <a:endParaRPr lang="en-GB" sz="2400" dirty="0" smtClean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09163" y="3116578"/>
            <a:ext cx="1665514" cy="1938992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2. 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du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de la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de l’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des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8452" y="173295"/>
            <a:ext cx="865414" cy="193899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2. 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le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la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l’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les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5915" y="1646833"/>
            <a:ext cx="1378904" cy="1938992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3.</a:t>
            </a: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fromage</a:t>
            </a:r>
            <a:endParaRPr lang="en-GB" sz="2400" dirty="0" smtClean="0">
              <a:latin typeface="Comic Sans MS" panose="030F0702030302020204" pitchFamily="66" charset="0"/>
            </a:endParaRP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viande</a:t>
            </a:r>
            <a:endParaRPr lang="en-GB" sz="2400" dirty="0" smtClean="0">
              <a:latin typeface="Comic Sans MS" panose="030F0702030302020204" pitchFamily="66" charset="0"/>
            </a:endParaRPr>
          </a:p>
          <a:p>
            <a:r>
              <a:rPr lang="en-GB" sz="2400" dirty="0" smtClean="0">
                <a:latin typeface="Comic Sans MS" panose="030F0702030302020204" pitchFamily="66" charset="0"/>
              </a:rPr>
              <a:t>eau</a:t>
            </a: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légumes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47085" y="2038718"/>
            <a:ext cx="1561646" cy="830997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4.</a:t>
            </a: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parce</a:t>
            </a:r>
            <a:r>
              <a:rPr lang="en-GB" sz="2400" dirty="0" smtClean="0">
                <a:latin typeface="Comic Sans MS" panose="030F0702030302020204" pitchFamily="66" charset="0"/>
              </a:rPr>
              <a:t> que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20998" y="69251"/>
            <a:ext cx="3671002" cy="6001643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5. </a:t>
            </a: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C’est</a:t>
            </a:r>
            <a:r>
              <a:rPr lang="en-GB" sz="2400" dirty="0" smtClean="0">
                <a:latin typeface="Comic Sans MS" panose="030F0702030302020204" pitchFamily="66" charset="0"/>
              </a:rPr>
              <a:t> =It is</a:t>
            </a: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délicieux</a:t>
            </a:r>
            <a:r>
              <a:rPr lang="en-GB" sz="2400" dirty="0" smtClean="0">
                <a:latin typeface="Comic Sans MS" panose="030F0702030302020204" pitchFamily="66" charset="0"/>
              </a:rPr>
              <a:t> = </a:t>
            </a:r>
            <a:r>
              <a:rPr lang="en-GB" sz="2400" dirty="0" err="1" smtClean="0">
                <a:latin typeface="Comic Sans MS" panose="030F0702030302020204" pitchFamily="66" charset="0"/>
              </a:rPr>
              <a:t>delicous</a:t>
            </a:r>
            <a:endParaRPr lang="en-GB" sz="2400" dirty="0" smtClean="0">
              <a:latin typeface="Comic Sans MS" panose="030F0702030302020204" pitchFamily="66" charset="0"/>
            </a:endParaRP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épicé</a:t>
            </a:r>
            <a:r>
              <a:rPr lang="en-GB" sz="2400" dirty="0" smtClean="0">
                <a:latin typeface="Comic Sans MS" panose="030F0702030302020204" pitchFamily="66" charset="0"/>
              </a:rPr>
              <a:t> = spicy</a:t>
            </a: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sucré</a:t>
            </a:r>
            <a:r>
              <a:rPr lang="en-GB" sz="2400" dirty="0" smtClean="0">
                <a:latin typeface="Comic Sans MS" panose="030F0702030302020204" pitchFamily="66" charset="0"/>
              </a:rPr>
              <a:t> = sweet</a:t>
            </a: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salé</a:t>
            </a:r>
            <a:r>
              <a:rPr lang="en-GB" sz="2400" dirty="0" smtClean="0">
                <a:latin typeface="Comic Sans MS" panose="030F0702030302020204" pitchFamily="66" charset="0"/>
              </a:rPr>
              <a:t> = savoury</a:t>
            </a: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gras</a:t>
            </a:r>
            <a:r>
              <a:rPr lang="en-GB" sz="2400" dirty="0" smtClean="0">
                <a:latin typeface="Comic Sans MS" panose="030F0702030302020204" pitchFamily="66" charset="0"/>
              </a:rPr>
              <a:t> = fatty</a:t>
            </a: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dégoûtant</a:t>
            </a:r>
            <a:r>
              <a:rPr lang="en-GB" sz="2400" dirty="0" smtClean="0">
                <a:latin typeface="Comic Sans MS" panose="030F0702030302020204" pitchFamily="66" charset="0"/>
              </a:rPr>
              <a:t> = disgusting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c’est bon pour la santé = it’s good for your health</a:t>
            </a: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ce</a:t>
            </a:r>
            <a:r>
              <a:rPr lang="en-GB" sz="2400" dirty="0" smtClean="0"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latin typeface="Comic Sans MS" panose="030F0702030302020204" pitchFamily="66" charset="0"/>
              </a:rPr>
              <a:t>n’est</a:t>
            </a:r>
            <a:r>
              <a:rPr lang="en-GB" sz="2400" dirty="0" smtClean="0">
                <a:latin typeface="Comic Sans MS" panose="030F0702030302020204" pitchFamily="66" charset="0"/>
              </a:rPr>
              <a:t> pas bon pour la santé = it’s not good for you health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c’est </a:t>
            </a:r>
            <a:r>
              <a:rPr lang="en-GB" sz="2400" dirty="0" err="1" smtClean="0">
                <a:latin typeface="Comic Sans MS" panose="030F0702030302020204" pitchFamily="66" charset="0"/>
              </a:rPr>
              <a:t>sain</a:t>
            </a:r>
            <a:r>
              <a:rPr lang="en-GB" sz="2400" dirty="0" smtClean="0">
                <a:latin typeface="Comic Sans MS" panose="030F0702030302020204" pitchFamily="66" charset="0"/>
              </a:rPr>
              <a:t> = it’s healthy</a:t>
            </a:r>
          </a:p>
          <a:p>
            <a:r>
              <a:rPr lang="en-GB" sz="2400" dirty="0" err="1" smtClean="0">
                <a:latin typeface="Comic Sans MS" panose="030F0702030302020204" pitchFamily="66" charset="0"/>
              </a:rPr>
              <a:t>ce</a:t>
            </a:r>
            <a:r>
              <a:rPr lang="en-GB" sz="2400" dirty="0" smtClean="0"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latin typeface="Comic Sans MS" panose="030F0702030302020204" pitchFamily="66" charset="0"/>
              </a:rPr>
              <a:t>n’est</a:t>
            </a:r>
            <a:r>
              <a:rPr lang="en-GB" sz="2400" dirty="0" smtClean="0">
                <a:latin typeface="Comic Sans MS" panose="030F0702030302020204" pitchFamily="66" charset="0"/>
              </a:rPr>
              <a:t> pas </a:t>
            </a:r>
            <a:r>
              <a:rPr lang="en-GB" sz="2400" dirty="0" err="1" smtClean="0">
                <a:latin typeface="Comic Sans MS" panose="030F0702030302020204" pitchFamily="66" charset="0"/>
              </a:rPr>
              <a:t>sain</a:t>
            </a:r>
            <a:r>
              <a:rPr lang="en-GB" sz="2400" dirty="0" smtClean="0">
                <a:latin typeface="Comic Sans MS" panose="030F0702030302020204" pitchFamily="66" charset="0"/>
              </a:rPr>
              <a:t> = it’s unhealthy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4484" y="3153349"/>
            <a:ext cx="1665514" cy="1200329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1. 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Je mange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Je bois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274272" y="4460040"/>
            <a:ext cx="2906486" cy="2308324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1.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Je ne mange pas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Je ne bois pas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Je ne mange </a:t>
            </a:r>
            <a:r>
              <a:rPr lang="en-GB" sz="2400" dirty="0" err="1" smtClean="0">
                <a:latin typeface="Comic Sans MS" panose="030F0702030302020204" pitchFamily="66" charset="0"/>
              </a:rPr>
              <a:t>jamais</a:t>
            </a:r>
            <a:endParaRPr lang="en-GB" sz="2400" dirty="0" smtClean="0">
              <a:latin typeface="Comic Sans MS" panose="030F0702030302020204" pitchFamily="66" charset="0"/>
            </a:endParaRPr>
          </a:p>
          <a:p>
            <a:r>
              <a:rPr lang="en-GB" sz="2400" dirty="0" smtClean="0">
                <a:latin typeface="Comic Sans MS" panose="030F0702030302020204" pitchFamily="66" charset="0"/>
              </a:rPr>
              <a:t>Je ne bois </a:t>
            </a:r>
            <a:r>
              <a:rPr lang="en-GB" sz="2400" dirty="0" err="1" smtClean="0">
                <a:latin typeface="Comic Sans MS" panose="030F0702030302020204" pitchFamily="66" charset="0"/>
              </a:rPr>
              <a:t>jamais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6964" y="5125159"/>
            <a:ext cx="1062737" cy="120032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2. 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de</a:t>
            </a:r>
          </a:p>
          <a:p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2127439" y="3274666"/>
            <a:ext cx="538916" cy="3475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>
            <a:off x="2977778" y="851594"/>
            <a:ext cx="879995" cy="5823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>
            <a:off x="2396897" y="5420306"/>
            <a:ext cx="978408" cy="305018"/>
          </a:xfrm>
          <a:prstGeom prst="rightArrow">
            <a:avLst>
              <a:gd name="adj1" fmla="val 7021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57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509</Words>
  <Application>Microsoft Office PowerPoint</Application>
  <PresentationFormat>Widescreen</PresentationFormat>
  <Paragraphs>151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Symbol</vt:lpstr>
      <vt:lpstr>Times New Roman</vt:lpstr>
      <vt:lpstr>Office Theme</vt:lpstr>
      <vt:lpstr>Here is a checklist of what you should know</vt:lpstr>
      <vt:lpstr>YEAR 8 Review 3 Revision Checklist BIEN DANS SA PEAU </vt:lpstr>
      <vt:lpstr>VOCAB LIST</vt:lpstr>
      <vt:lpstr>PowerPoint Presentation</vt:lpstr>
      <vt:lpstr>MAKE YOUR OWN KNOWLEDGE ORGANISER</vt:lpstr>
      <vt:lpstr>PowerPoint Presentation</vt:lpstr>
      <vt:lpstr>Now build some sentences using the boxes on the next slide</vt:lpstr>
      <vt:lpstr>PowerPoint Presentation</vt:lpstr>
    </vt:vector>
  </TitlesOfParts>
  <Company>Sandbach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Haynes</dc:creator>
  <cp:lastModifiedBy>Clare Haynes</cp:lastModifiedBy>
  <cp:revision>9</cp:revision>
  <dcterms:created xsi:type="dcterms:W3CDTF">2019-04-18T11:49:47Z</dcterms:created>
  <dcterms:modified xsi:type="dcterms:W3CDTF">2019-04-18T12:50:17Z</dcterms:modified>
</cp:coreProperties>
</file>