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80" r:id="rId9"/>
    <p:sldId id="279" r:id="rId10"/>
    <p:sldId id="281" r:id="rId11"/>
    <p:sldId id="282" r:id="rId12"/>
    <p:sldId id="267" r:id="rId13"/>
    <p:sldId id="268" r:id="rId14"/>
    <p:sldId id="270" r:id="rId15"/>
    <p:sldId id="269" r:id="rId16"/>
    <p:sldId id="271" r:id="rId17"/>
    <p:sldId id="275" r:id="rId18"/>
    <p:sldId id="276" r:id="rId19"/>
    <p:sldId id="277" r:id="rId20"/>
    <p:sldId id="278" r:id="rId21"/>
    <p:sldId id="283" r:id="rId22"/>
    <p:sldId id="284" r:id="rId23"/>
    <p:sldId id="285" r:id="rId24"/>
    <p:sldId id="286" r:id="rId25"/>
    <p:sldId id="28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57" autoAdjust="0"/>
    <p:restoredTop sz="94660"/>
  </p:normalViewPr>
  <p:slideViewPr>
    <p:cSldViewPr snapToGrid="0">
      <p:cViewPr varScale="1">
        <p:scale>
          <a:sx n="70" d="100"/>
          <a:sy n="70" d="100"/>
        </p:scale>
        <p:origin x="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D5517-E847-45C3-AC26-88720D6244BB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07EEB-19B9-4088-B5C9-55CCD491B8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3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4DAFDB3-E455-4BE8-8C5D-1272C8B59D57}" type="slidenum">
              <a:rPr lang="en-GB" altLang="en-US" smtClean="0"/>
              <a:pPr eaLnBrk="1" hangingPunct="1"/>
              <a:t>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358884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66E1911-1480-4BE3-8273-492C6C3B379A}" type="slidenum">
              <a:rPr lang="en-GB" altLang="en-US" smtClean="0"/>
              <a:pPr eaLnBrk="1" hangingPunct="1"/>
              <a:t>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875429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78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75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61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92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829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20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79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52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04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66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661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63405-00C5-4AA3-B607-E13DAD7452D6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F6050-429E-418F-AE56-FA3C814C4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86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 b="1" u="sng" dirty="0">
                <a:latin typeface="Comic Sans MS" panose="030F0702030302020204" pitchFamily="66" charset="0"/>
              </a:rPr>
              <a:t>LESSON OUTCOME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To prepare and revise for the review 3 assessment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To identify what we do not know and focus on learning this after the lesson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926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41848" y="773210"/>
            <a:ext cx="7772400" cy="374441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SESSION </a:t>
            </a:r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  <a:r>
              <a:rPr lang="en-GB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 ROUND RALLY ROBIN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7648" y="5013176"/>
            <a:ext cx="6400800" cy="1752600"/>
          </a:xfrm>
        </p:spPr>
        <p:txBody>
          <a:bodyPr>
            <a:normAutofit/>
          </a:bodyPr>
          <a:lstStyle/>
          <a:p>
            <a:r>
              <a:rPr lang="en-GB" sz="4800" b="1" dirty="0">
                <a:latin typeface="Comic Sans MS" panose="030F0702030302020204" pitchFamily="66" charset="0"/>
              </a:rPr>
              <a:t>5 MINS</a:t>
            </a:r>
          </a:p>
        </p:txBody>
      </p:sp>
    </p:spTree>
    <p:extLst>
      <p:ext uri="{BB962C8B-B14F-4D97-AF65-F5344CB8AC3E}">
        <p14:creationId xmlns:p14="http://schemas.microsoft.com/office/powerpoint/2010/main" val="64273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u="sng" dirty="0" smtClean="0">
                <a:latin typeface="Comic Sans MS" panose="030F0702030302020204" pitchFamily="66" charset="0"/>
              </a:rPr>
              <a:t>Issues facing Antarctica - Round Rally Robin</a:t>
            </a:r>
            <a:endParaRPr lang="en-GB" b="1" u="sng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Write down as many issues facing Antarctica as you can in </a:t>
            </a:r>
            <a:r>
              <a:rPr lang="en-GB" b="1" u="sng" dirty="0" smtClean="0">
                <a:latin typeface="Comic Sans MS" panose="030F0702030302020204" pitchFamily="66" charset="0"/>
              </a:rPr>
              <a:t>3 minutes </a:t>
            </a:r>
          </a:p>
          <a:p>
            <a:endParaRPr lang="en-GB" b="1" u="sng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For </a:t>
            </a:r>
            <a:r>
              <a:rPr lang="en-GB" b="1" u="sng" dirty="0" smtClean="0">
                <a:latin typeface="Comic Sans MS" panose="030F0702030302020204" pitchFamily="66" charset="0"/>
              </a:rPr>
              <a:t>1 minute</a:t>
            </a:r>
            <a:r>
              <a:rPr lang="en-GB" dirty="0" smtClean="0">
                <a:latin typeface="Comic Sans MS" panose="030F0702030302020204" pitchFamily="66" charset="0"/>
              </a:rPr>
              <a:t>, you will share your information with your row 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If your point has already been used, you have to find another one. </a:t>
            </a:r>
          </a:p>
        </p:txBody>
      </p:sp>
    </p:spTree>
    <p:extLst>
      <p:ext uri="{BB962C8B-B14F-4D97-AF65-F5344CB8AC3E}">
        <p14:creationId xmlns:p14="http://schemas.microsoft.com/office/powerpoint/2010/main" val="183337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41848" y="773210"/>
            <a:ext cx="7772400" cy="374441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SESSION </a:t>
            </a:r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  <a:r>
              <a:rPr lang="en-GB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 MEMORY MAP THE CAUSES OF CLIMATE CHANGE 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7648" y="5013176"/>
            <a:ext cx="6400800" cy="1752600"/>
          </a:xfrm>
        </p:spPr>
        <p:txBody>
          <a:bodyPr>
            <a:normAutofit/>
          </a:bodyPr>
          <a:lstStyle/>
          <a:p>
            <a:r>
              <a:rPr lang="en-GB" sz="4800" b="1" dirty="0">
                <a:latin typeface="Comic Sans MS" panose="030F0702030302020204" pitchFamily="66" charset="0"/>
              </a:rPr>
              <a:t>5 MINS</a:t>
            </a:r>
          </a:p>
        </p:txBody>
      </p:sp>
    </p:spTree>
    <p:extLst>
      <p:ext uri="{BB962C8B-B14F-4D97-AF65-F5344CB8AC3E}">
        <p14:creationId xmlns:p14="http://schemas.microsoft.com/office/powerpoint/2010/main" val="3875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6000" b="1">
                <a:solidFill>
                  <a:srgbClr val="FF0000"/>
                </a:solidFill>
              </a:rPr>
              <a:t>Cause 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764" y="-464047"/>
            <a:ext cx="9867332" cy="7123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02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41848" y="773210"/>
            <a:ext cx="7772400" cy="374441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SESSION 5: CONSEQUENCES OF GLOBAL WARMING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7648" y="5013176"/>
            <a:ext cx="6400800" cy="1752600"/>
          </a:xfrm>
        </p:spPr>
        <p:txBody>
          <a:bodyPr>
            <a:normAutofit/>
          </a:bodyPr>
          <a:lstStyle/>
          <a:p>
            <a:r>
              <a:rPr lang="en-GB" sz="4800" b="1" dirty="0">
                <a:latin typeface="Comic Sans MS" panose="030F0702030302020204" pitchFamily="66" charset="0"/>
              </a:rPr>
              <a:t>5 MINS</a:t>
            </a:r>
          </a:p>
        </p:txBody>
      </p:sp>
    </p:spTree>
    <p:extLst>
      <p:ext uri="{BB962C8B-B14F-4D97-AF65-F5344CB8AC3E}">
        <p14:creationId xmlns:p14="http://schemas.microsoft.com/office/powerpoint/2010/main" val="168709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u="sng" dirty="0">
                <a:latin typeface="Comic Sans MS" panose="030F0702030302020204" pitchFamily="66" charset="0"/>
              </a:rPr>
              <a:t>B</a:t>
            </a:r>
            <a:r>
              <a:rPr lang="en-GB" b="1" u="sng" dirty="0" smtClean="0">
                <a:latin typeface="Comic Sans MS" panose="030F0702030302020204" pitchFamily="66" charset="0"/>
              </a:rPr>
              <a:t>ack to Back – Consequences of global warming</a:t>
            </a:r>
            <a:endParaRPr lang="en-GB" b="1" u="sng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0577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omic Sans MS" panose="030F0702030302020204" pitchFamily="66" charset="0"/>
              </a:rPr>
              <a:t>Number 1’s will see a keyword on the board. They will try to describe it to number 2 without using the word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omic Sans MS" panose="030F0702030302020204" pitchFamily="66" charset="0"/>
              </a:rPr>
              <a:t>Number 2’s – you will need to write the word on your whiteboard. 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omic Sans MS" panose="030F0702030302020204" pitchFamily="66" charset="0"/>
              </a:rPr>
              <a:t>First group to get it correct – WINS 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97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Sea level Rise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20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Increased in storms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26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Loss of crops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95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Droughts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28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REVISION FOR REVIEW </a:t>
            </a:r>
            <a:r>
              <a:rPr lang="en-GB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endParaRPr lang="en-GB" b="1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2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41622" y="990558"/>
            <a:ext cx="9144000" cy="95357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Extinction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8" name="Picture 4" descr="Image result for polar bear climate ch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851" y="1944130"/>
            <a:ext cx="48577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5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MEGACITY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Definition:</a:t>
            </a:r>
          </a:p>
          <a:p>
            <a:r>
              <a:rPr lang="en-GB" dirty="0"/>
              <a:t>A </a:t>
            </a:r>
            <a:r>
              <a:rPr lang="en-GB" dirty="0">
                <a:solidFill>
                  <a:srgbClr val="FFFF00"/>
                </a:solidFill>
              </a:rPr>
              <a:t>MEGACITY </a:t>
            </a:r>
            <a:r>
              <a:rPr lang="en-GB" dirty="0"/>
              <a:t>refers to a place with a population in excess of 10 MILLION!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234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HIC/MIC/LIC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095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are they and who has them?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610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Miles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are they?</a:t>
            </a:r>
          </a:p>
          <a:p>
            <a:r>
              <a:rPr lang="en-GB" dirty="0" smtClean="0"/>
              <a:t>2 positives </a:t>
            </a:r>
          </a:p>
          <a:p>
            <a:r>
              <a:rPr lang="en-GB" dirty="0" smtClean="0"/>
              <a:t>2 </a:t>
            </a:r>
            <a:r>
              <a:rPr lang="en-GB" smtClean="0"/>
              <a:t>negatives about food miles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804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431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16" y="1946936"/>
            <a:ext cx="5502165" cy="3744416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SESSION 1: MIND MAP CREATION</a:t>
            </a:r>
            <a:br>
              <a:rPr lang="en-GB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n-GB" sz="3600" b="1" dirty="0" smtClean="0">
                <a:latin typeface="Comic Sans MS" panose="030F0702030302020204" pitchFamily="66" charset="0"/>
              </a:rPr>
              <a:t/>
            </a:r>
            <a:br>
              <a:rPr lang="en-GB" sz="3600" b="1" dirty="0" smtClean="0">
                <a:latin typeface="Comic Sans MS" panose="030F0702030302020204" pitchFamily="66" charset="0"/>
              </a:rPr>
            </a:br>
            <a:r>
              <a:rPr lang="en-GB" sz="3600" b="1" dirty="0" smtClean="0">
                <a:latin typeface="Comic Sans MS" panose="030F0702030302020204" pitchFamily="66" charset="0"/>
              </a:rPr>
              <a:t>Think of as many things as you can associated with each topic on the revision list opposite</a:t>
            </a:r>
            <a:br>
              <a:rPr lang="en-GB" sz="3600" b="1" dirty="0" smtClean="0">
                <a:latin typeface="Comic Sans MS" panose="030F0702030302020204" pitchFamily="66" charset="0"/>
              </a:rPr>
            </a:br>
            <a:r>
              <a:rPr lang="en-GB" sz="3600" b="1" dirty="0" smtClean="0">
                <a:latin typeface="Comic Sans MS" panose="030F0702030302020204" pitchFamily="66" charset="0"/>
              </a:rPr>
              <a:t/>
            </a:r>
            <a:br>
              <a:rPr lang="en-GB" sz="3600" b="1" dirty="0" smtClean="0">
                <a:latin typeface="Comic Sans MS" panose="030F0702030302020204" pitchFamily="66" charset="0"/>
              </a:rPr>
            </a:br>
            <a:r>
              <a:rPr lang="en-GB" sz="3600" b="1" dirty="0" smtClean="0">
                <a:latin typeface="Comic Sans MS" panose="030F0702030302020204" pitchFamily="66" charset="0"/>
              </a:rPr>
              <a:t>Star what you are unsure of!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817217"/>
            <a:ext cx="6400800" cy="1040783"/>
          </a:xfrm>
        </p:spPr>
        <p:txBody>
          <a:bodyPr>
            <a:normAutofit/>
          </a:bodyPr>
          <a:lstStyle/>
          <a:p>
            <a:r>
              <a:rPr lang="en-GB" sz="4800" b="1" dirty="0">
                <a:latin typeface="Comic Sans MS" panose="030F0702030302020204" pitchFamily="66" charset="0"/>
              </a:rPr>
              <a:t>10 MINS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657521"/>
              </p:ext>
            </p:extLst>
          </p:nvPr>
        </p:nvGraphicFramePr>
        <p:xfrm>
          <a:off x="1119117" y="321539"/>
          <a:ext cx="9946692" cy="5655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46692"/>
              </a:tblGrid>
              <a:tr h="607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Topic Name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You need to know the definitions of keywords associated with earthquakes.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You must revise plate movement and be able to use a map showing this.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You need to know about tropical storms.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You need to know about the causes of global climate change.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You need to know about the consequences of climate change on the UK.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You need to know what a mega city is.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You must revise the reasons that people to move to cities.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20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You must revise food miles and understand:</a:t>
                      </a: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dirty="0">
                          <a:effectLst/>
                        </a:rPr>
                        <a:t>The reasons for food miles</a:t>
                      </a: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dirty="0">
                          <a:effectLst/>
                        </a:rPr>
                        <a:t>The consequences of food miles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You must revise the reasons for and against the development of Antarctica and understand which groups hold these views and why.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926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Comic Sans MS" panose="030F0702030302020204" pitchFamily="66" charset="0"/>
              </a:rPr>
              <a:t>MIND MAP SESSION 1: Task 2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Using the information that you have highlighted that you are unsure off, find someone in the class who understands this.</a:t>
            </a:r>
          </a:p>
          <a:p>
            <a:pPr marL="0" indent="0">
              <a:buNone/>
            </a:pP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Make notes from their explanations</a:t>
            </a:r>
          </a:p>
          <a:p>
            <a:pPr marL="0" indent="0">
              <a:buNone/>
            </a:pP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Be prepared to share this information to the rest of the class.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927648" y="5013176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800" b="1">
                <a:latin typeface="Comic Sans MS" panose="030F0702030302020204" pitchFamily="66" charset="0"/>
              </a:rPr>
              <a:t>5 MINS</a:t>
            </a:r>
            <a:endParaRPr lang="en-GB" sz="4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2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340769"/>
            <a:ext cx="7772400" cy="374441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SESSION 2: BLOCKBUSTERS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7648" y="5013176"/>
            <a:ext cx="6400800" cy="1752600"/>
          </a:xfrm>
        </p:spPr>
        <p:txBody>
          <a:bodyPr>
            <a:normAutofit/>
          </a:bodyPr>
          <a:lstStyle/>
          <a:p>
            <a:r>
              <a:rPr lang="en-GB" sz="4800" b="1" dirty="0">
                <a:latin typeface="Comic Sans MS" panose="030F0702030302020204" pitchFamily="66" charset="0"/>
              </a:rPr>
              <a:t>5 MINS</a:t>
            </a:r>
          </a:p>
        </p:txBody>
      </p:sp>
    </p:spTree>
    <p:extLst>
      <p:ext uri="{BB962C8B-B14F-4D97-AF65-F5344CB8AC3E}">
        <p14:creationId xmlns:p14="http://schemas.microsoft.com/office/powerpoint/2010/main" val="86041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r>
              <a:rPr lang="en-GB" altLang="en-US" sz="3600" b="1">
                <a:latin typeface="Comic Sans MS" pitchFamily="66" charset="0"/>
              </a:rPr>
              <a:t>Blockbusters</a:t>
            </a:r>
          </a:p>
        </p:txBody>
      </p:sp>
      <p:pic>
        <p:nvPicPr>
          <p:cNvPr id="86019" name="Picture 3" descr="blockbuster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82888" y="1125538"/>
            <a:ext cx="6767512" cy="5503862"/>
          </a:xfrm>
        </p:spPr>
      </p:pic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3432175" y="1916113"/>
            <a:ext cx="503238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Calibri" pitchFamily="34" charset="0"/>
              </a:rPr>
              <a:t>C</a:t>
            </a:r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4810125" y="1357313"/>
            <a:ext cx="503238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22" name="Rectangle 7"/>
          <p:cNvSpPr>
            <a:spLocks noChangeArrowheads="1"/>
          </p:cNvSpPr>
          <p:nvPr/>
        </p:nvSpPr>
        <p:spPr bwMode="auto">
          <a:xfrm>
            <a:off x="4656139" y="2420938"/>
            <a:ext cx="503237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23" name="Rectangle 8"/>
          <p:cNvSpPr>
            <a:spLocks noChangeArrowheads="1"/>
          </p:cNvSpPr>
          <p:nvPr/>
        </p:nvSpPr>
        <p:spPr bwMode="auto">
          <a:xfrm>
            <a:off x="5880100" y="1916113"/>
            <a:ext cx="503238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24" name="Rectangle 9"/>
          <p:cNvSpPr>
            <a:spLocks noChangeArrowheads="1"/>
          </p:cNvSpPr>
          <p:nvPr/>
        </p:nvSpPr>
        <p:spPr bwMode="auto">
          <a:xfrm>
            <a:off x="3359150" y="3860801"/>
            <a:ext cx="503238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25" name="Rectangle 10"/>
          <p:cNvSpPr>
            <a:spLocks noChangeArrowheads="1"/>
          </p:cNvSpPr>
          <p:nvPr/>
        </p:nvSpPr>
        <p:spPr bwMode="auto">
          <a:xfrm>
            <a:off x="3432175" y="4941888"/>
            <a:ext cx="503238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26" name="Rectangle 11"/>
          <p:cNvSpPr>
            <a:spLocks noChangeArrowheads="1"/>
          </p:cNvSpPr>
          <p:nvPr/>
        </p:nvSpPr>
        <p:spPr bwMode="auto">
          <a:xfrm>
            <a:off x="3359150" y="5949951"/>
            <a:ext cx="503238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27" name="Rectangle 12"/>
          <p:cNvSpPr>
            <a:spLocks noChangeArrowheads="1"/>
          </p:cNvSpPr>
          <p:nvPr/>
        </p:nvSpPr>
        <p:spPr bwMode="auto">
          <a:xfrm>
            <a:off x="4656139" y="3429001"/>
            <a:ext cx="503237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28" name="Rectangle 13"/>
          <p:cNvSpPr>
            <a:spLocks noChangeArrowheads="1"/>
          </p:cNvSpPr>
          <p:nvPr/>
        </p:nvSpPr>
        <p:spPr bwMode="auto">
          <a:xfrm>
            <a:off x="5880100" y="2852738"/>
            <a:ext cx="503238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29" name="Rectangle 14"/>
          <p:cNvSpPr>
            <a:spLocks noChangeArrowheads="1"/>
          </p:cNvSpPr>
          <p:nvPr/>
        </p:nvSpPr>
        <p:spPr bwMode="auto">
          <a:xfrm>
            <a:off x="4656139" y="4365625"/>
            <a:ext cx="503237" cy="431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30" name="Rectangle 15"/>
          <p:cNvSpPr>
            <a:spLocks noChangeArrowheads="1"/>
          </p:cNvSpPr>
          <p:nvPr/>
        </p:nvSpPr>
        <p:spPr bwMode="auto">
          <a:xfrm>
            <a:off x="4727575" y="5373688"/>
            <a:ext cx="503238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31" name="Rectangle 16"/>
          <p:cNvSpPr>
            <a:spLocks noChangeArrowheads="1"/>
          </p:cNvSpPr>
          <p:nvPr/>
        </p:nvSpPr>
        <p:spPr bwMode="auto">
          <a:xfrm>
            <a:off x="7175500" y="1412876"/>
            <a:ext cx="503238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32" name="Rectangle 17"/>
          <p:cNvSpPr>
            <a:spLocks noChangeArrowheads="1"/>
          </p:cNvSpPr>
          <p:nvPr/>
        </p:nvSpPr>
        <p:spPr bwMode="auto">
          <a:xfrm>
            <a:off x="7175500" y="2420938"/>
            <a:ext cx="503238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33" name="Rectangle 18"/>
          <p:cNvSpPr>
            <a:spLocks noChangeArrowheads="1"/>
          </p:cNvSpPr>
          <p:nvPr/>
        </p:nvSpPr>
        <p:spPr bwMode="auto">
          <a:xfrm>
            <a:off x="5880100" y="3933826"/>
            <a:ext cx="503238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34" name="Rectangle 19"/>
          <p:cNvSpPr>
            <a:spLocks noChangeArrowheads="1"/>
          </p:cNvSpPr>
          <p:nvPr/>
        </p:nvSpPr>
        <p:spPr bwMode="auto">
          <a:xfrm>
            <a:off x="7175500" y="3284538"/>
            <a:ext cx="503238" cy="431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35" name="Rectangle 20"/>
          <p:cNvSpPr>
            <a:spLocks noChangeArrowheads="1"/>
          </p:cNvSpPr>
          <p:nvPr/>
        </p:nvSpPr>
        <p:spPr bwMode="auto">
          <a:xfrm>
            <a:off x="8472489" y="1844676"/>
            <a:ext cx="503237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36" name="Rectangle 21"/>
          <p:cNvSpPr>
            <a:spLocks noChangeArrowheads="1"/>
          </p:cNvSpPr>
          <p:nvPr/>
        </p:nvSpPr>
        <p:spPr bwMode="auto">
          <a:xfrm>
            <a:off x="8474075" y="2924176"/>
            <a:ext cx="503238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Calibri" pitchFamily="34" charset="0"/>
              </a:rPr>
              <a:t>T</a:t>
            </a:r>
          </a:p>
        </p:txBody>
      </p:sp>
      <p:sp>
        <p:nvSpPr>
          <p:cNvPr id="86037" name="Rectangle 22"/>
          <p:cNvSpPr>
            <a:spLocks noChangeArrowheads="1"/>
          </p:cNvSpPr>
          <p:nvPr/>
        </p:nvSpPr>
        <p:spPr bwMode="auto">
          <a:xfrm>
            <a:off x="8472489" y="3860801"/>
            <a:ext cx="504825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Calibri" pitchFamily="34" charset="0"/>
              </a:rPr>
              <a:t>S</a:t>
            </a:r>
          </a:p>
        </p:txBody>
      </p:sp>
      <p:sp>
        <p:nvSpPr>
          <p:cNvPr id="86038" name="Rectangle 23"/>
          <p:cNvSpPr>
            <a:spLocks noChangeArrowheads="1"/>
          </p:cNvSpPr>
          <p:nvPr/>
        </p:nvSpPr>
        <p:spPr bwMode="auto">
          <a:xfrm>
            <a:off x="7175500" y="4365626"/>
            <a:ext cx="503238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MC</a:t>
            </a:r>
          </a:p>
        </p:txBody>
      </p:sp>
      <p:sp>
        <p:nvSpPr>
          <p:cNvPr id="86039" name="Rectangle 24"/>
          <p:cNvSpPr>
            <a:spLocks noChangeArrowheads="1"/>
          </p:cNvSpPr>
          <p:nvPr/>
        </p:nvSpPr>
        <p:spPr bwMode="auto">
          <a:xfrm>
            <a:off x="5951539" y="4868863"/>
            <a:ext cx="503237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40" name="Rectangle 25"/>
          <p:cNvSpPr>
            <a:spLocks noChangeArrowheads="1"/>
          </p:cNvSpPr>
          <p:nvPr/>
        </p:nvSpPr>
        <p:spPr bwMode="auto">
          <a:xfrm>
            <a:off x="8472489" y="4868863"/>
            <a:ext cx="503237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Calibri" pitchFamily="34" charset="0"/>
              </a:rPr>
              <a:t>S</a:t>
            </a:r>
          </a:p>
        </p:txBody>
      </p:sp>
      <p:sp>
        <p:nvSpPr>
          <p:cNvPr id="86041" name="Rectangle 26"/>
          <p:cNvSpPr>
            <a:spLocks noChangeArrowheads="1"/>
          </p:cNvSpPr>
          <p:nvPr/>
        </p:nvSpPr>
        <p:spPr bwMode="auto">
          <a:xfrm>
            <a:off x="5951539" y="5876926"/>
            <a:ext cx="503237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42" name="Rectangle 27"/>
          <p:cNvSpPr>
            <a:spLocks noChangeArrowheads="1"/>
          </p:cNvSpPr>
          <p:nvPr/>
        </p:nvSpPr>
        <p:spPr bwMode="auto">
          <a:xfrm>
            <a:off x="7175500" y="5373688"/>
            <a:ext cx="503238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itchFamily="34" charset="0"/>
            </a:endParaRPr>
          </a:p>
        </p:txBody>
      </p:sp>
      <p:sp>
        <p:nvSpPr>
          <p:cNvPr id="86043" name="Rectangle 28"/>
          <p:cNvSpPr>
            <a:spLocks noChangeArrowheads="1"/>
          </p:cNvSpPr>
          <p:nvPr/>
        </p:nvSpPr>
        <p:spPr bwMode="auto">
          <a:xfrm>
            <a:off x="8472489" y="5949951"/>
            <a:ext cx="503237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Calibri" pitchFamily="34" charset="0"/>
              </a:rPr>
              <a:t>A</a:t>
            </a:r>
          </a:p>
        </p:txBody>
      </p:sp>
      <p:sp>
        <p:nvSpPr>
          <p:cNvPr id="86044" name="Text Box 31"/>
          <p:cNvSpPr txBox="1">
            <a:spLocks noChangeArrowheads="1"/>
          </p:cNvSpPr>
          <p:nvPr/>
        </p:nvSpPr>
        <p:spPr bwMode="auto">
          <a:xfrm>
            <a:off x="3359151" y="2924176"/>
            <a:ext cx="5762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>
                <a:latin typeface="Calibri" pitchFamily="34" charset="0"/>
              </a:rPr>
              <a:t>I</a:t>
            </a:r>
          </a:p>
        </p:txBody>
      </p:sp>
      <p:sp>
        <p:nvSpPr>
          <p:cNvPr id="86045" name="Text Box 32"/>
          <p:cNvSpPr txBox="1">
            <a:spLocks noChangeArrowheads="1"/>
          </p:cNvSpPr>
          <p:nvPr/>
        </p:nvSpPr>
        <p:spPr bwMode="auto">
          <a:xfrm>
            <a:off x="3359151" y="3933826"/>
            <a:ext cx="5762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V</a:t>
            </a:r>
          </a:p>
        </p:txBody>
      </p:sp>
      <p:sp>
        <p:nvSpPr>
          <p:cNvPr id="86046" name="Text Box 33"/>
          <p:cNvSpPr txBox="1">
            <a:spLocks noChangeArrowheads="1"/>
          </p:cNvSpPr>
          <p:nvPr/>
        </p:nvSpPr>
        <p:spPr bwMode="auto">
          <a:xfrm>
            <a:off x="4656138" y="2492376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solidFill>
                  <a:srgbClr val="00B0F0"/>
                </a:solidFill>
                <a:latin typeface="Calibri" pitchFamily="34" charset="0"/>
              </a:rPr>
              <a:t>C P</a:t>
            </a:r>
          </a:p>
        </p:txBody>
      </p:sp>
      <p:sp>
        <p:nvSpPr>
          <p:cNvPr id="86047" name="Text Box 34"/>
          <p:cNvSpPr txBox="1">
            <a:spLocks noChangeArrowheads="1"/>
          </p:cNvSpPr>
          <p:nvPr/>
        </p:nvSpPr>
        <p:spPr bwMode="auto">
          <a:xfrm>
            <a:off x="3359151" y="4941888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S</a:t>
            </a:r>
          </a:p>
        </p:txBody>
      </p:sp>
      <p:sp>
        <p:nvSpPr>
          <p:cNvPr id="86048" name="Text Box 35"/>
          <p:cNvSpPr txBox="1">
            <a:spLocks noChangeArrowheads="1"/>
          </p:cNvSpPr>
          <p:nvPr/>
        </p:nvSpPr>
        <p:spPr bwMode="auto">
          <a:xfrm>
            <a:off x="3359151" y="5949951"/>
            <a:ext cx="5762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P</a:t>
            </a:r>
          </a:p>
        </p:txBody>
      </p:sp>
      <p:sp>
        <p:nvSpPr>
          <p:cNvPr id="86049" name="Text Box 38"/>
          <p:cNvSpPr txBox="1">
            <a:spLocks noChangeArrowheads="1"/>
          </p:cNvSpPr>
          <p:nvPr/>
        </p:nvSpPr>
        <p:spPr bwMode="auto">
          <a:xfrm>
            <a:off x="5880100" y="1916113"/>
            <a:ext cx="5762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solidFill>
                  <a:srgbClr val="FF0000"/>
                </a:solidFill>
                <a:latin typeface="Calibri" pitchFamily="34" charset="0"/>
              </a:rPr>
              <a:t> A</a:t>
            </a:r>
          </a:p>
        </p:txBody>
      </p:sp>
      <p:sp>
        <p:nvSpPr>
          <p:cNvPr id="86050" name="Text Box 40"/>
          <p:cNvSpPr txBox="1">
            <a:spLocks noChangeArrowheads="1"/>
          </p:cNvSpPr>
          <p:nvPr/>
        </p:nvSpPr>
        <p:spPr bwMode="auto">
          <a:xfrm>
            <a:off x="4667251" y="1428751"/>
            <a:ext cx="5762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>
                <a:latin typeface="Calibri" pitchFamily="34" charset="0"/>
              </a:rPr>
              <a:t>P</a:t>
            </a:r>
          </a:p>
        </p:txBody>
      </p:sp>
      <p:sp>
        <p:nvSpPr>
          <p:cNvPr id="86051" name="Text Box 43"/>
          <p:cNvSpPr txBox="1">
            <a:spLocks noChangeArrowheads="1"/>
          </p:cNvSpPr>
          <p:nvPr/>
        </p:nvSpPr>
        <p:spPr bwMode="auto">
          <a:xfrm>
            <a:off x="4583113" y="4437063"/>
            <a:ext cx="5762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E</a:t>
            </a:r>
          </a:p>
        </p:txBody>
      </p:sp>
      <p:sp>
        <p:nvSpPr>
          <p:cNvPr id="86052" name="Text Box 44"/>
          <p:cNvSpPr txBox="1">
            <a:spLocks noChangeArrowheads="1"/>
          </p:cNvSpPr>
          <p:nvPr/>
        </p:nvSpPr>
        <p:spPr bwMode="auto">
          <a:xfrm>
            <a:off x="5880101" y="5949951"/>
            <a:ext cx="5762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CC</a:t>
            </a:r>
          </a:p>
        </p:txBody>
      </p:sp>
      <p:sp>
        <p:nvSpPr>
          <p:cNvPr id="86053" name="Text Box 45"/>
          <p:cNvSpPr txBox="1">
            <a:spLocks noChangeArrowheads="1"/>
          </p:cNvSpPr>
          <p:nvPr/>
        </p:nvSpPr>
        <p:spPr bwMode="auto">
          <a:xfrm>
            <a:off x="4583113" y="5373688"/>
            <a:ext cx="5762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>
                <a:latin typeface="Calibri" pitchFamily="34" charset="0"/>
              </a:rPr>
              <a:t>P</a:t>
            </a:r>
          </a:p>
        </p:txBody>
      </p:sp>
      <p:sp>
        <p:nvSpPr>
          <p:cNvPr id="86054" name="Text Box 48"/>
          <p:cNvSpPr txBox="1">
            <a:spLocks noChangeArrowheads="1"/>
          </p:cNvSpPr>
          <p:nvPr/>
        </p:nvSpPr>
        <p:spPr bwMode="auto">
          <a:xfrm>
            <a:off x="5808664" y="3933825"/>
            <a:ext cx="719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A</a:t>
            </a:r>
          </a:p>
        </p:txBody>
      </p:sp>
      <p:sp>
        <p:nvSpPr>
          <p:cNvPr id="86055" name="Text Box 49"/>
          <p:cNvSpPr txBox="1">
            <a:spLocks noChangeArrowheads="1"/>
          </p:cNvSpPr>
          <p:nvPr/>
        </p:nvSpPr>
        <p:spPr bwMode="auto">
          <a:xfrm>
            <a:off x="7175501" y="1484313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SV</a:t>
            </a:r>
          </a:p>
        </p:txBody>
      </p:sp>
      <p:sp>
        <p:nvSpPr>
          <p:cNvPr id="86056" name="Text Box 50"/>
          <p:cNvSpPr txBox="1">
            <a:spLocks noChangeArrowheads="1"/>
          </p:cNvSpPr>
          <p:nvPr/>
        </p:nvSpPr>
        <p:spPr bwMode="auto">
          <a:xfrm>
            <a:off x="4656138" y="3429001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solidFill>
                  <a:srgbClr val="FF0000"/>
                </a:solidFill>
                <a:latin typeface="Calibri" pitchFamily="34" charset="0"/>
              </a:rPr>
              <a:t>p</a:t>
            </a:r>
          </a:p>
        </p:txBody>
      </p:sp>
      <p:sp>
        <p:nvSpPr>
          <p:cNvPr id="86057" name="Text Box 51"/>
          <p:cNvSpPr txBox="1">
            <a:spLocks noChangeArrowheads="1"/>
          </p:cNvSpPr>
          <p:nvPr/>
        </p:nvSpPr>
        <p:spPr bwMode="auto">
          <a:xfrm>
            <a:off x="5735639" y="2924175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solidFill>
                  <a:srgbClr val="0070C0"/>
                </a:solidFill>
                <a:latin typeface="Calibri" pitchFamily="34" charset="0"/>
              </a:rPr>
              <a:t>P F</a:t>
            </a:r>
          </a:p>
        </p:txBody>
      </p:sp>
      <p:sp>
        <p:nvSpPr>
          <p:cNvPr id="86058" name="Text Box 52"/>
          <p:cNvSpPr txBox="1">
            <a:spLocks noChangeArrowheads="1"/>
          </p:cNvSpPr>
          <p:nvPr/>
        </p:nvSpPr>
        <p:spPr bwMode="auto">
          <a:xfrm>
            <a:off x="5880101" y="4941888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SZ</a:t>
            </a:r>
          </a:p>
        </p:txBody>
      </p:sp>
      <p:sp>
        <p:nvSpPr>
          <p:cNvPr id="86059" name="Text Box 53"/>
          <p:cNvSpPr txBox="1">
            <a:spLocks noChangeArrowheads="1"/>
          </p:cNvSpPr>
          <p:nvPr/>
        </p:nvSpPr>
        <p:spPr bwMode="auto">
          <a:xfrm>
            <a:off x="7175501" y="2420938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solidFill>
                  <a:srgbClr val="FF0000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86060" name="Rectangle 4"/>
          <p:cNvSpPr>
            <a:spLocks noChangeArrowheads="1"/>
          </p:cNvSpPr>
          <p:nvPr/>
        </p:nvSpPr>
        <p:spPr bwMode="auto">
          <a:xfrm>
            <a:off x="3452814" y="2857501"/>
            <a:ext cx="503237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F </a:t>
            </a:r>
          </a:p>
        </p:txBody>
      </p:sp>
      <p:sp>
        <p:nvSpPr>
          <p:cNvPr id="86061" name="Rectangle 4"/>
          <p:cNvSpPr>
            <a:spLocks noChangeArrowheads="1"/>
          </p:cNvSpPr>
          <p:nvPr/>
        </p:nvSpPr>
        <p:spPr bwMode="auto">
          <a:xfrm>
            <a:off x="4738689" y="1500188"/>
            <a:ext cx="503237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OC</a:t>
            </a:r>
          </a:p>
        </p:txBody>
      </p:sp>
      <p:sp>
        <p:nvSpPr>
          <p:cNvPr id="86062" name="Text Box 53"/>
          <p:cNvSpPr txBox="1">
            <a:spLocks noChangeArrowheads="1"/>
          </p:cNvSpPr>
          <p:nvPr/>
        </p:nvSpPr>
        <p:spPr bwMode="auto">
          <a:xfrm>
            <a:off x="7032625" y="3430589"/>
            <a:ext cx="935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solidFill>
                  <a:srgbClr val="FF0000"/>
                </a:solidFill>
                <a:latin typeface="Calibri" pitchFamily="34" charset="0"/>
              </a:rPr>
              <a:t>M</a:t>
            </a:r>
          </a:p>
        </p:txBody>
      </p:sp>
      <p:sp>
        <p:nvSpPr>
          <p:cNvPr id="86063" name="Rectangle 23"/>
          <p:cNvSpPr>
            <a:spLocks noChangeArrowheads="1"/>
          </p:cNvSpPr>
          <p:nvPr/>
        </p:nvSpPr>
        <p:spPr bwMode="auto">
          <a:xfrm>
            <a:off x="7248525" y="5419726"/>
            <a:ext cx="503238" cy="360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alibri" pitchFamily="34" charset="0"/>
              </a:rPr>
              <a:t>D</a:t>
            </a:r>
          </a:p>
        </p:txBody>
      </p:sp>
      <p:sp>
        <p:nvSpPr>
          <p:cNvPr id="86064" name="Rectangle 23"/>
          <p:cNvSpPr>
            <a:spLocks noChangeArrowheads="1"/>
          </p:cNvSpPr>
          <p:nvPr/>
        </p:nvSpPr>
        <p:spPr bwMode="auto">
          <a:xfrm>
            <a:off x="8580439" y="1971676"/>
            <a:ext cx="503237" cy="333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Calibri" pitchFamily="34" charset="0"/>
              </a:rPr>
              <a:t>S M</a:t>
            </a:r>
          </a:p>
        </p:txBody>
      </p:sp>
      <p:sp>
        <p:nvSpPr>
          <p:cNvPr id="2" name="Rectangle 1"/>
          <p:cNvSpPr/>
          <p:nvPr/>
        </p:nvSpPr>
        <p:spPr>
          <a:xfrm>
            <a:off x="7967664" y="1537495"/>
            <a:ext cx="1656729" cy="5203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51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0" y="404813"/>
            <a:ext cx="9890234" cy="63373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Crust			Convection Currents		Earthquake		Focus	</a:t>
            </a:r>
          </a:p>
          <a:p>
            <a:pPr>
              <a:defRPr/>
            </a:pPr>
            <a:r>
              <a:rPr lang="en-GB" dirty="0" smtClean="0"/>
              <a:t>Super volcano		Epicentre</a:t>
            </a:r>
          </a:p>
          <a:p>
            <a:pPr>
              <a:defRPr/>
            </a:pPr>
            <a:r>
              <a:rPr lang="en-GB" dirty="0" smtClean="0"/>
              <a:t>Crater			Plan</a:t>
            </a:r>
          </a:p>
          <a:p>
            <a:pPr>
              <a:defRPr/>
            </a:pPr>
            <a:r>
              <a:rPr lang="en-GB" dirty="0" smtClean="0"/>
              <a:t>Protect			Predict</a:t>
            </a:r>
          </a:p>
          <a:p>
            <a:pPr>
              <a:defRPr/>
            </a:pPr>
            <a:r>
              <a:rPr lang="en-GB" dirty="0" smtClean="0"/>
              <a:t>Vent				Ash</a:t>
            </a:r>
          </a:p>
          <a:p>
            <a:pPr>
              <a:defRPr/>
            </a:pPr>
            <a:r>
              <a:rPr lang="en-GB" dirty="0" smtClean="0"/>
              <a:t>Pyroclastic Flow		Oceanic plate</a:t>
            </a:r>
          </a:p>
          <a:p>
            <a:pPr>
              <a:defRPr/>
            </a:pPr>
            <a:r>
              <a:rPr lang="en-GB" dirty="0" smtClean="0"/>
              <a:t>Continental plate		Subduction zone</a:t>
            </a:r>
          </a:p>
          <a:p>
            <a:pPr>
              <a:defRPr/>
            </a:pPr>
            <a:r>
              <a:rPr lang="en-GB" dirty="0" smtClean="0"/>
              <a:t>Secondary vent		Magnitude</a:t>
            </a:r>
          </a:p>
          <a:p>
            <a:pPr>
              <a:defRPr/>
            </a:pPr>
            <a:r>
              <a:rPr lang="en-GB" dirty="0" smtClean="0"/>
              <a:t>Seismograph		Density</a:t>
            </a:r>
          </a:p>
          <a:p>
            <a:pPr>
              <a:defRPr/>
            </a:pPr>
            <a:r>
              <a:rPr lang="en-GB" dirty="0" smtClean="0"/>
              <a:t>Magma chamber		Plate</a:t>
            </a: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09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41848" y="773210"/>
            <a:ext cx="7772400" cy="374441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SESSION 3: ROUND RALLY ROBIN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7648" y="5013176"/>
            <a:ext cx="6400800" cy="1752600"/>
          </a:xfrm>
        </p:spPr>
        <p:txBody>
          <a:bodyPr>
            <a:normAutofit/>
          </a:bodyPr>
          <a:lstStyle/>
          <a:p>
            <a:r>
              <a:rPr lang="en-GB" sz="4800" b="1" dirty="0">
                <a:latin typeface="Comic Sans MS" panose="030F0702030302020204" pitchFamily="66" charset="0"/>
              </a:rPr>
              <a:t>5 MINS</a:t>
            </a:r>
          </a:p>
        </p:txBody>
      </p:sp>
    </p:spTree>
    <p:extLst>
      <p:ext uri="{BB962C8B-B14F-4D97-AF65-F5344CB8AC3E}">
        <p14:creationId xmlns:p14="http://schemas.microsoft.com/office/powerpoint/2010/main" val="169994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u="sng" dirty="0" smtClean="0">
                <a:latin typeface="Comic Sans MS" panose="030F0702030302020204" pitchFamily="66" charset="0"/>
              </a:rPr>
              <a:t>Push and Pull factors- Round Rally Robin</a:t>
            </a:r>
            <a:endParaRPr lang="en-GB" b="1" u="sng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In your table write as many push and pull factors that encourage people to move from the countryside to the city in </a:t>
            </a:r>
            <a:r>
              <a:rPr lang="en-GB" b="1" u="sng" dirty="0" smtClean="0">
                <a:latin typeface="Comic Sans MS" panose="030F0702030302020204" pitchFamily="66" charset="0"/>
              </a:rPr>
              <a:t>3 minutes </a:t>
            </a:r>
          </a:p>
          <a:p>
            <a:endParaRPr lang="en-GB" b="1" u="sng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For </a:t>
            </a:r>
            <a:r>
              <a:rPr lang="en-GB" b="1" u="sng" dirty="0" smtClean="0">
                <a:latin typeface="Comic Sans MS" panose="030F0702030302020204" pitchFamily="66" charset="0"/>
              </a:rPr>
              <a:t>1 minute</a:t>
            </a:r>
            <a:r>
              <a:rPr lang="en-GB" dirty="0" smtClean="0">
                <a:latin typeface="Comic Sans MS" panose="030F0702030302020204" pitchFamily="66" charset="0"/>
              </a:rPr>
              <a:t>, you </a:t>
            </a:r>
            <a:r>
              <a:rPr lang="en-GB" smtClean="0">
                <a:latin typeface="Comic Sans MS" panose="030F0702030302020204" pitchFamily="66" charset="0"/>
              </a:rPr>
              <a:t>will share your </a:t>
            </a:r>
            <a:r>
              <a:rPr lang="en-GB" dirty="0" smtClean="0">
                <a:latin typeface="Comic Sans MS" panose="030F0702030302020204" pitchFamily="66" charset="0"/>
              </a:rPr>
              <a:t>information with your row. 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If your point has already been used, you have to find another one. </a:t>
            </a:r>
          </a:p>
        </p:txBody>
      </p:sp>
    </p:spTree>
    <p:extLst>
      <p:ext uri="{BB962C8B-B14F-4D97-AF65-F5344CB8AC3E}">
        <p14:creationId xmlns:p14="http://schemas.microsoft.com/office/powerpoint/2010/main" val="176448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505</Words>
  <Application>Microsoft Office PowerPoint</Application>
  <PresentationFormat>Widescreen</PresentationFormat>
  <Paragraphs>114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Comic Sans MS</vt:lpstr>
      <vt:lpstr>Symbol</vt:lpstr>
      <vt:lpstr>Times New Roman</vt:lpstr>
      <vt:lpstr>Office Theme</vt:lpstr>
      <vt:lpstr>LESSON OUTCOME</vt:lpstr>
      <vt:lpstr>REVISION FOR REVIEW 3</vt:lpstr>
      <vt:lpstr>SESSION 1: MIND MAP CREATION  Think of as many things as you can associated with each topic on the revision list opposite  Star what you are unsure of!</vt:lpstr>
      <vt:lpstr>MIND MAP SESSION 1: Task 2</vt:lpstr>
      <vt:lpstr>SESSION 2: BLOCKBUSTERS</vt:lpstr>
      <vt:lpstr>Blockbusters</vt:lpstr>
      <vt:lpstr>PowerPoint Presentation</vt:lpstr>
      <vt:lpstr>SESSION 3: ROUND RALLY ROBIN</vt:lpstr>
      <vt:lpstr>Push and Pull factors- Round Rally Robin</vt:lpstr>
      <vt:lpstr>SESSION 4: ROUND RALLY ROBIN</vt:lpstr>
      <vt:lpstr>Issues facing Antarctica - Round Rally Robin</vt:lpstr>
      <vt:lpstr>SESSION 4: MEMORY MAP THE CAUSES OF CLIMATE CHANGE </vt:lpstr>
      <vt:lpstr>Cause </vt:lpstr>
      <vt:lpstr>SESSION 5: CONSEQUENCES OF GLOBAL WARMING</vt:lpstr>
      <vt:lpstr>Back to Back – Consequences of global warming</vt:lpstr>
      <vt:lpstr>Sea level Rise </vt:lpstr>
      <vt:lpstr>Increased in storms</vt:lpstr>
      <vt:lpstr>Loss of crops</vt:lpstr>
      <vt:lpstr>Droughts</vt:lpstr>
      <vt:lpstr>Extinction</vt:lpstr>
      <vt:lpstr>MEGACITY</vt:lpstr>
      <vt:lpstr>What is a HIC/MIC/LIC</vt:lpstr>
      <vt:lpstr>Resources</vt:lpstr>
      <vt:lpstr>Food Miles </vt:lpstr>
      <vt:lpstr>PowerPoint Presentation</vt:lpstr>
    </vt:vector>
  </TitlesOfParts>
  <Company>Sandbach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OUTCOME</dc:title>
  <dc:creator>Kathryn Mcgrath</dc:creator>
  <cp:lastModifiedBy>Philip Hanson</cp:lastModifiedBy>
  <cp:revision>15</cp:revision>
  <dcterms:created xsi:type="dcterms:W3CDTF">2017-05-31T10:51:19Z</dcterms:created>
  <dcterms:modified xsi:type="dcterms:W3CDTF">2019-04-29T15:08:33Z</dcterms:modified>
</cp:coreProperties>
</file>