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60" r:id="rId4"/>
    <p:sldId id="261"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9" autoAdjust="0"/>
    <p:restoredTop sz="94660"/>
  </p:normalViewPr>
  <p:slideViewPr>
    <p:cSldViewPr snapToGrid="0">
      <p:cViewPr varScale="1">
        <p:scale>
          <a:sx n="118" d="100"/>
          <a:sy n="118" d="100"/>
        </p:scale>
        <p:origin x="115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0F1A769-DCBC-48C1-8495-2E553B23C5C2}"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BBA984F-94D3-4A7B-BA92-0E653ACFAC36}" type="slidenum">
              <a:rPr lang="en-GB" smtClean="0"/>
              <a:t>‹#›</a:t>
            </a:fld>
            <a:endParaRPr lang="en-GB"/>
          </a:p>
        </p:txBody>
      </p:sp>
    </p:spTree>
    <p:extLst>
      <p:ext uri="{BB962C8B-B14F-4D97-AF65-F5344CB8AC3E}">
        <p14:creationId xmlns:p14="http://schemas.microsoft.com/office/powerpoint/2010/main" val="3850973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F1A769-DCBC-48C1-8495-2E553B23C5C2}"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BBA984F-94D3-4A7B-BA92-0E653ACFAC36}" type="slidenum">
              <a:rPr lang="en-GB" smtClean="0"/>
              <a:t>‹#›</a:t>
            </a:fld>
            <a:endParaRPr lang="en-GB"/>
          </a:p>
        </p:txBody>
      </p:sp>
    </p:spTree>
    <p:extLst>
      <p:ext uri="{BB962C8B-B14F-4D97-AF65-F5344CB8AC3E}">
        <p14:creationId xmlns:p14="http://schemas.microsoft.com/office/powerpoint/2010/main" val="2622901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F1A769-DCBC-48C1-8495-2E553B23C5C2}"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BBA984F-94D3-4A7B-BA92-0E653ACFAC36}" type="slidenum">
              <a:rPr lang="en-GB" smtClean="0"/>
              <a:t>‹#›</a:t>
            </a:fld>
            <a:endParaRPr lang="en-GB"/>
          </a:p>
        </p:txBody>
      </p:sp>
    </p:spTree>
    <p:extLst>
      <p:ext uri="{BB962C8B-B14F-4D97-AF65-F5344CB8AC3E}">
        <p14:creationId xmlns:p14="http://schemas.microsoft.com/office/powerpoint/2010/main" val="2153301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F1A769-DCBC-48C1-8495-2E553B23C5C2}"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BBA984F-94D3-4A7B-BA92-0E653ACFAC36}" type="slidenum">
              <a:rPr lang="en-GB" smtClean="0"/>
              <a:t>‹#›</a:t>
            </a:fld>
            <a:endParaRPr lang="en-GB"/>
          </a:p>
        </p:txBody>
      </p:sp>
    </p:spTree>
    <p:extLst>
      <p:ext uri="{BB962C8B-B14F-4D97-AF65-F5344CB8AC3E}">
        <p14:creationId xmlns:p14="http://schemas.microsoft.com/office/powerpoint/2010/main" val="3729829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F1A769-DCBC-48C1-8495-2E553B23C5C2}" type="datetimeFigureOut">
              <a:rPr lang="en-GB" smtClean="0"/>
              <a:t>30/04/2019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BBA984F-94D3-4A7B-BA92-0E653ACFAC36}" type="slidenum">
              <a:rPr lang="en-GB" smtClean="0"/>
              <a:t>‹#›</a:t>
            </a:fld>
            <a:endParaRPr lang="en-GB"/>
          </a:p>
        </p:txBody>
      </p:sp>
    </p:spTree>
    <p:extLst>
      <p:ext uri="{BB962C8B-B14F-4D97-AF65-F5344CB8AC3E}">
        <p14:creationId xmlns:p14="http://schemas.microsoft.com/office/powerpoint/2010/main" val="312417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0F1A769-DCBC-48C1-8495-2E553B23C5C2}" type="datetimeFigureOut">
              <a:rPr lang="en-GB" smtClean="0"/>
              <a:t>30/04/2019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BBA984F-94D3-4A7B-BA92-0E653ACFAC36}" type="slidenum">
              <a:rPr lang="en-GB" smtClean="0"/>
              <a:t>‹#›</a:t>
            </a:fld>
            <a:endParaRPr lang="en-GB"/>
          </a:p>
        </p:txBody>
      </p:sp>
    </p:spTree>
    <p:extLst>
      <p:ext uri="{BB962C8B-B14F-4D97-AF65-F5344CB8AC3E}">
        <p14:creationId xmlns:p14="http://schemas.microsoft.com/office/powerpoint/2010/main" val="2289577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F1A769-DCBC-48C1-8495-2E553B23C5C2}" type="datetimeFigureOut">
              <a:rPr lang="en-GB" smtClean="0"/>
              <a:t>30/04/2019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BBA984F-94D3-4A7B-BA92-0E653ACFAC36}" type="slidenum">
              <a:rPr lang="en-GB" smtClean="0"/>
              <a:t>‹#›</a:t>
            </a:fld>
            <a:endParaRPr lang="en-GB"/>
          </a:p>
        </p:txBody>
      </p:sp>
    </p:spTree>
    <p:extLst>
      <p:ext uri="{BB962C8B-B14F-4D97-AF65-F5344CB8AC3E}">
        <p14:creationId xmlns:p14="http://schemas.microsoft.com/office/powerpoint/2010/main" val="915767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0F1A769-DCBC-48C1-8495-2E553B23C5C2}" type="datetimeFigureOut">
              <a:rPr lang="en-GB" smtClean="0"/>
              <a:t>30/04/2019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BBA984F-94D3-4A7B-BA92-0E653ACFAC36}" type="slidenum">
              <a:rPr lang="en-GB" smtClean="0"/>
              <a:t>‹#›</a:t>
            </a:fld>
            <a:endParaRPr lang="en-GB"/>
          </a:p>
        </p:txBody>
      </p:sp>
    </p:spTree>
    <p:extLst>
      <p:ext uri="{BB962C8B-B14F-4D97-AF65-F5344CB8AC3E}">
        <p14:creationId xmlns:p14="http://schemas.microsoft.com/office/powerpoint/2010/main" val="4227551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F1A769-DCBC-48C1-8495-2E553B23C5C2}" type="datetimeFigureOut">
              <a:rPr lang="en-GB" smtClean="0"/>
              <a:t>30/04/2019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BBA984F-94D3-4A7B-BA92-0E653ACFAC36}" type="slidenum">
              <a:rPr lang="en-GB" smtClean="0"/>
              <a:t>‹#›</a:t>
            </a:fld>
            <a:endParaRPr lang="en-GB"/>
          </a:p>
        </p:txBody>
      </p:sp>
    </p:spTree>
    <p:extLst>
      <p:ext uri="{BB962C8B-B14F-4D97-AF65-F5344CB8AC3E}">
        <p14:creationId xmlns:p14="http://schemas.microsoft.com/office/powerpoint/2010/main" val="34716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F1A769-DCBC-48C1-8495-2E553B23C5C2}" type="datetimeFigureOut">
              <a:rPr lang="en-GB" smtClean="0"/>
              <a:t>30/04/2019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BBA984F-94D3-4A7B-BA92-0E653ACFAC36}" type="slidenum">
              <a:rPr lang="en-GB" smtClean="0"/>
              <a:t>‹#›</a:t>
            </a:fld>
            <a:endParaRPr lang="en-GB"/>
          </a:p>
        </p:txBody>
      </p:sp>
    </p:spTree>
    <p:extLst>
      <p:ext uri="{BB962C8B-B14F-4D97-AF65-F5344CB8AC3E}">
        <p14:creationId xmlns:p14="http://schemas.microsoft.com/office/powerpoint/2010/main" val="51051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F1A769-DCBC-48C1-8495-2E553B23C5C2}" type="datetimeFigureOut">
              <a:rPr lang="en-GB" smtClean="0"/>
              <a:t>30/04/2019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BBA984F-94D3-4A7B-BA92-0E653ACFAC36}" type="slidenum">
              <a:rPr lang="en-GB" smtClean="0"/>
              <a:t>‹#›</a:t>
            </a:fld>
            <a:endParaRPr lang="en-GB"/>
          </a:p>
        </p:txBody>
      </p:sp>
    </p:spTree>
    <p:extLst>
      <p:ext uri="{BB962C8B-B14F-4D97-AF65-F5344CB8AC3E}">
        <p14:creationId xmlns:p14="http://schemas.microsoft.com/office/powerpoint/2010/main" val="1047771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F1A769-DCBC-48C1-8495-2E553B23C5C2}" type="datetimeFigureOut">
              <a:rPr lang="en-GB" smtClean="0"/>
              <a:t>30/04/2019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BA984F-94D3-4A7B-BA92-0E653ACFAC36}" type="slidenum">
              <a:rPr lang="en-GB" smtClean="0"/>
              <a:t>‹#›</a:t>
            </a:fld>
            <a:endParaRPr lang="en-GB"/>
          </a:p>
        </p:txBody>
      </p:sp>
    </p:spTree>
    <p:extLst>
      <p:ext uri="{BB962C8B-B14F-4D97-AF65-F5344CB8AC3E}">
        <p14:creationId xmlns:p14="http://schemas.microsoft.com/office/powerpoint/2010/main" val="24965541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91440" y="2571810"/>
            <a:ext cx="3722914" cy="58940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chemeClr val="tx1"/>
                </a:solidFill>
              </a:rPr>
              <a:t>Explain the Hindu Festival of Diwali. </a:t>
            </a:r>
            <a:endParaRPr lang="en-GB" sz="1600" dirty="0">
              <a:solidFill>
                <a:schemeClr val="tx1"/>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1710948072"/>
              </p:ext>
            </p:extLst>
          </p:nvPr>
        </p:nvGraphicFramePr>
        <p:xfrm>
          <a:off x="91440" y="3232899"/>
          <a:ext cx="3722914" cy="3486591"/>
        </p:xfrm>
        <a:graphic>
          <a:graphicData uri="http://schemas.openxmlformats.org/drawingml/2006/table">
            <a:tbl>
              <a:tblPr firstRow="1" bandRow="1">
                <a:tableStyleId>{D7AC3CCA-C797-4891-BE02-D94E43425B78}</a:tableStyleId>
              </a:tblPr>
              <a:tblGrid>
                <a:gridCol w="890072"/>
                <a:gridCol w="2832842"/>
              </a:tblGrid>
              <a:tr h="896175">
                <a:tc>
                  <a:txBody>
                    <a:bodyPr/>
                    <a:lstStyle/>
                    <a:p>
                      <a:r>
                        <a:rPr lang="en-GB" sz="1100" b="0" dirty="0" smtClean="0"/>
                        <a:t>Point</a:t>
                      </a:r>
                    </a:p>
                    <a:p>
                      <a:r>
                        <a:rPr lang="en-GB" sz="1100" b="0" dirty="0" smtClean="0"/>
                        <a:t>(Make</a:t>
                      </a:r>
                      <a:r>
                        <a:rPr lang="en-GB" sz="1100" b="0" baseline="0" dirty="0" smtClean="0"/>
                        <a:t> a basic statement) </a:t>
                      </a:r>
                      <a:endParaRPr lang="en-GB" sz="1100" b="0" dirty="0" smtClean="0"/>
                    </a:p>
                    <a:p>
                      <a:endParaRPr lang="en-GB" sz="1100" b="0" dirty="0"/>
                    </a:p>
                  </a:txBody>
                  <a:tcPr>
                    <a:noFill/>
                  </a:tcPr>
                </a:tc>
                <a:tc>
                  <a:txBody>
                    <a:bodyPr/>
                    <a:lstStyle/>
                    <a:p>
                      <a:endParaRPr lang="en-GB" sz="1100" b="0" dirty="0"/>
                    </a:p>
                  </a:txBody>
                  <a:tcPr>
                    <a:noFill/>
                  </a:tcPr>
                </a:tc>
              </a:tr>
              <a:tr h="870189">
                <a:tc>
                  <a:txBody>
                    <a:bodyPr/>
                    <a:lstStyle/>
                    <a:p>
                      <a:r>
                        <a:rPr lang="en-GB" sz="1100" b="0" dirty="0" smtClean="0"/>
                        <a:t>Explain (showing detailed knowledge) </a:t>
                      </a:r>
                      <a:endParaRPr lang="en-GB" sz="1100" b="0" dirty="0"/>
                    </a:p>
                  </a:txBody>
                  <a:tcPr>
                    <a:noFill/>
                  </a:tcPr>
                </a:tc>
                <a:tc>
                  <a:txBody>
                    <a:bodyPr/>
                    <a:lstStyle/>
                    <a:p>
                      <a:endParaRPr lang="en-GB" sz="1100" b="0" dirty="0"/>
                    </a:p>
                  </a:txBody>
                  <a:tcPr>
                    <a:noFill/>
                  </a:tcPr>
                </a:tc>
              </a:tr>
              <a:tr h="816573">
                <a:tc>
                  <a:txBody>
                    <a:bodyPr/>
                    <a:lstStyle/>
                    <a:p>
                      <a:r>
                        <a:rPr lang="en-GB" sz="1100" b="0" dirty="0" smtClean="0"/>
                        <a:t>Point</a:t>
                      </a:r>
                    </a:p>
                    <a:p>
                      <a:r>
                        <a:rPr lang="en-GB" sz="1100" b="0" dirty="0" smtClean="0"/>
                        <a:t>(Make</a:t>
                      </a:r>
                      <a:r>
                        <a:rPr lang="en-GB" sz="1100" b="0" baseline="0" dirty="0" smtClean="0"/>
                        <a:t> a basic statement) </a:t>
                      </a:r>
                      <a:endParaRPr lang="en-GB" sz="1100" b="0" dirty="0" smtClean="0"/>
                    </a:p>
                  </a:txBody>
                  <a:tcPr>
                    <a:noFill/>
                  </a:tcPr>
                </a:tc>
                <a:tc>
                  <a:txBody>
                    <a:bodyPr/>
                    <a:lstStyle/>
                    <a:p>
                      <a:endParaRPr lang="en-GB" sz="1100" b="0" dirty="0"/>
                    </a:p>
                  </a:txBody>
                  <a:tcPr>
                    <a:noFill/>
                  </a:tcPr>
                </a:tc>
              </a:tr>
              <a:tr h="8701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smtClean="0"/>
                        <a:t>Explain (showing detailed knowledge) </a:t>
                      </a:r>
                    </a:p>
                  </a:txBody>
                  <a:tcPr>
                    <a:noFill/>
                  </a:tcPr>
                </a:tc>
                <a:tc>
                  <a:txBody>
                    <a:bodyPr/>
                    <a:lstStyle/>
                    <a:p>
                      <a:endParaRPr lang="en-GB" sz="1100" b="0" dirty="0"/>
                    </a:p>
                  </a:txBody>
                  <a:tcPr>
                    <a:noFill/>
                  </a:tcPr>
                </a:tc>
              </a:tr>
            </a:tbl>
          </a:graphicData>
        </a:graphic>
      </p:graphicFrame>
      <p:sp>
        <p:nvSpPr>
          <p:cNvPr id="11" name="Rectangle 10"/>
          <p:cNvSpPr/>
          <p:nvPr/>
        </p:nvSpPr>
        <p:spPr>
          <a:xfrm>
            <a:off x="4085046" y="3706090"/>
            <a:ext cx="4970054" cy="317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solidFill>
                  <a:schemeClr val="tx1"/>
                </a:solidFill>
              </a:rPr>
              <a:t>The 10 commandments memory challenge. </a:t>
            </a:r>
            <a:endParaRPr lang="en-GB" sz="1400" dirty="0">
              <a:solidFill>
                <a:schemeClr val="tx1"/>
              </a:solidFill>
            </a:endParaRPr>
          </a:p>
        </p:txBody>
      </p:sp>
      <p:sp>
        <p:nvSpPr>
          <p:cNvPr id="12" name="TextBox 11"/>
          <p:cNvSpPr txBox="1"/>
          <p:nvPr/>
        </p:nvSpPr>
        <p:spPr>
          <a:xfrm>
            <a:off x="4085046" y="4155841"/>
            <a:ext cx="5058954" cy="430887"/>
          </a:xfrm>
          <a:prstGeom prst="rect">
            <a:avLst/>
          </a:prstGeom>
          <a:noFill/>
        </p:spPr>
        <p:txBody>
          <a:bodyPr wrap="square" rtlCol="0">
            <a:spAutoFit/>
          </a:bodyPr>
          <a:lstStyle/>
          <a:p>
            <a:r>
              <a:rPr lang="en-GB" sz="1100" dirty="0" smtClean="0"/>
              <a:t>Read through each of the 10 commandments several times. Now without looking write down 5 of them! </a:t>
            </a:r>
            <a:endParaRPr lang="en-GB" sz="1100" dirty="0"/>
          </a:p>
        </p:txBody>
      </p:sp>
      <p:graphicFrame>
        <p:nvGraphicFramePr>
          <p:cNvPr id="13" name="Table 12"/>
          <p:cNvGraphicFramePr>
            <a:graphicFrameLocks noGrp="1"/>
          </p:cNvGraphicFramePr>
          <p:nvPr>
            <p:extLst>
              <p:ext uri="{D42A27DB-BD31-4B8C-83A1-F6EECF244321}">
                <p14:modId xmlns:p14="http://schemas.microsoft.com/office/powerpoint/2010/main" val="3065947014"/>
              </p:ext>
            </p:extLst>
          </p:nvPr>
        </p:nvGraphicFramePr>
        <p:xfrm>
          <a:off x="4085047" y="4765577"/>
          <a:ext cx="4788259" cy="1894596"/>
        </p:xfrm>
        <a:graphic>
          <a:graphicData uri="http://schemas.openxmlformats.org/drawingml/2006/table">
            <a:tbl>
              <a:tblPr firstRow="1" bandRow="1">
                <a:tableStyleId>{D7AC3CCA-C797-4891-BE02-D94E43425B78}</a:tableStyleId>
              </a:tblPr>
              <a:tblGrid>
                <a:gridCol w="4788259"/>
              </a:tblGrid>
              <a:tr h="236981">
                <a:tc>
                  <a:txBody>
                    <a:bodyPr/>
                    <a:lstStyle/>
                    <a:p>
                      <a:r>
                        <a:rPr lang="en-GB" sz="1400" b="0" dirty="0" smtClean="0"/>
                        <a:t>1.</a:t>
                      </a:r>
                      <a:endParaRPr lang="en-GB" sz="1400" b="0" dirty="0"/>
                    </a:p>
                  </a:txBody>
                  <a:tcPr>
                    <a:noFill/>
                  </a:tcPr>
                </a:tc>
              </a:tr>
              <a:tr h="397449">
                <a:tc>
                  <a:txBody>
                    <a:bodyPr/>
                    <a:lstStyle/>
                    <a:p>
                      <a:r>
                        <a:rPr lang="en-GB" sz="1400" b="0" dirty="0" smtClean="0"/>
                        <a:t>2.</a:t>
                      </a:r>
                      <a:endParaRPr lang="en-GB" sz="1400" b="0" dirty="0"/>
                    </a:p>
                  </a:txBody>
                  <a:tcPr>
                    <a:noFill/>
                  </a:tcPr>
                </a:tc>
              </a:tr>
              <a:tr h="397449">
                <a:tc>
                  <a:txBody>
                    <a:bodyPr/>
                    <a:lstStyle/>
                    <a:p>
                      <a:r>
                        <a:rPr lang="en-GB" sz="1400" b="0" dirty="0" smtClean="0"/>
                        <a:t>3.</a:t>
                      </a:r>
                      <a:endParaRPr lang="en-GB" sz="1400" b="0" dirty="0"/>
                    </a:p>
                  </a:txBody>
                  <a:tcPr>
                    <a:noFill/>
                  </a:tcPr>
                </a:tc>
              </a:tr>
              <a:tr h="397449">
                <a:tc>
                  <a:txBody>
                    <a:bodyPr/>
                    <a:lstStyle/>
                    <a:p>
                      <a:r>
                        <a:rPr lang="en-GB" sz="1400" b="0" dirty="0" smtClean="0"/>
                        <a:t>4.</a:t>
                      </a:r>
                      <a:endParaRPr lang="en-GB" sz="1400" b="0" dirty="0"/>
                    </a:p>
                  </a:txBody>
                  <a:tcPr>
                    <a:noFill/>
                  </a:tcPr>
                </a:tc>
              </a:tr>
              <a:tr h="397449">
                <a:tc>
                  <a:txBody>
                    <a:bodyPr/>
                    <a:lstStyle/>
                    <a:p>
                      <a:r>
                        <a:rPr lang="en-GB" sz="1400" b="0" dirty="0" smtClean="0"/>
                        <a:t>5.</a:t>
                      </a:r>
                      <a:endParaRPr lang="en-GB" sz="1400" b="0" dirty="0"/>
                    </a:p>
                  </a:txBody>
                  <a:tcPr>
                    <a:noFill/>
                  </a:tcPr>
                </a:tc>
              </a:tr>
            </a:tbl>
          </a:graphicData>
        </a:graphic>
      </p:graphicFrame>
      <p:sp>
        <p:nvSpPr>
          <p:cNvPr id="3" name="Rectangle 2"/>
          <p:cNvSpPr/>
          <p:nvPr/>
        </p:nvSpPr>
        <p:spPr>
          <a:xfrm>
            <a:off x="91440" y="153977"/>
            <a:ext cx="2951577" cy="523220"/>
          </a:xfrm>
          <a:prstGeom prst="rect">
            <a:avLst/>
          </a:prstGeom>
          <a:solidFill>
            <a:srgbClr val="00B050"/>
          </a:solidFill>
        </p:spPr>
        <p:txBody>
          <a:bodyPr wrap="none">
            <a:spAutoFit/>
          </a:bodyPr>
          <a:lstStyle/>
          <a:p>
            <a:r>
              <a:rPr lang="en-GB" sz="2800" dirty="0">
                <a:latin typeface="Calibri" panose="020F0502020204030204" pitchFamily="34" charset="0"/>
                <a:ea typeface="Calibri" panose="020F0502020204030204" pitchFamily="34" charset="0"/>
                <a:cs typeface="Times New Roman" panose="02020603050405020304" pitchFamily="18" charset="0"/>
              </a:rPr>
              <a:t>Topic #1 The Island</a:t>
            </a:r>
            <a:endParaRPr lang="en-GB" sz="2800" dirty="0"/>
          </a:p>
        </p:txBody>
      </p:sp>
      <p:graphicFrame>
        <p:nvGraphicFramePr>
          <p:cNvPr id="19" name="Table 18"/>
          <p:cNvGraphicFramePr>
            <a:graphicFrameLocks noGrp="1"/>
          </p:cNvGraphicFramePr>
          <p:nvPr>
            <p:extLst>
              <p:ext uri="{D42A27DB-BD31-4B8C-83A1-F6EECF244321}">
                <p14:modId xmlns:p14="http://schemas.microsoft.com/office/powerpoint/2010/main" val="3673334920"/>
              </p:ext>
            </p:extLst>
          </p:nvPr>
        </p:nvGraphicFramePr>
        <p:xfrm>
          <a:off x="4085046" y="153977"/>
          <a:ext cx="4788260" cy="3293898"/>
        </p:xfrm>
        <a:graphic>
          <a:graphicData uri="http://schemas.openxmlformats.org/drawingml/2006/table">
            <a:tbl>
              <a:tblPr firstRow="1" firstCol="1" bandRow="1">
                <a:tableStyleId>{5C22544A-7EE6-4342-B048-85BDC9FD1C3A}</a:tableStyleId>
              </a:tblPr>
              <a:tblGrid>
                <a:gridCol w="2416422"/>
                <a:gridCol w="2371838"/>
              </a:tblGrid>
              <a:tr h="1610072">
                <a:tc>
                  <a:txBody>
                    <a:bodyPr/>
                    <a:lstStyle/>
                    <a:p>
                      <a:pPr algn="l">
                        <a:lnSpc>
                          <a:spcPct val="115000"/>
                        </a:lnSpc>
                        <a:spcAft>
                          <a:spcPts val="1000"/>
                        </a:spcAft>
                        <a:tabLst>
                          <a:tab pos="436880" algn="l"/>
                        </a:tabLst>
                      </a:pPr>
                      <a:r>
                        <a:rPr lang="en-GB" sz="1200" b="0" dirty="0" smtClean="0">
                          <a:solidFill>
                            <a:schemeClr val="tx1"/>
                          </a:solidFill>
                          <a:effectLst/>
                          <a:latin typeface="+mj-lt"/>
                        </a:rPr>
                        <a:t>Lourdes</a:t>
                      </a:r>
                    </a:p>
                    <a:p>
                      <a:pPr marL="228600" indent="-228600" algn="l">
                        <a:lnSpc>
                          <a:spcPct val="115000"/>
                        </a:lnSpc>
                        <a:spcAft>
                          <a:spcPts val="1000"/>
                        </a:spcAft>
                        <a:buFont typeface="+mj-lt"/>
                        <a:buAutoNum type="arabicPeriod"/>
                        <a:tabLst>
                          <a:tab pos="436880" algn="l"/>
                        </a:tabLst>
                      </a:pPr>
                      <a:r>
                        <a:rPr lang="en-GB" sz="1200" b="0" dirty="0" smtClean="0">
                          <a:solidFill>
                            <a:schemeClr val="tx1"/>
                          </a:solidFill>
                          <a:effectLst/>
                          <a:latin typeface="+mj-lt"/>
                        </a:rPr>
                        <a:t> </a:t>
                      </a:r>
                    </a:p>
                    <a:p>
                      <a:pPr marL="228600" indent="-228600" algn="l">
                        <a:lnSpc>
                          <a:spcPct val="115000"/>
                        </a:lnSpc>
                        <a:spcAft>
                          <a:spcPts val="1000"/>
                        </a:spcAft>
                        <a:buFont typeface="+mj-lt"/>
                        <a:buAutoNum type="arabicPeriod"/>
                        <a:tabLst>
                          <a:tab pos="436880" algn="l"/>
                        </a:tabLst>
                      </a:pPr>
                      <a:endParaRPr lang="en-GB" sz="1200" b="0" dirty="0" smtClean="0">
                        <a:solidFill>
                          <a:schemeClr val="tx1"/>
                        </a:solidFill>
                        <a:effectLst/>
                        <a:latin typeface="+mj-lt"/>
                      </a:endParaRPr>
                    </a:p>
                    <a:p>
                      <a:pPr marL="228600" indent="-228600" algn="l">
                        <a:lnSpc>
                          <a:spcPct val="115000"/>
                        </a:lnSpc>
                        <a:spcAft>
                          <a:spcPts val="1000"/>
                        </a:spcAft>
                        <a:buFont typeface="+mj-lt"/>
                        <a:buAutoNum type="arabicPeriod"/>
                        <a:tabLst>
                          <a:tab pos="436880" algn="l"/>
                        </a:tabLst>
                      </a:pPr>
                      <a:r>
                        <a:rPr lang="en-GB" sz="1200" b="0" dirty="0" smtClean="0">
                          <a:solidFill>
                            <a:schemeClr val="tx1"/>
                          </a:solidFill>
                          <a:effectLst/>
                          <a:latin typeface="+mj-lt"/>
                        </a:rPr>
                        <a:t> </a:t>
                      </a:r>
                    </a:p>
                    <a:p>
                      <a:pPr marL="228600" indent="-228600" algn="l">
                        <a:lnSpc>
                          <a:spcPct val="115000"/>
                        </a:lnSpc>
                        <a:spcAft>
                          <a:spcPts val="1000"/>
                        </a:spcAft>
                        <a:buFont typeface="+mj-lt"/>
                        <a:buAutoNum type="arabicPeriod"/>
                        <a:tabLst>
                          <a:tab pos="436880" algn="l"/>
                        </a:tabLst>
                      </a:pPr>
                      <a:endParaRPr lang="en-GB" sz="1200" b="0" dirty="0" smtClean="0">
                        <a:solidFill>
                          <a:schemeClr val="tx1"/>
                        </a:solidFill>
                        <a:effectLst/>
                        <a:latin typeface="+mj-l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15000"/>
                        </a:lnSpc>
                        <a:spcAft>
                          <a:spcPts val="1000"/>
                        </a:spcAft>
                        <a:tabLst>
                          <a:tab pos="436880" algn="l"/>
                        </a:tabLst>
                      </a:pPr>
                      <a:r>
                        <a:rPr lang="en-GB" sz="1200" b="0" dirty="0" smtClean="0">
                          <a:solidFill>
                            <a:schemeClr val="tx1"/>
                          </a:solidFill>
                          <a:effectLst/>
                          <a:latin typeface="+mj-lt"/>
                        </a:rPr>
                        <a:t>Mecca</a:t>
                      </a:r>
                    </a:p>
                    <a:p>
                      <a:pPr marL="228600" indent="-228600" algn="l">
                        <a:lnSpc>
                          <a:spcPct val="115000"/>
                        </a:lnSpc>
                        <a:spcAft>
                          <a:spcPts val="1000"/>
                        </a:spcAft>
                        <a:buFont typeface="+mj-lt"/>
                        <a:buAutoNum type="arabicPeriod"/>
                        <a:tabLst>
                          <a:tab pos="436880" algn="l"/>
                        </a:tabLst>
                      </a:pPr>
                      <a:r>
                        <a:rPr lang="en-GB" sz="1200" b="0" kern="1200" dirty="0" smtClean="0">
                          <a:solidFill>
                            <a:schemeClr val="tx1"/>
                          </a:solidFill>
                          <a:effectLst/>
                          <a:latin typeface="+mn-lt"/>
                          <a:ea typeface="+mn-ea"/>
                          <a:cs typeface="+mn-cs"/>
                        </a:rPr>
                        <a:t> </a:t>
                      </a:r>
                    </a:p>
                    <a:p>
                      <a:pPr marL="228600" indent="-228600" algn="l">
                        <a:lnSpc>
                          <a:spcPct val="115000"/>
                        </a:lnSpc>
                        <a:spcAft>
                          <a:spcPts val="1000"/>
                        </a:spcAft>
                        <a:buFont typeface="+mj-lt"/>
                        <a:buAutoNum type="arabicPeriod"/>
                        <a:tabLst>
                          <a:tab pos="436880" algn="l"/>
                        </a:tabLst>
                      </a:pPr>
                      <a:endParaRPr lang="en-GB" sz="1200" b="0" kern="1200" dirty="0" smtClean="0">
                        <a:solidFill>
                          <a:schemeClr val="tx1"/>
                        </a:solidFill>
                        <a:effectLst/>
                        <a:latin typeface="+mn-lt"/>
                        <a:ea typeface="+mn-ea"/>
                        <a:cs typeface="+mn-cs"/>
                      </a:endParaRPr>
                    </a:p>
                    <a:p>
                      <a:pPr marL="228600" indent="-228600" algn="l">
                        <a:lnSpc>
                          <a:spcPct val="115000"/>
                        </a:lnSpc>
                        <a:spcAft>
                          <a:spcPts val="1000"/>
                        </a:spcAft>
                        <a:buFont typeface="+mj-lt"/>
                        <a:buAutoNum type="arabicPeriod"/>
                        <a:tabLst>
                          <a:tab pos="436880" algn="l"/>
                        </a:tabLst>
                      </a:pPr>
                      <a:r>
                        <a:rPr lang="en-GB" sz="1200" b="0" kern="1200" dirty="0" smtClean="0">
                          <a:solidFill>
                            <a:schemeClr val="tx1"/>
                          </a:solidFill>
                          <a:effectLst/>
                          <a:latin typeface="+mn-lt"/>
                          <a:ea typeface="+mn-ea"/>
                          <a:cs typeface="+mn-cs"/>
                        </a:rPr>
                        <a:t> </a:t>
                      </a:r>
                    </a:p>
                    <a:p>
                      <a:pPr algn="l">
                        <a:lnSpc>
                          <a:spcPct val="115000"/>
                        </a:lnSpc>
                        <a:spcAft>
                          <a:spcPts val="1000"/>
                        </a:spcAft>
                        <a:tabLst>
                          <a:tab pos="436880" algn="l"/>
                        </a:tabLst>
                      </a:pPr>
                      <a:endParaRPr lang="en-GB" sz="1200" b="0" dirty="0" smtClean="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683826">
                <a:tc>
                  <a:txBody>
                    <a:bodyPr/>
                    <a:lstStyle/>
                    <a:p>
                      <a:pPr algn="l">
                        <a:lnSpc>
                          <a:spcPct val="115000"/>
                        </a:lnSpc>
                        <a:spcAft>
                          <a:spcPts val="1000"/>
                        </a:spcAft>
                        <a:tabLst>
                          <a:tab pos="436880" algn="l"/>
                        </a:tabLst>
                      </a:pPr>
                      <a:r>
                        <a:rPr lang="en-GB" sz="1200" b="0" dirty="0">
                          <a:solidFill>
                            <a:schemeClr val="tx1"/>
                          </a:solidFill>
                          <a:effectLst/>
                          <a:latin typeface="+mj-lt"/>
                        </a:rPr>
                        <a:t>Santiago de Compostela (Spain</a:t>
                      </a:r>
                      <a:r>
                        <a:rPr lang="en-GB" sz="1200" b="0" dirty="0" smtClean="0">
                          <a:solidFill>
                            <a:schemeClr val="tx1"/>
                          </a:solidFill>
                          <a:effectLst/>
                          <a:latin typeface="+mj-lt"/>
                        </a:rPr>
                        <a:t>)</a:t>
                      </a:r>
                    </a:p>
                    <a:p>
                      <a:pPr marL="228600" indent="-228600" algn="l">
                        <a:lnSpc>
                          <a:spcPct val="115000"/>
                        </a:lnSpc>
                        <a:spcAft>
                          <a:spcPts val="1000"/>
                        </a:spcAft>
                        <a:buFont typeface="+mj-lt"/>
                        <a:buAutoNum type="arabicPeriod"/>
                        <a:tabLst>
                          <a:tab pos="436880" algn="l"/>
                        </a:tabLst>
                      </a:pPr>
                      <a:r>
                        <a:rPr lang="en-GB" sz="1200" b="0" kern="1200" dirty="0" smtClean="0">
                          <a:solidFill>
                            <a:schemeClr val="tx1"/>
                          </a:solidFill>
                          <a:effectLst/>
                          <a:latin typeface="+mn-lt"/>
                          <a:ea typeface="+mn-ea"/>
                          <a:cs typeface="+mn-cs"/>
                        </a:rPr>
                        <a:t> </a:t>
                      </a:r>
                    </a:p>
                    <a:p>
                      <a:pPr marL="228600" indent="-228600" algn="l">
                        <a:lnSpc>
                          <a:spcPct val="115000"/>
                        </a:lnSpc>
                        <a:spcAft>
                          <a:spcPts val="1000"/>
                        </a:spcAft>
                        <a:buFont typeface="+mj-lt"/>
                        <a:buAutoNum type="arabicPeriod"/>
                        <a:tabLst>
                          <a:tab pos="436880" algn="l"/>
                        </a:tabLst>
                      </a:pPr>
                      <a:endParaRPr lang="en-GB" sz="1200" b="0" kern="1200" dirty="0" smtClean="0">
                        <a:solidFill>
                          <a:schemeClr val="tx1"/>
                        </a:solidFill>
                        <a:effectLst/>
                        <a:latin typeface="+mn-lt"/>
                        <a:ea typeface="+mn-ea"/>
                        <a:cs typeface="+mn-cs"/>
                      </a:endParaRPr>
                    </a:p>
                    <a:p>
                      <a:pPr marL="228600" indent="-228600" algn="l">
                        <a:lnSpc>
                          <a:spcPct val="115000"/>
                        </a:lnSpc>
                        <a:spcAft>
                          <a:spcPts val="1000"/>
                        </a:spcAft>
                        <a:buFont typeface="+mj-lt"/>
                        <a:buAutoNum type="arabicPeriod"/>
                        <a:tabLst>
                          <a:tab pos="436880" algn="l"/>
                        </a:tabLst>
                      </a:pPr>
                      <a:r>
                        <a:rPr lang="en-GB" sz="1200" b="0" kern="1200" dirty="0" smtClean="0">
                          <a:solidFill>
                            <a:schemeClr val="tx1"/>
                          </a:solidFill>
                          <a:effectLst/>
                          <a:latin typeface="+mn-lt"/>
                          <a:ea typeface="+mn-ea"/>
                          <a:cs typeface="+mn-cs"/>
                        </a:rPr>
                        <a:t> </a:t>
                      </a:r>
                    </a:p>
                    <a:p>
                      <a:pPr algn="l">
                        <a:lnSpc>
                          <a:spcPct val="115000"/>
                        </a:lnSpc>
                        <a:spcAft>
                          <a:spcPts val="1000"/>
                        </a:spcAft>
                        <a:tabLst>
                          <a:tab pos="436880" algn="l"/>
                        </a:tabLst>
                      </a:pPr>
                      <a:endParaRPr lang="en-GB" sz="1200" b="0" dirty="0" smtClean="0">
                        <a:solidFill>
                          <a:schemeClr val="tx1"/>
                        </a:solidFill>
                        <a:effectLst/>
                        <a:latin typeface="+mj-l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lnSpc>
                          <a:spcPct val="115000"/>
                        </a:lnSpc>
                        <a:spcAft>
                          <a:spcPts val="1000"/>
                        </a:spcAft>
                        <a:tabLst>
                          <a:tab pos="436880" algn="l"/>
                        </a:tabLst>
                      </a:pPr>
                      <a:r>
                        <a:rPr lang="en-GB" sz="1200" b="0" dirty="0">
                          <a:solidFill>
                            <a:schemeClr val="tx1"/>
                          </a:solidFill>
                          <a:effectLst/>
                          <a:latin typeface="+mj-lt"/>
                        </a:rPr>
                        <a:t>Vatican City, Rome, Italy </a:t>
                      </a:r>
                      <a:endParaRPr lang="en-GB" sz="1200" b="0" dirty="0" smtClean="0">
                        <a:solidFill>
                          <a:schemeClr val="tx1"/>
                        </a:solidFill>
                        <a:effectLst/>
                        <a:latin typeface="+mj-lt"/>
                      </a:endParaRPr>
                    </a:p>
                    <a:p>
                      <a:pPr marL="228600" indent="-228600" algn="l">
                        <a:lnSpc>
                          <a:spcPct val="115000"/>
                        </a:lnSpc>
                        <a:spcAft>
                          <a:spcPts val="1000"/>
                        </a:spcAft>
                        <a:buFont typeface="+mj-lt"/>
                        <a:buAutoNum type="arabicPeriod"/>
                        <a:tabLst>
                          <a:tab pos="436880" algn="l"/>
                        </a:tabLst>
                      </a:pPr>
                      <a:r>
                        <a:rPr lang="en-GB" sz="1200" b="0" kern="1200" dirty="0" smtClean="0">
                          <a:solidFill>
                            <a:schemeClr val="tx1"/>
                          </a:solidFill>
                          <a:effectLst/>
                          <a:latin typeface="+mn-lt"/>
                          <a:ea typeface="+mn-ea"/>
                          <a:cs typeface="+mn-cs"/>
                        </a:rPr>
                        <a:t> </a:t>
                      </a:r>
                    </a:p>
                    <a:p>
                      <a:pPr marL="228600" indent="-228600" algn="l">
                        <a:lnSpc>
                          <a:spcPct val="115000"/>
                        </a:lnSpc>
                        <a:spcAft>
                          <a:spcPts val="1000"/>
                        </a:spcAft>
                        <a:buFont typeface="+mj-lt"/>
                        <a:buAutoNum type="arabicPeriod"/>
                        <a:tabLst>
                          <a:tab pos="436880" algn="l"/>
                        </a:tabLst>
                      </a:pPr>
                      <a:endParaRPr lang="en-GB" sz="1200" b="0" kern="1200" dirty="0" smtClean="0">
                        <a:solidFill>
                          <a:schemeClr val="tx1"/>
                        </a:solidFill>
                        <a:effectLst/>
                        <a:latin typeface="+mn-lt"/>
                        <a:ea typeface="+mn-ea"/>
                        <a:cs typeface="+mn-cs"/>
                      </a:endParaRPr>
                    </a:p>
                    <a:p>
                      <a:pPr marL="228600" indent="-228600" algn="l">
                        <a:lnSpc>
                          <a:spcPct val="115000"/>
                        </a:lnSpc>
                        <a:spcAft>
                          <a:spcPts val="1000"/>
                        </a:spcAft>
                        <a:buFont typeface="+mj-lt"/>
                        <a:buAutoNum type="arabicPeriod"/>
                        <a:tabLst>
                          <a:tab pos="436880" algn="l"/>
                        </a:tabLst>
                      </a:pPr>
                      <a:r>
                        <a:rPr lang="en-GB" sz="1200" b="0" kern="1200" dirty="0" smtClean="0">
                          <a:solidFill>
                            <a:schemeClr val="tx1"/>
                          </a:solidFill>
                          <a:effectLst/>
                          <a:latin typeface="+mn-lt"/>
                          <a:ea typeface="+mn-ea"/>
                          <a:cs typeface="+mn-cs"/>
                        </a:rPr>
                        <a:t> </a:t>
                      </a:r>
                    </a:p>
                    <a:p>
                      <a:pPr algn="l">
                        <a:lnSpc>
                          <a:spcPct val="115000"/>
                        </a:lnSpc>
                        <a:spcAft>
                          <a:spcPts val="1000"/>
                        </a:spcAft>
                        <a:tabLst>
                          <a:tab pos="436880" algn="l"/>
                        </a:tabLst>
                      </a:pPr>
                      <a:endParaRPr lang="en-GB" sz="1200" b="0" dirty="0" smtClean="0">
                        <a:solidFill>
                          <a:schemeClr val="tx1"/>
                        </a:solidFill>
                        <a:effectLst/>
                        <a:latin typeface="+mj-l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9" name="TextBox 8"/>
          <p:cNvSpPr txBox="1"/>
          <p:nvPr/>
        </p:nvSpPr>
        <p:spPr>
          <a:xfrm>
            <a:off x="2149589" y="973123"/>
            <a:ext cx="1786855" cy="923330"/>
          </a:xfrm>
          <a:prstGeom prst="rect">
            <a:avLst/>
          </a:prstGeom>
          <a:noFill/>
          <a:ln>
            <a:solidFill>
              <a:schemeClr val="tx1"/>
            </a:solidFill>
            <a:prstDash val="dash"/>
          </a:ln>
        </p:spPr>
        <p:txBody>
          <a:bodyPr wrap="square" rtlCol="0">
            <a:spAutoFit/>
          </a:bodyPr>
          <a:lstStyle/>
          <a:p>
            <a:r>
              <a:rPr lang="en-GB" dirty="0" smtClean="0"/>
              <a:t>Add a 2 key facts about each pilgrimage: </a:t>
            </a:r>
            <a:endParaRPr lang="en-GB" dirty="0"/>
          </a:p>
        </p:txBody>
      </p:sp>
      <p:pic>
        <p:nvPicPr>
          <p:cNvPr id="20" name="Picture 19"/>
          <p:cNvPicPr>
            <a:picLocks noChangeAspect="1"/>
          </p:cNvPicPr>
          <p:nvPr/>
        </p:nvPicPr>
        <p:blipFill>
          <a:blip r:embed="rId2"/>
          <a:stretch>
            <a:fillRect/>
          </a:stretch>
        </p:blipFill>
        <p:spPr>
          <a:xfrm>
            <a:off x="136236" y="973123"/>
            <a:ext cx="1864751" cy="1240907"/>
          </a:xfrm>
          <a:prstGeom prst="rect">
            <a:avLst/>
          </a:prstGeom>
        </p:spPr>
      </p:pic>
    </p:spTree>
    <p:extLst>
      <p:ext uri="{BB962C8B-B14F-4D97-AF65-F5344CB8AC3E}">
        <p14:creationId xmlns:p14="http://schemas.microsoft.com/office/powerpoint/2010/main" val="4227684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xmlns="" id="{2FBEA1EC-1323-412C-B0E0-318175CDA6FA}"/>
              </a:ext>
            </a:extLst>
          </p:cNvPr>
          <p:cNvGraphicFramePr>
            <a:graphicFrameLocks noGrp="1"/>
          </p:cNvGraphicFramePr>
          <p:nvPr>
            <p:extLst>
              <p:ext uri="{D42A27DB-BD31-4B8C-83A1-F6EECF244321}">
                <p14:modId xmlns:p14="http://schemas.microsoft.com/office/powerpoint/2010/main" val="971004861"/>
              </p:ext>
            </p:extLst>
          </p:nvPr>
        </p:nvGraphicFramePr>
        <p:xfrm>
          <a:off x="4240068" y="3533980"/>
          <a:ext cx="1371602" cy="3114139"/>
        </p:xfrm>
        <a:graphic>
          <a:graphicData uri="http://schemas.openxmlformats.org/drawingml/2006/table">
            <a:tbl>
              <a:tblPr firstRow="1" bandRow="1">
                <a:tableStyleId>{D7AC3CCA-C797-4891-BE02-D94E43425B78}</a:tableStyleId>
              </a:tblPr>
              <a:tblGrid>
                <a:gridCol w="1371602">
                  <a:extLst>
                    <a:ext uri="{9D8B030D-6E8A-4147-A177-3AD203B41FA5}">
                      <a16:colId xmlns:a16="http://schemas.microsoft.com/office/drawing/2014/main" xmlns="" val="20000"/>
                    </a:ext>
                  </a:extLst>
                </a:gridCol>
              </a:tblGrid>
              <a:tr h="491241">
                <a:tc>
                  <a:txBody>
                    <a:bodyPr/>
                    <a:lstStyle/>
                    <a:p>
                      <a:r>
                        <a:rPr lang="en-GB" sz="1200" b="0" dirty="0"/>
                        <a:t>Christianity</a:t>
                      </a:r>
                    </a:p>
                    <a:p>
                      <a:endParaRPr lang="en-GB" sz="1200" b="0" dirty="0"/>
                    </a:p>
                  </a:txBody>
                  <a:tcPr>
                    <a:solidFill>
                      <a:schemeClr val="bg1"/>
                    </a:solidFill>
                  </a:tcPr>
                </a:tc>
                <a:extLst>
                  <a:ext uri="{0D108BD9-81ED-4DB2-BD59-A6C34878D82A}">
                    <a16:rowId xmlns:a16="http://schemas.microsoft.com/office/drawing/2014/main" xmlns="" val="10000"/>
                  </a:ext>
                </a:extLst>
              </a:tr>
              <a:tr h="527428">
                <a:tc>
                  <a:txBody>
                    <a:bodyPr/>
                    <a:lstStyle/>
                    <a:p>
                      <a:r>
                        <a:rPr lang="en-GB" sz="1200" b="0" dirty="0"/>
                        <a:t>Jesus Christ</a:t>
                      </a:r>
                    </a:p>
                  </a:txBody>
                  <a:tcPr>
                    <a:solidFill>
                      <a:schemeClr val="bg1"/>
                    </a:solidFill>
                  </a:tcPr>
                </a:tc>
                <a:extLst>
                  <a:ext uri="{0D108BD9-81ED-4DB2-BD59-A6C34878D82A}">
                    <a16:rowId xmlns:a16="http://schemas.microsoft.com/office/drawing/2014/main" xmlns="" val="10001"/>
                  </a:ext>
                </a:extLst>
              </a:tr>
              <a:tr h="527428">
                <a:tc>
                  <a:txBody>
                    <a:bodyPr/>
                    <a:lstStyle/>
                    <a:p>
                      <a:r>
                        <a:rPr lang="en-GB" sz="1200" b="0" dirty="0"/>
                        <a:t>Oneness</a:t>
                      </a:r>
                      <a:r>
                        <a:rPr lang="en-GB" sz="1200" b="0" baseline="0" dirty="0"/>
                        <a:t> of God</a:t>
                      </a:r>
                      <a:endParaRPr lang="en-GB" sz="1200" b="0" dirty="0"/>
                    </a:p>
                  </a:txBody>
                  <a:tcPr>
                    <a:solidFill>
                      <a:schemeClr val="bg1"/>
                    </a:solidFill>
                  </a:tcPr>
                </a:tc>
                <a:extLst>
                  <a:ext uri="{0D108BD9-81ED-4DB2-BD59-A6C34878D82A}">
                    <a16:rowId xmlns:a16="http://schemas.microsoft.com/office/drawing/2014/main" xmlns="" val="10002"/>
                  </a:ext>
                </a:extLst>
              </a:tr>
              <a:tr h="527428">
                <a:tc>
                  <a:txBody>
                    <a:bodyPr/>
                    <a:lstStyle/>
                    <a:p>
                      <a:r>
                        <a:rPr lang="en-GB" sz="1200" b="0" dirty="0"/>
                        <a:t>Church</a:t>
                      </a:r>
                    </a:p>
                  </a:txBody>
                  <a:tcPr>
                    <a:solidFill>
                      <a:schemeClr val="bg1"/>
                    </a:solidFill>
                  </a:tcPr>
                </a:tc>
                <a:extLst>
                  <a:ext uri="{0D108BD9-81ED-4DB2-BD59-A6C34878D82A}">
                    <a16:rowId xmlns:a16="http://schemas.microsoft.com/office/drawing/2014/main" xmlns="" val="10003"/>
                  </a:ext>
                </a:extLst>
              </a:tr>
              <a:tr h="527428">
                <a:tc>
                  <a:txBody>
                    <a:bodyPr/>
                    <a:lstStyle/>
                    <a:p>
                      <a:r>
                        <a:rPr lang="en-GB" sz="1200" b="0" dirty="0"/>
                        <a:t>Trinity</a:t>
                      </a:r>
                    </a:p>
                  </a:txBody>
                  <a:tcPr>
                    <a:solidFill>
                      <a:schemeClr val="bg1"/>
                    </a:solidFill>
                  </a:tcPr>
                </a:tc>
                <a:extLst>
                  <a:ext uri="{0D108BD9-81ED-4DB2-BD59-A6C34878D82A}">
                    <a16:rowId xmlns:a16="http://schemas.microsoft.com/office/drawing/2014/main" xmlns="" val="10004"/>
                  </a:ext>
                </a:extLst>
              </a:tr>
              <a:tr h="513186">
                <a:tc>
                  <a:txBody>
                    <a:bodyPr/>
                    <a:lstStyle/>
                    <a:p>
                      <a:r>
                        <a:rPr lang="en-GB" sz="1200" b="0" dirty="0"/>
                        <a:t>Resurrection</a:t>
                      </a:r>
                    </a:p>
                  </a:txBody>
                  <a:tcPr>
                    <a:solidFill>
                      <a:schemeClr val="bg1"/>
                    </a:solidFill>
                  </a:tcPr>
                </a:tc>
                <a:extLst>
                  <a:ext uri="{0D108BD9-81ED-4DB2-BD59-A6C34878D82A}">
                    <a16:rowId xmlns:a16="http://schemas.microsoft.com/office/drawing/2014/main" xmlns="" val="10005"/>
                  </a:ext>
                </a:extLst>
              </a:tr>
            </a:tbl>
          </a:graphicData>
        </a:graphic>
      </p:graphicFrame>
      <p:graphicFrame>
        <p:nvGraphicFramePr>
          <p:cNvPr id="3" name="Table 2">
            <a:extLst>
              <a:ext uri="{FF2B5EF4-FFF2-40B4-BE49-F238E27FC236}">
                <a16:creationId xmlns:a16="http://schemas.microsoft.com/office/drawing/2014/main" xmlns="" id="{5815FE22-CB29-4C28-80B8-F2A7715CE42E}"/>
              </a:ext>
            </a:extLst>
          </p:cNvPr>
          <p:cNvGraphicFramePr>
            <a:graphicFrameLocks noGrp="1"/>
          </p:cNvGraphicFramePr>
          <p:nvPr>
            <p:extLst>
              <p:ext uri="{D42A27DB-BD31-4B8C-83A1-F6EECF244321}">
                <p14:modId xmlns:p14="http://schemas.microsoft.com/office/powerpoint/2010/main" val="525971315"/>
              </p:ext>
            </p:extLst>
          </p:nvPr>
        </p:nvGraphicFramePr>
        <p:xfrm>
          <a:off x="5782213" y="3533980"/>
          <a:ext cx="3191244" cy="3114140"/>
        </p:xfrm>
        <a:graphic>
          <a:graphicData uri="http://schemas.openxmlformats.org/drawingml/2006/table">
            <a:tbl>
              <a:tblPr firstRow="1" bandRow="1">
                <a:tableStyleId>{D7AC3CCA-C797-4891-BE02-D94E43425B78}</a:tableStyleId>
              </a:tblPr>
              <a:tblGrid>
                <a:gridCol w="3191244">
                  <a:extLst>
                    <a:ext uri="{9D8B030D-6E8A-4147-A177-3AD203B41FA5}">
                      <a16:colId xmlns:a16="http://schemas.microsoft.com/office/drawing/2014/main" xmlns="" val="20000"/>
                    </a:ext>
                  </a:extLst>
                </a:gridCol>
              </a:tblGrid>
              <a:tr h="540256">
                <a:tc>
                  <a:txBody>
                    <a:bodyPr/>
                    <a:lstStyle/>
                    <a:p>
                      <a:pPr algn="ctr"/>
                      <a:r>
                        <a:rPr lang="en-GB" sz="1200" b="0" dirty="0"/>
                        <a:t>The belief in</a:t>
                      </a:r>
                      <a:r>
                        <a:rPr lang="en-GB" sz="1200" b="0" baseline="0" dirty="0"/>
                        <a:t> God the Father, God the Son and God the Holy Spirit</a:t>
                      </a:r>
                      <a:endParaRPr lang="en-GB" sz="1200" b="0" dirty="0"/>
                    </a:p>
                  </a:txBody>
                  <a:tcPr>
                    <a:solidFill>
                      <a:schemeClr val="bg1"/>
                    </a:solidFill>
                  </a:tcPr>
                </a:tc>
                <a:extLst>
                  <a:ext uri="{0D108BD9-81ED-4DB2-BD59-A6C34878D82A}">
                    <a16:rowId xmlns:a16="http://schemas.microsoft.com/office/drawing/2014/main" xmlns="" val="10000"/>
                  </a:ext>
                </a:extLst>
              </a:tr>
              <a:tr h="489817">
                <a:tc>
                  <a:txBody>
                    <a:bodyPr/>
                    <a:lstStyle/>
                    <a:p>
                      <a:pPr algn="ctr"/>
                      <a:r>
                        <a:rPr lang="en-GB" sz="1200" b="0" dirty="0"/>
                        <a:t>The building where</a:t>
                      </a:r>
                      <a:r>
                        <a:rPr lang="en-GB" sz="1200" b="0" baseline="0" dirty="0"/>
                        <a:t> Christians go to pray</a:t>
                      </a:r>
                      <a:endParaRPr lang="en-GB" sz="1200" b="0" dirty="0"/>
                    </a:p>
                  </a:txBody>
                  <a:tcPr>
                    <a:solidFill>
                      <a:schemeClr val="bg1"/>
                    </a:solidFill>
                  </a:tcPr>
                </a:tc>
                <a:extLst>
                  <a:ext uri="{0D108BD9-81ED-4DB2-BD59-A6C34878D82A}">
                    <a16:rowId xmlns:a16="http://schemas.microsoft.com/office/drawing/2014/main" xmlns="" val="10001"/>
                  </a:ext>
                </a:extLst>
              </a:tr>
              <a:tr h="489817">
                <a:tc>
                  <a:txBody>
                    <a:bodyPr/>
                    <a:lstStyle/>
                    <a:p>
                      <a:pPr algn="ctr"/>
                      <a:r>
                        <a:rPr lang="en-GB" sz="1200" b="0" dirty="0"/>
                        <a:t>The world’s largest religion,</a:t>
                      </a:r>
                      <a:r>
                        <a:rPr lang="en-GB" sz="1200" b="0" baseline="0" dirty="0"/>
                        <a:t> followers believe in only one God</a:t>
                      </a:r>
                      <a:endParaRPr lang="en-GB" sz="1200" b="0" dirty="0"/>
                    </a:p>
                  </a:txBody>
                  <a:tcPr>
                    <a:solidFill>
                      <a:schemeClr val="bg1"/>
                    </a:solidFill>
                  </a:tcPr>
                </a:tc>
                <a:extLst>
                  <a:ext uri="{0D108BD9-81ED-4DB2-BD59-A6C34878D82A}">
                    <a16:rowId xmlns:a16="http://schemas.microsoft.com/office/drawing/2014/main" xmlns="" val="10002"/>
                  </a:ext>
                </a:extLst>
              </a:tr>
              <a:tr h="489817">
                <a:tc>
                  <a:txBody>
                    <a:bodyPr/>
                    <a:lstStyle/>
                    <a:p>
                      <a:pPr algn="ctr"/>
                      <a:r>
                        <a:rPr lang="en-GB" sz="1200" b="0" dirty="0"/>
                        <a:t>The physical return of Jesus on the third</a:t>
                      </a:r>
                      <a:r>
                        <a:rPr lang="en-GB" sz="1200" b="0" baseline="0" dirty="0"/>
                        <a:t> day after he died</a:t>
                      </a:r>
                      <a:endParaRPr lang="en-GB" sz="1200" b="0" dirty="0"/>
                    </a:p>
                  </a:txBody>
                  <a:tcPr>
                    <a:solidFill>
                      <a:schemeClr val="bg1"/>
                    </a:solidFill>
                  </a:tcPr>
                </a:tc>
                <a:extLst>
                  <a:ext uri="{0D108BD9-81ED-4DB2-BD59-A6C34878D82A}">
                    <a16:rowId xmlns:a16="http://schemas.microsoft.com/office/drawing/2014/main" xmlns="" val="10003"/>
                  </a:ext>
                </a:extLst>
              </a:tr>
              <a:tr h="489817">
                <a:tc>
                  <a:txBody>
                    <a:bodyPr/>
                    <a:lstStyle/>
                    <a:p>
                      <a:pPr algn="ctr"/>
                      <a:r>
                        <a:rPr lang="en-GB" sz="1200" b="0" dirty="0"/>
                        <a:t>The idea that God is ‘One’</a:t>
                      </a:r>
                    </a:p>
                  </a:txBody>
                  <a:tcPr>
                    <a:solidFill>
                      <a:schemeClr val="bg1"/>
                    </a:solidFill>
                  </a:tcPr>
                </a:tc>
                <a:extLst>
                  <a:ext uri="{0D108BD9-81ED-4DB2-BD59-A6C34878D82A}">
                    <a16:rowId xmlns:a16="http://schemas.microsoft.com/office/drawing/2014/main" xmlns="" val="10004"/>
                  </a:ext>
                </a:extLst>
              </a:tr>
              <a:tr h="614616">
                <a:tc>
                  <a:txBody>
                    <a:bodyPr/>
                    <a:lstStyle/>
                    <a:p>
                      <a:pPr algn="ctr"/>
                      <a:r>
                        <a:rPr lang="en-GB" sz="1200" b="0" dirty="0"/>
                        <a:t>A key figure in the</a:t>
                      </a:r>
                      <a:r>
                        <a:rPr lang="en-GB" sz="1200" b="0" baseline="0" dirty="0"/>
                        <a:t> Christian religion because he is the Son of God</a:t>
                      </a:r>
                      <a:endParaRPr lang="en-GB" sz="1200" b="0" dirty="0"/>
                    </a:p>
                  </a:txBody>
                  <a:tcPr>
                    <a:solidFill>
                      <a:schemeClr val="bg1"/>
                    </a:solidFill>
                  </a:tcPr>
                </a:tc>
                <a:extLst>
                  <a:ext uri="{0D108BD9-81ED-4DB2-BD59-A6C34878D82A}">
                    <a16:rowId xmlns:a16="http://schemas.microsoft.com/office/drawing/2014/main" xmlns="" val="10005"/>
                  </a:ext>
                </a:extLst>
              </a:tr>
            </a:tbl>
          </a:graphicData>
        </a:graphic>
      </p:graphicFrame>
      <p:sp>
        <p:nvSpPr>
          <p:cNvPr id="4" name="Rectangle 3"/>
          <p:cNvSpPr/>
          <p:nvPr/>
        </p:nvSpPr>
        <p:spPr>
          <a:xfrm>
            <a:off x="4344118" y="2968712"/>
            <a:ext cx="4377522" cy="4764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solidFill>
                  <a:schemeClr val="tx1"/>
                </a:solidFill>
              </a:rPr>
              <a:t>Read through your Christianity notes, from memory match the key words to the definitions.</a:t>
            </a:r>
            <a:endParaRPr lang="en-GB" sz="1400" dirty="0">
              <a:solidFill>
                <a:schemeClr val="tx1"/>
              </a:solidFill>
            </a:endParaRPr>
          </a:p>
        </p:txBody>
      </p:sp>
      <p:sp>
        <p:nvSpPr>
          <p:cNvPr id="5" name="Rectangle 4"/>
          <p:cNvSpPr/>
          <p:nvPr/>
        </p:nvSpPr>
        <p:spPr>
          <a:xfrm>
            <a:off x="0" y="0"/>
            <a:ext cx="9144000" cy="685800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116607" y="86865"/>
            <a:ext cx="2281394" cy="400110"/>
          </a:xfrm>
          <a:prstGeom prst="rect">
            <a:avLst/>
          </a:prstGeom>
          <a:solidFill>
            <a:srgbClr val="00B050"/>
          </a:solidFill>
        </p:spPr>
        <p:txBody>
          <a:bodyPr wrap="none">
            <a:spAutoFit/>
          </a:bodyPr>
          <a:lstStyle/>
          <a:p>
            <a:r>
              <a:rPr lang="en-GB" sz="2000" dirty="0">
                <a:latin typeface="Calibri" panose="020F0502020204030204" pitchFamily="34" charset="0"/>
                <a:ea typeface="Calibri" panose="020F0502020204030204" pitchFamily="34" charset="0"/>
                <a:cs typeface="Times New Roman" panose="02020603050405020304" pitchFamily="18" charset="0"/>
              </a:rPr>
              <a:t>Topic </a:t>
            </a:r>
            <a:r>
              <a:rPr lang="en-GB" sz="2000" dirty="0" smtClean="0">
                <a:latin typeface="Calibri" panose="020F0502020204030204" pitchFamily="34" charset="0"/>
                <a:ea typeface="Calibri" panose="020F0502020204030204" pitchFamily="34" charset="0"/>
                <a:cs typeface="Times New Roman" panose="02020603050405020304" pitchFamily="18" charset="0"/>
              </a:rPr>
              <a:t>#2 Christianity</a:t>
            </a:r>
            <a:endParaRPr lang="en-GB" sz="2000" dirty="0"/>
          </a:p>
        </p:txBody>
      </p:sp>
      <p:pic>
        <p:nvPicPr>
          <p:cNvPr id="7" name="Picture 6"/>
          <p:cNvPicPr>
            <a:picLocks noChangeAspect="1"/>
          </p:cNvPicPr>
          <p:nvPr/>
        </p:nvPicPr>
        <p:blipFill>
          <a:blip r:embed="rId2"/>
          <a:stretch>
            <a:fillRect/>
          </a:stretch>
        </p:blipFill>
        <p:spPr>
          <a:xfrm>
            <a:off x="6125583" y="839704"/>
            <a:ext cx="1064733" cy="927286"/>
          </a:xfrm>
          <a:prstGeom prst="rect">
            <a:avLst/>
          </a:prstGeom>
        </p:spPr>
      </p:pic>
      <p:sp>
        <p:nvSpPr>
          <p:cNvPr id="8" name="TextBox 7"/>
          <p:cNvSpPr txBox="1"/>
          <p:nvPr/>
        </p:nvSpPr>
        <p:spPr>
          <a:xfrm>
            <a:off x="4572000" y="146252"/>
            <a:ext cx="3977221" cy="527843"/>
          </a:xfrm>
          <a:prstGeom prst="rect">
            <a:avLst/>
          </a:prstGeom>
          <a:noFill/>
          <a:ln>
            <a:solidFill>
              <a:schemeClr val="tx1"/>
            </a:solidFill>
          </a:ln>
        </p:spPr>
        <p:txBody>
          <a:bodyPr wrap="square" rtlCol="0">
            <a:spAutoFit/>
          </a:bodyPr>
          <a:lstStyle/>
          <a:p>
            <a:endParaRPr lang="en-GB" dirty="0"/>
          </a:p>
        </p:txBody>
      </p:sp>
      <p:sp>
        <p:nvSpPr>
          <p:cNvPr id="9" name="TextBox 8"/>
          <p:cNvSpPr txBox="1"/>
          <p:nvPr/>
        </p:nvSpPr>
        <p:spPr>
          <a:xfrm>
            <a:off x="4070060" y="1812320"/>
            <a:ext cx="2137794" cy="923330"/>
          </a:xfrm>
          <a:prstGeom prst="rect">
            <a:avLst/>
          </a:prstGeom>
          <a:noFill/>
          <a:ln>
            <a:solidFill>
              <a:schemeClr val="tx1"/>
            </a:solidFill>
          </a:ln>
        </p:spPr>
        <p:txBody>
          <a:bodyPr wrap="square" rtlCol="0">
            <a:spAutoFit/>
          </a:bodyPr>
          <a:lstStyle/>
          <a:p>
            <a:endParaRPr lang="en-GB" dirty="0" smtClean="0"/>
          </a:p>
          <a:p>
            <a:endParaRPr lang="en-GB" dirty="0"/>
          </a:p>
          <a:p>
            <a:endParaRPr lang="en-GB" dirty="0"/>
          </a:p>
        </p:txBody>
      </p:sp>
      <p:sp>
        <p:nvSpPr>
          <p:cNvPr id="10" name="TextBox 9"/>
          <p:cNvSpPr txBox="1"/>
          <p:nvPr/>
        </p:nvSpPr>
        <p:spPr>
          <a:xfrm>
            <a:off x="6835663" y="1815407"/>
            <a:ext cx="2137794" cy="923330"/>
          </a:xfrm>
          <a:prstGeom prst="rect">
            <a:avLst/>
          </a:prstGeom>
          <a:noFill/>
          <a:ln>
            <a:solidFill>
              <a:schemeClr val="tx1"/>
            </a:solidFill>
          </a:ln>
        </p:spPr>
        <p:txBody>
          <a:bodyPr wrap="square" rtlCol="0">
            <a:spAutoFit/>
          </a:bodyPr>
          <a:lstStyle/>
          <a:p>
            <a:endParaRPr lang="en-GB" dirty="0" smtClean="0"/>
          </a:p>
          <a:p>
            <a:endParaRPr lang="en-GB" dirty="0"/>
          </a:p>
          <a:p>
            <a:endParaRPr lang="en-GB" dirty="0"/>
          </a:p>
        </p:txBody>
      </p:sp>
      <p:sp>
        <p:nvSpPr>
          <p:cNvPr id="11" name="TextBox 10"/>
          <p:cNvSpPr txBox="1"/>
          <p:nvPr/>
        </p:nvSpPr>
        <p:spPr>
          <a:xfrm>
            <a:off x="3818060" y="839704"/>
            <a:ext cx="2090479" cy="738664"/>
          </a:xfrm>
          <a:prstGeom prst="rect">
            <a:avLst/>
          </a:prstGeom>
          <a:noFill/>
          <a:ln>
            <a:solidFill>
              <a:schemeClr val="tx1"/>
            </a:solidFill>
            <a:prstDash val="dash"/>
          </a:ln>
        </p:spPr>
        <p:txBody>
          <a:bodyPr wrap="square" rtlCol="0">
            <a:spAutoFit/>
          </a:bodyPr>
          <a:lstStyle/>
          <a:p>
            <a:r>
              <a:rPr lang="en-GB" sz="1400" dirty="0" smtClean="0"/>
              <a:t>Explain in 20 words the role of each God the father, son and Holy Spirit</a:t>
            </a:r>
            <a:endParaRPr lang="en-GB" sz="1400" dirty="0"/>
          </a:p>
        </p:txBody>
      </p:sp>
      <p:graphicFrame>
        <p:nvGraphicFramePr>
          <p:cNvPr id="12" name="Table 11"/>
          <p:cNvGraphicFramePr>
            <a:graphicFrameLocks noGrp="1"/>
          </p:cNvGraphicFramePr>
          <p:nvPr>
            <p:extLst>
              <p:ext uri="{D42A27DB-BD31-4B8C-83A1-F6EECF244321}">
                <p14:modId xmlns:p14="http://schemas.microsoft.com/office/powerpoint/2010/main" val="2281013642"/>
              </p:ext>
            </p:extLst>
          </p:nvPr>
        </p:nvGraphicFramePr>
        <p:xfrm>
          <a:off x="211597" y="854766"/>
          <a:ext cx="3394866" cy="5852160"/>
        </p:xfrm>
        <a:graphic>
          <a:graphicData uri="http://schemas.openxmlformats.org/drawingml/2006/table">
            <a:tbl>
              <a:tblPr firstRow="1" bandRow="1">
                <a:tableStyleId>{D7AC3CCA-C797-4891-BE02-D94E43425B78}</a:tableStyleId>
              </a:tblPr>
              <a:tblGrid>
                <a:gridCol w="735557"/>
                <a:gridCol w="1639295"/>
                <a:gridCol w="1020014"/>
              </a:tblGrid>
              <a:tr h="513725">
                <a:tc>
                  <a:txBody>
                    <a:bodyPr/>
                    <a:lstStyle/>
                    <a:p>
                      <a:pPr algn="ctr"/>
                      <a:r>
                        <a:rPr lang="en-GB" sz="1000" dirty="0" smtClean="0"/>
                        <a:t>Name of the Parable</a:t>
                      </a:r>
                      <a:endParaRPr lang="en-GB" sz="1000" dirty="0"/>
                    </a:p>
                  </a:txBody>
                  <a:tcPr>
                    <a:solidFill>
                      <a:schemeClr val="bg1"/>
                    </a:solidFill>
                  </a:tcPr>
                </a:tc>
                <a:tc>
                  <a:txBody>
                    <a:bodyPr/>
                    <a:lstStyle/>
                    <a:p>
                      <a:r>
                        <a:rPr lang="en-GB" sz="1000" dirty="0" smtClean="0"/>
                        <a:t>Description</a:t>
                      </a:r>
                      <a:r>
                        <a:rPr lang="en-GB" sz="1000" baseline="0" dirty="0" smtClean="0"/>
                        <a:t> of the parable and its meaning</a:t>
                      </a:r>
                      <a:endParaRPr lang="en-GB" sz="1000" dirty="0"/>
                    </a:p>
                  </a:txBody>
                  <a:tcPr>
                    <a:solidFill>
                      <a:schemeClr val="bg1"/>
                    </a:solidFill>
                  </a:tcPr>
                </a:tc>
                <a:tc>
                  <a:txBody>
                    <a:bodyPr/>
                    <a:lstStyle/>
                    <a:p>
                      <a:r>
                        <a:rPr lang="en-GB" sz="1000" dirty="0" smtClean="0"/>
                        <a:t>Image</a:t>
                      </a:r>
                      <a:endParaRPr lang="en-GB" sz="1000" dirty="0"/>
                    </a:p>
                  </a:txBody>
                  <a:tcPr>
                    <a:solidFill>
                      <a:schemeClr val="bg1"/>
                    </a:solidFill>
                  </a:tcPr>
                </a:tc>
              </a:tr>
              <a:tr h="1507780">
                <a:tc>
                  <a:txBody>
                    <a:bodyPr/>
                    <a:lstStyle/>
                    <a:p>
                      <a:pPr algn="ctr"/>
                      <a:r>
                        <a:rPr lang="en-GB" sz="1000" dirty="0" smtClean="0"/>
                        <a:t>The</a:t>
                      </a:r>
                      <a:r>
                        <a:rPr lang="en-GB" sz="1000" baseline="0" dirty="0" smtClean="0"/>
                        <a:t> Parable of the Good Samaritan</a:t>
                      </a:r>
                      <a:endParaRPr lang="en-GB" sz="1000" dirty="0"/>
                    </a:p>
                  </a:txBody>
                  <a:tcPr>
                    <a:solidFill>
                      <a:schemeClr val="bg1"/>
                    </a:solidFill>
                  </a:tcPr>
                </a:tc>
                <a:tc>
                  <a:txBody>
                    <a:bodyPr/>
                    <a:lstStyle/>
                    <a:p>
                      <a:r>
                        <a:rPr lang="en-GB" sz="900" dirty="0" smtClean="0"/>
                        <a:t>A traveller is beaten up and robbed, and left for dead along the road. A priest comes by, but deliberately avoids the man. A lawyer also comes by but he too avoids the injured man. Finally, a Samaritan comes by, and he helps the injured man, in an act of mercy and compassion</a:t>
                      </a:r>
                      <a:r>
                        <a:rPr lang="en-GB" sz="900" baseline="0" dirty="0" smtClean="0"/>
                        <a:t> – </a:t>
                      </a:r>
                      <a:r>
                        <a:rPr lang="en-GB" sz="900" b="1" baseline="0" dirty="0" smtClean="0">
                          <a:solidFill>
                            <a:srgbClr val="FF0000"/>
                          </a:solidFill>
                        </a:rPr>
                        <a:t>love thy neighbour</a:t>
                      </a:r>
                      <a:endParaRPr lang="en-GB" sz="900" b="1" dirty="0" smtClean="0">
                        <a:solidFill>
                          <a:srgbClr val="FF0000"/>
                        </a:solidFill>
                      </a:endParaRPr>
                    </a:p>
                  </a:txBody>
                  <a:tcPr>
                    <a:solidFill>
                      <a:schemeClr val="bg1"/>
                    </a:solidFill>
                  </a:tcPr>
                </a:tc>
                <a:tc>
                  <a:txBody>
                    <a:bodyPr/>
                    <a:lstStyle/>
                    <a:p>
                      <a:endParaRPr lang="en-GB" sz="900" b="1" dirty="0" smtClean="0">
                        <a:solidFill>
                          <a:srgbClr val="FF0000"/>
                        </a:solidFill>
                      </a:endParaRPr>
                    </a:p>
                  </a:txBody>
                  <a:tcPr>
                    <a:solidFill>
                      <a:schemeClr val="bg1"/>
                    </a:solidFill>
                  </a:tcPr>
                </a:tc>
              </a:tr>
              <a:tr h="1507780">
                <a:tc>
                  <a:txBody>
                    <a:bodyPr/>
                    <a:lstStyle/>
                    <a:p>
                      <a:pPr algn="ctr"/>
                      <a:r>
                        <a:rPr lang="en-GB" sz="1000" dirty="0" smtClean="0"/>
                        <a:t>The Parable of the Lost Son</a:t>
                      </a:r>
                      <a:endParaRPr lang="en-GB" sz="1000" dirty="0"/>
                    </a:p>
                  </a:txBody>
                  <a:tcPr>
                    <a:solidFill>
                      <a:schemeClr val="bg1"/>
                    </a:solidFill>
                  </a:tcPr>
                </a:tc>
                <a:tc>
                  <a:txBody>
                    <a:bodyPr/>
                    <a:lstStyle/>
                    <a:p>
                      <a:r>
                        <a:rPr lang="en-GB" sz="900" dirty="0" smtClean="0"/>
                        <a:t>A farmer who has two sons divides his wealth. One son stays to work on the family farm, the other leaves the family home and returns years later, penniless. The Lost Son is treated as a returning hero. His father forgives him for all he has done</a:t>
                      </a:r>
                      <a:r>
                        <a:rPr lang="en-GB" sz="900" baseline="0" dirty="0" smtClean="0"/>
                        <a:t> - </a:t>
                      </a:r>
                      <a:r>
                        <a:rPr lang="en-GB" sz="900" b="1" baseline="0" dirty="0" smtClean="0">
                          <a:solidFill>
                            <a:srgbClr val="FF0000"/>
                          </a:solidFill>
                        </a:rPr>
                        <a:t>God will also forgive, like a father forgives his child, even when they disappoint and stray from what he has taught them, his love remains strong and he longs for their return. </a:t>
                      </a:r>
                      <a:endParaRPr lang="en-GB" sz="900" b="1" dirty="0">
                        <a:solidFill>
                          <a:srgbClr val="FF0000"/>
                        </a:solidFill>
                      </a:endParaRPr>
                    </a:p>
                  </a:txBody>
                  <a:tcPr>
                    <a:solidFill>
                      <a:schemeClr val="bg1"/>
                    </a:solidFill>
                  </a:tcPr>
                </a:tc>
                <a:tc>
                  <a:txBody>
                    <a:bodyPr/>
                    <a:lstStyle/>
                    <a:p>
                      <a:endParaRPr lang="en-GB" sz="900" b="1" dirty="0">
                        <a:solidFill>
                          <a:srgbClr val="FF0000"/>
                        </a:solidFill>
                      </a:endParaRPr>
                    </a:p>
                  </a:txBody>
                  <a:tcPr>
                    <a:solidFill>
                      <a:schemeClr val="bg1"/>
                    </a:solidFill>
                  </a:tcPr>
                </a:tc>
              </a:tr>
              <a:tr h="1507780">
                <a:tc>
                  <a:txBody>
                    <a:bodyPr/>
                    <a:lstStyle/>
                    <a:p>
                      <a:pPr algn="ctr"/>
                      <a:r>
                        <a:rPr lang="en-GB" sz="1000" dirty="0" smtClean="0"/>
                        <a:t>The Parable of the Rich Fool</a:t>
                      </a:r>
                      <a:endParaRPr lang="en-GB" sz="1000" dirty="0"/>
                    </a:p>
                  </a:txBody>
                  <a:tcPr>
                    <a:solidFill>
                      <a:schemeClr val="bg1"/>
                    </a:solidFill>
                  </a:tcPr>
                </a:tc>
                <a:tc>
                  <a:txBody>
                    <a:bodyPr/>
                    <a:lstStyle/>
                    <a:p>
                      <a:r>
                        <a:rPr lang="en-GB" sz="800" dirty="0" smtClean="0"/>
                        <a:t>A farmer grows plenty of crops, which makes him very wealthy. He decides to tear down the barns he already has and build bigger ones to store his crops</a:t>
                      </a:r>
                      <a:r>
                        <a:rPr lang="en-GB" sz="800" baseline="0" dirty="0" smtClean="0"/>
                        <a:t> -</a:t>
                      </a:r>
                      <a:r>
                        <a:rPr lang="en-GB" sz="800" baseline="0" dirty="0" smtClean="0">
                          <a:solidFill>
                            <a:srgbClr val="FF0000"/>
                          </a:solidFill>
                        </a:rPr>
                        <a:t> </a:t>
                      </a:r>
                      <a:r>
                        <a:rPr lang="en-GB" sz="800" b="1" baseline="0" dirty="0" smtClean="0">
                          <a:solidFill>
                            <a:srgbClr val="FF0000"/>
                          </a:solidFill>
                        </a:rPr>
                        <a:t>Money and wealth does not matter to God. Money and material items will not be accepted into heaven. People should spend their time on earth working on their relationship with God through loving others, looking after the poor and prayer. </a:t>
                      </a:r>
                      <a:endParaRPr lang="en-GB" sz="800" b="1" dirty="0">
                        <a:solidFill>
                          <a:srgbClr val="FF0000"/>
                        </a:solidFill>
                      </a:endParaRPr>
                    </a:p>
                  </a:txBody>
                  <a:tcPr>
                    <a:solidFill>
                      <a:schemeClr val="bg1"/>
                    </a:solidFill>
                  </a:tcPr>
                </a:tc>
                <a:tc>
                  <a:txBody>
                    <a:bodyPr/>
                    <a:lstStyle/>
                    <a:p>
                      <a:endParaRPr lang="en-GB" sz="800" b="1" dirty="0">
                        <a:solidFill>
                          <a:srgbClr val="FF0000"/>
                        </a:solidFill>
                      </a:endParaRPr>
                    </a:p>
                  </a:txBody>
                  <a:tcPr>
                    <a:solidFill>
                      <a:schemeClr val="bg1"/>
                    </a:solidFill>
                  </a:tcPr>
                </a:tc>
              </a:tr>
            </a:tbl>
          </a:graphicData>
        </a:graphic>
      </p:graphicFrame>
      <p:sp>
        <p:nvSpPr>
          <p:cNvPr id="13" name="TextBox 12"/>
          <p:cNvSpPr txBox="1"/>
          <p:nvPr/>
        </p:nvSpPr>
        <p:spPr>
          <a:xfrm>
            <a:off x="2499919" y="146252"/>
            <a:ext cx="1318141" cy="600164"/>
          </a:xfrm>
          <a:prstGeom prst="rect">
            <a:avLst/>
          </a:prstGeom>
          <a:noFill/>
          <a:ln>
            <a:solidFill>
              <a:schemeClr val="tx1"/>
            </a:solidFill>
            <a:prstDash val="dash"/>
          </a:ln>
        </p:spPr>
        <p:txBody>
          <a:bodyPr wrap="square" rtlCol="0">
            <a:spAutoFit/>
          </a:bodyPr>
          <a:lstStyle/>
          <a:p>
            <a:r>
              <a:rPr lang="en-GB" sz="1100" dirty="0" smtClean="0"/>
              <a:t>Draw an image to represent each parable.  </a:t>
            </a:r>
            <a:endParaRPr lang="en-GB" sz="1100" dirty="0"/>
          </a:p>
        </p:txBody>
      </p:sp>
    </p:spTree>
    <p:extLst>
      <p:ext uri="{BB962C8B-B14F-4D97-AF65-F5344CB8AC3E}">
        <p14:creationId xmlns:p14="http://schemas.microsoft.com/office/powerpoint/2010/main" val="1065248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16607" y="86865"/>
            <a:ext cx="1651093" cy="400110"/>
          </a:xfrm>
          <a:prstGeom prst="rect">
            <a:avLst/>
          </a:prstGeom>
          <a:solidFill>
            <a:srgbClr val="00B050"/>
          </a:solidFill>
        </p:spPr>
        <p:txBody>
          <a:bodyPr wrap="none">
            <a:spAutoFit/>
          </a:bodyPr>
          <a:lstStyle/>
          <a:p>
            <a:r>
              <a:rPr lang="en-GB" sz="2000" dirty="0">
                <a:latin typeface="Calibri" panose="020F0502020204030204" pitchFamily="34" charset="0"/>
                <a:ea typeface="Calibri" panose="020F0502020204030204" pitchFamily="34" charset="0"/>
                <a:cs typeface="Times New Roman" panose="02020603050405020304" pitchFamily="18" charset="0"/>
              </a:rPr>
              <a:t>Topic </a:t>
            </a:r>
            <a:r>
              <a:rPr lang="en-GB" sz="2000" dirty="0" smtClean="0">
                <a:latin typeface="Calibri" panose="020F0502020204030204" pitchFamily="34" charset="0"/>
                <a:ea typeface="Calibri" panose="020F0502020204030204" pitchFamily="34" charset="0"/>
                <a:cs typeface="Times New Roman" panose="02020603050405020304" pitchFamily="18" charset="0"/>
              </a:rPr>
              <a:t>#3 Islam</a:t>
            </a:r>
            <a:endParaRPr lang="en-GB" sz="2000" dirty="0"/>
          </a:p>
        </p:txBody>
      </p:sp>
      <p:pic>
        <p:nvPicPr>
          <p:cNvPr id="2054" name="Picture 6" descr="PrayerHat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67275" y="192544"/>
            <a:ext cx="1519606" cy="1329655"/>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49" name="Picture 1" descr="PMat0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5697" y="2443550"/>
            <a:ext cx="1585906" cy="1268725"/>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53" name="Picture 5" descr="HeadScar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0938" y="2851983"/>
            <a:ext cx="1524699" cy="1034584"/>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50" name="Picture 2" descr="Compas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11705" y="2785411"/>
            <a:ext cx="1375176" cy="1376995"/>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52" name="Picture 4" descr="Tasbi"/>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75158" y="329735"/>
            <a:ext cx="1756445" cy="1286840"/>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51" name="Picture 3" descr="Qonstan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4139" y="734328"/>
            <a:ext cx="1831498" cy="1354822"/>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8"/>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TextBox 5"/>
          <p:cNvSpPr txBox="1"/>
          <p:nvPr/>
        </p:nvSpPr>
        <p:spPr>
          <a:xfrm>
            <a:off x="3024425" y="1784500"/>
            <a:ext cx="3095150" cy="646331"/>
          </a:xfrm>
          <a:prstGeom prst="rect">
            <a:avLst/>
          </a:prstGeom>
          <a:noFill/>
          <a:ln w="19050">
            <a:solidFill>
              <a:schemeClr val="tx1"/>
            </a:solidFill>
            <a:prstDash val="dash"/>
          </a:ln>
        </p:spPr>
        <p:txBody>
          <a:bodyPr wrap="square" rtlCol="0">
            <a:spAutoFit/>
          </a:bodyPr>
          <a:lstStyle/>
          <a:p>
            <a:pPr algn="ctr"/>
            <a:r>
              <a:rPr lang="en-GB" dirty="0" smtClean="0"/>
              <a:t>Label each of these images- How are they used in Islam? </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263105898"/>
              </p:ext>
            </p:extLst>
          </p:nvPr>
        </p:nvGraphicFramePr>
        <p:xfrm>
          <a:off x="242506" y="4735100"/>
          <a:ext cx="8713574" cy="2001260"/>
        </p:xfrm>
        <a:graphic>
          <a:graphicData uri="http://schemas.openxmlformats.org/drawingml/2006/table">
            <a:tbl>
              <a:tblPr firstRow="1" bandRow="1">
                <a:tableStyleId>{5C22544A-7EE6-4342-B048-85BDC9FD1C3A}</a:tableStyleId>
              </a:tblPr>
              <a:tblGrid>
                <a:gridCol w="4356787"/>
                <a:gridCol w="4356787"/>
              </a:tblGrid>
              <a:tr h="634545">
                <a:tc>
                  <a:txBody>
                    <a:bodyPr/>
                    <a:lstStyle/>
                    <a:p>
                      <a:pPr algn="ctr"/>
                      <a:r>
                        <a:rPr lang="en-GB" sz="2400" dirty="0" smtClean="0">
                          <a:solidFill>
                            <a:schemeClr val="tx1"/>
                          </a:solidFill>
                        </a:rPr>
                        <a:t>Sunni Muslims</a:t>
                      </a:r>
                      <a:endParaRPr lang="en-GB"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dirty="0" smtClean="0">
                          <a:solidFill>
                            <a:schemeClr val="tx1"/>
                          </a:solidFill>
                        </a:rPr>
                        <a:t>Shia Muslims </a:t>
                      </a:r>
                      <a:endParaRPr lang="en-GB"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366715">
                <a:tc>
                  <a:txBody>
                    <a:bodyPr/>
                    <a:lstStyle/>
                    <a:p>
                      <a:pPr algn="ctr"/>
                      <a:endParaRPr lang="en-GB" sz="24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4" name="TextBox 13"/>
          <p:cNvSpPr txBox="1"/>
          <p:nvPr/>
        </p:nvSpPr>
        <p:spPr>
          <a:xfrm>
            <a:off x="1394892" y="4284969"/>
            <a:ext cx="6408801" cy="369332"/>
          </a:xfrm>
          <a:prstGeom prst="rect">
            <a:avLst/>
          </a:prstGeom>
          <a:noFill/>
          <a:ln w="19050">
            <a:solidFill>
              <a:schemeClr val="tx1"/>
            </a:solidFill>
            <a:prstDash val="dash"/>
          </a:ln>
        </p:spPr>
        <p:txBody>
          <a:bodyPr wrap="square" rtlCol="0">
            <a:spAutoFit/>
          </a:bodyPr>
          <a:lstStyle/>
          <a:p>
            <a:pPr algn="ctr"/>
            <a:r>
              <a:rPr lang="en-GB" dirty="0" smtClean="0"/>
              <a:t>What are the 2 main beliefs of each denomination? </a:t>
            </a:r>
            <a:endParaRPr lang="en-GB" dirty="0"/>
          </a:p>
        </p:txBody>
      </p:sp>
    </p:spTree>
    <p:extLst>
      <p:ext uri="{BB962C8B-B14F-4D97-AF65-F5344CB8AC3E}">
        <p14:creationId xmlns:p14="http://schemas.microsoft.com/office/powerpoint/2010/main" val="131032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16607" y="86865"/>
            <a:ext cx="1651093" cy="400110"/>
          </a:xfrm>
          <a:prstGeom prst="rect">
            <a:avLst/>
          </a:prstGeom>
          <a:solidFill>
            <a:srgbClr val="00B050"/>
          </a:solidFill>
        </p:spPr>
        <p:txBody>
          <a:bodyPr wrap="none">
            <a:spAutoFit/>
          </a:bodyPr>
          <a:lstStyle/>
          <a:p>
            <a:r>
              <a:rPr lang="en-GB" sz="2000" dirty="0">
                <a:latin typeface="Calibri" panose="020F0502020204030204" pitchFamily="34" charset="0"/>
                <a:ea typeface="Calibri" panose="020F0502020204030204" pitchFamily="34" charset="0"/>
                <a:cs typeface="Times New Roman" panose="02020603050405020304" pitchFamily="18" charset="0"/>
              </a:rPr>
              <a:t>Topic </a:t>
            </a:r>
            <a:r>
              <a:rPr lang="en-GB" sz="2000" dirty="0" smtClean="0">
                <a:latin typeface="Calibri" panose="020F0502020204030204" pitchFamily="34" charset="0"/>
                <a:ea typeface="Calibri" panose="020F0502020204030204" pitchFamily="34" charset="0"/>
                <a:cs typeface="Times New Roman" panose="02020603050405020304" pitchFamily="18" charset="0"/>
              </a:rPr>
              <a:t>#3 Islam</a:t>
            </a:r>
            <a:endParaRPr lang="en-GB" sz="2000" dirty="0"/>
          </a:p>
        </p:txBody>
      </p:sp>
      <p:pic>
        <p:nvPicPr>
          <p:cNvPr id="4" name="Picture 3"/>
          <p:cNvPicPr>
            <a:picLocks noChangeAspect="1"/>
          </p:cNvPicPr>
          <p:nvPr/>
        </p:nvPicPr>
        <p:blipFill>
          <a:blip r:embed="rId2"/>
          <a:stretch>
            <a:fillRect/>
          </a:stretch>
        </p:blipFill>
        <p:spPr>
          <a:xfrm>
            <a:off x="5285091" y="89156"/>
            <a:ext cx="3671797" cy="2688703"/>
          </a:xfrm>
          <a:prstGeom prst="rect">
            <a:avLst/>
          </a:prstGeom>
        </p:spPr>
      </p:pic>
      <p:sp>
        <p:nvSpPr>
          <p:cNvPr id="5" name="TextBox 4"/>
          <p:cNvSpPr txBox="1"/>
          <p:nvPr/>
        </p:nvSpPr>
        <p:spPr>
          <a:xfrm>
            <a:off x="307264" y="650038"/>
            <a:ext cx="3715541" cy="923330"/>
          </a:xfrm>
          <a:prstGeom prst="rect">
            <a:avLst/>
          </a:prstGeom>
          <a:noFill/>
          <a:ln>
            <a:solidFill>
              <a:schemeClr val="tx1"/>
            </a:solidFill>
          </a:ln>
        </p:spPr>
        <p:txBody>
          <a:bodyPr wrap="square" rtlCol="0">
            <a:spAutoFit/>
          </a:bodyPr>
          <a:lstStyle/>
          <a:p>
            <a:endParaRPr lang="en-GB" dirty="0" smtClean="0"/>
          </a:p>
          <a:p>
            <a:endParaRPr lang="en-GB" dirty="0"/>
          </a:p>
          <a:p>
            <a:endParaRPr lang="en-GB" dirty="0"/>
          </a:p>
        </p:txBody>
      </p:sp>
      <p:sp>
        <p:nvSpPr>
          <p:cNvPr id="6" name="TextBox 5"/>
          <p:cNvSpPr txBox="1"/>
          <p:nvPr/>
        </p:nvSpPr>
        <p:spPr>
          <a:xfrm>
            <a:off x="307263" y="1736431"/>
            <a:ext cx="3715541" cy="923330"/>
          </a:xfrm>
          <a:prstGeom prst="rect">
            <a:avLst/>
          </a:prstGeom>
          <a:noFill/>
          <a:ln>
            <a:solidFill>
              <a:schemeClr val="tx1"/>
            </a:solidFill>
          </a:ln>
        </p:spPr>
        <p:txBody>
          <a:bodyPr wrap="square" rtlCol="0">
            <a:spAutoFit/>
          </a:bodyPr>
          <a:lstStyle/>
          <a:p>
            <a:endParaRPr lang="en-GB" dirty="0" smtClean="0"/>
          </a:p>
          <a:p>
            <a:endParaRPr lang="en-GB" dirty="0"/>
          </a:p>
          <a:p>
            <a:endParaRPr lang="en-GB" dirty="0"/>
          </a:p>
        </p:txBody>
      </p:sp>
      <p:sp>
        <p:nvSpPr>
          <p:cNvPr id="7" name="TextBox 6"/>
          <p:cNvSpPr txBox="1"/>
          <p:nvPr/>
        </p:nvSpPr>
        <p:spPr>
          <a:xfrm>
            <a:off x="307262" y="2967335"/>
            <a:ext cx="3715541" cy="923330"/>
          </a:xfrm>
          <a:prstGeom prst="rect">
            <a:avLst/>
          </a:prstGeom>
          <a:noFill/>
          <a:ln>
            <a:solidFill>
              <a:schemeClr val="tx1"/>
            </a:solidFill>
          </a:ln>
        </p:spPr>
        <p:txBody>
          <a:bodyPr wrap="square" rtlCol="0">
            <a:spAutoFit/>
          </a:bodyPr>
          <a:lstStyle/>
          <a:p>
            <a:endParaRPr lang="en-GB" dirty="0" smtClean="0"/>
          </a:p>
          <a:p>
            <a:endParaRPr lang="en-GB" dirty="0"/>
          </a:p>
          <a:p>
            <a:endParaRPr lang="en-GB" dirty="0"/>
          </a:p>
        </p:txBody>
      </p:sp>
      <p:sp>
        <p:nvSpPr>
          <p:cNvPr id="8" name="TextBox 7"/>
          <p:cNvSpPr txBox="1"/>
          <p:nvPr/>
        </p:nvSpPr>
        <p:spPr>
          <a:xfrm>
            <a:off x="307261" y="4216791"/>
            <a:ext cx="3715541" cy="923330"/>
          </a:xfrm>
          <a:prstGeom prst="rect">
            <a:avLst/>
          </a:prstGeom>
          <a:noFill/>
          <a:ln>
            <a:solidFill>
              <a:schemeClr val="tx1"/>
            </a:solidFill>
          </a:ln>
        </p:spPr>
        <p:txBody>
          <a:bodyPr wrap="square" rtlCol="0">
            <a:spAutoFit/>
          </a:bodyPr>
          <a:lstStyle/>
          <a:p>
            <a:endParaRPr lang="en-GB" dirty="0" smtClean="0"/>
          </a:p>
          <a:p>
            <a:endParaRPr lang="en-GB" dirty="0"/>
          </a:p>
          <a:p>
            <a:endParaRPr lang="en-GB" dirty="0"/>
          </a:p>
        </p:txBody>
      </p:sp>
      <p:sp>
        <p:nvSpPr>
          <p:cNvPr id="9" name="TextBox 8"/>
          <p:cNvSpPr txBox="1"/>
          <p:nvPr/>
        </p:nvSpPr>
        <p:spPr>
          <a:xfrm>
            <a:off x="307260" y="5610758"/>
            <a:ext cx="3715541" cy="923330"/>
          </a:xfrm>
          <a:prstGeom prst="rect">
            <a:avLst/>
          </a:prstGeom>
          <a:noFill/>
          <a:ln>
            <a:solidFill>
              <a:schemeClr val="tx1"/>
            </a:solidFill>
          </a:ln>
        </p:spPr>
        <p:txBody>
          <a:bodyPr wrap="square" rtlCol="0">
            <a:spAutoFit/>
          </a:bodyPr>
          <a:lstStyle/>
          <a:p>
            <a:endParaRPr lang="en-GB" dirty="0" smtClean="0"/>
          </a:p>
          <a:p>
            <a:endParaRPr lang="en-GB" dirty="0"/>
          </a:p>
          <a:p>
            <a:endParaRPr lang="en-GB" dirty="0"/>
          </a:p>
        </p:txBody>
      </p:sp>
      <p:sp>
        <p:nvSpPr>
          <p:cNvPr id="10" name="TextBox 9"/>
          <p:cNvSpPr txBox="1"/>
          <p:nvPr/>
        </p:nvSpPr>
        <p:spPr>
          <a:xfrm>
            <a:off x="2012920" y="86865"/>
            <a:ext cx="3095150" cy="523220"/>
          </a:xfrm>
          <a:prstGeom prst="rect">
            <a:avLst/>
          </a:prstGeom>
          <a:noFill/>
          <a:ln w="19050">
            <a:solidFill>
              <a:schemeClr val="tx1"/>
            </a:solidFill>
            <a:prstDash val="dash"/>
          </a:ln>
        </p:spPr>
        <p:txBody>
          <a:bodyPr wrap="square" rtlCol="0">
            <a:spAutoFit/>
          </a:bodyPr>
          <a:lstStyle/>
          <a:p>
            <a:pPr algn="ctr"/>
            <a:r>
              <a:rPr lang="en-GB" sz="1400" dirty="0" smtClean="0"/>
              <a:t>Write 2 key facts about each of the pillars of Islam</a:t>
            </a:r>
            <a:endParaRPr lang="en-GB" sz="1400" dirty="0"/>
          </a:p>
        </p:txBody>
      </p:sp>
      <p:pic>
        <p:nvPicPr>
          <p:cNvPr id="11" name="Picture 10"/>
          <p:cNvPicPr>
            <a:picLocks noChangeAspect="1"/>
          </p:cNvPicPr>
          <p:nvPr/>
        </p:nvPicPr>
        <p:blipFill>
          <a:blip r:embed="rId3"/>
          <a:stretch>
            <a:fillRect/>
          </a:stretch>
        </p:blipFill>
        <p:spPr>
          <a:xfrm>
            <a:off x="5627131" y="4094312"/>
            <a:ext cx="2314796" cy="1283660"/>
          </a:xfrm>
          <a:prstGeom prst="rect">
            <a:avLst/>
          </a:prstGeom>
        </p:spPr>
      </p:pic>
      <p:sp>
        <p:nvSpPr>
          <p:cNvPr id="12" name="TextBox 11"/>
          <p:cNvSpPr txBox="1"/>
          <p:nvPr/>
        </p:nvSpPr>
        <p:spPr>
          <a:xfrm>
            <a:off x="4199824" y="2777859"/>
            <a:ext cx="2584705" cy="307777"/>
          </a:xfrm>
          <a:prstGeom prst="rect">
            <a:avLst/>
          </a:prstGeom>
          <a:noFill/>
          <a:ln w="19050">
            <a:solidFill>
              <a:schemeClr val="tx1"/>
            </a:solidFill>
            <a:prstDash val="dash"/>
          </a:ln>
        </p:spPr>
        <p:txBody>
          <a:bodyPr wrap="square" rtlCol="0">
            <a:spAutoFit/>
          </a:bodyPr>
          <a:lstStyle/>
          <a:p>
            <a:pPr algn="ctr"/>
            <a:r>
              <a:rPr lang="en-GB" sz="1400" dirty="0" smtClean="0"/>
              <a:t>Label the mosque</a:t>
            </a:r>
            <a:endParaRPr lang="en-GB" sz="1400" dirty="0"/>
          </a:p>
        </p:txBody>
      </p:sp>
    </p:spTree>
    <p:extLst>
      <p:ext uri="{BB962C8B-B14F-4D97-AF65-F5344CB8AC3E}">
        <p14:creationId xmlns:p14="http://schemas.microsoft.com/office/powerpoint/2010/main" val="20970849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179</TotalTime>
  <Words>532</Words>
  <Application>Microsoft Office PowerPoint</Application>
  <PresentationFormat>On-screen Show (4:3)</PresentationFormat>
  <Paragraphs>72</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vector>
  </TitlesOfParts>
  <Company>Sandbach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Rosie Bird</dc:creator>
  <cp:lastModifiedBy>Emma Stevenson</cp:lastModifiedBy>
  <cp:revision>10</cp:revision>
  <cp:lastPrinted>2019-01-07T16:32:30Z</cp:lastPrinted>
  <dcterms:created xsi:type="dcterms:W3CDTF">2019-01-07T15:51:46Z</dcterms:created>
  <dcterms:modified xsi:type="dcterms:W3CDTF">2019-04-30T09:24:32Z</dcterms:modified>
</cp:coreProperties>
</file>