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75" r:id="rId3"/>
    <p:sldId id="276" r:id="rId4"/>
    <p:sldId id="277" r:id="rId5"/>
    <p:sldId id="278" r:id="rId6"/>
    <p:sldId id="279" r:id="rId7"/>
    <p:sldId id="280" r:id="rId8"/>
    <p:sldId id="257"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81" r:id="rId25"/>
    <p:sldId id="282" r:id="rId26"/>
    <p:sldId id="283" r:id="rId27"/>
    <p:sldId id="284" r:id="rId28"/>
    <p:sldId id="285" r:id="rId29"/>
    <p:sldId id="286" r:id="rId30"/>
    <p:sldId id="28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8" d="100"/>
          <a:sy n="118" d="100"/>
        </p:scale>
        <p:origin x="2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940309-8515-4495-BAEB-C4A135882CD7}" type="datetimeFigureOut">
              <a:rPr lang="en-GB" smtClean="0"/>
              <a:t>30/04/2019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025AED-B36F-4142-B4C4-AE748A5E103C}" type="slidenum">
              <a:rPr lang="en-GB" smtClean="0"/>
              <a:t>‹#›</a:t>
            </a:fld>
            <a:endParaRPr lang="en-GB"/>
          </a:p>
        </p:txBody>
      </p:sp>
    </p:spTree>
    <p:extLst>
      <p:ext uri="{BB962C8B-B14F-4D97-AF65-F5344CB8AC3E}">
        <p14:creationId xmlns:p14="http://schemas.microsoft.com/office/powerpoint/2010/main" val="1392472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https://www.youtube.com/watch?v=gs1eop9MNgU – from 1.22</a:t>
            </a:r>
            <a:endParaRPr lang="en-GB"/>
          </a:p>
        </p:txBody>
      </p:sp>
      <p:sp>
        <p:nvSpPr>
          <p:cNvPr id="4" name="Slide Number Placeholder 3"/>
          <p:cNvSpPr>
            <a:spLocks noGrp="1"/>
          </p:cNvSpPr>
          <p:nvPr>
            <p:ph type="sldNum" sz="quarter" idx="10"/>
          </p:nvPr>
        </p:nvSpPr>
        <p:spPr/>
        <p:txBody>
          <a:bodyPr/>
          <a:lstStyle/>
          <a:p>
            <a:fld id="{D0BED786-C88A-4207-BCBD-6A1A0C46D4F7}" type="slidenum">
              <a:rPr lang="en-GB" smtClean="0"/>
              <a:t>2</a:t>
            </a:fld>
            <a:endParaRPr lang="en-GB"/>
          </a:p>
        </p:txBody>
      </p:sp>
    </p:spTree>
    <p:extLst>
      <p:ext uri="{BB962C8B-B14F-4D97-AF65-F5344CB8AC3E}">
        <p14:creationId xmlns:p14="http://schemas.microsoft.com/office/powerpoint/2010/main" val="4100508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https://www.youtube.com/watch?v=IO6hjEjPxoM</a:t>
            </a:r>
          </a:p>
          <a:p>
            <a:endParaRPr lang="en-GB" dirty="0"/>
          </a:p>
        </p:txBody>
      </p:sp>
      <p:sp>
        <p:nvSpPr>
          <p:cNvPr id="4" name="Slide Number Placeholder 3"/>
          <p:cNvSpPr>
            <a:spLocks noGrp="1"/>
          </p:cNvSpPr>
          <p:nvPr>
            <p:ph type="sldNum" sz="quarter" idx="10"/>
          </p:nvPr>
        </p:nvSpPr>
        <p:spPr/>
        <p:txBody>
          <a:bodyPr/>
          <a:lstStyle/>
          <a:p>
            <a:fld id="{3ED1C38F-5EC6-4FC8-9AF1-2D5ECC921039}" type="slidenum">
              <a:rPr lang="en-GB" smtClean="0"/>
              <a:t>16</a:t>
            </a:fld>
            <a:endParaRPr lang="en-GB"/>
          </a:p>
        </p:txBody>
      </p:sp>
    </p:spTree>
    <p:extLst>
      <p:ext uri="{BB962C8B-B14F-4D97-AF65-F5344CB8AC3E}">
        <p14:creationId xmlns:p14="http://schemas.microsoft.com/office/powerpoint/2010/main" val="4151144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580E3D4-7CB0-4C2E-A795-091C5AAFC0A3}" type="slidenum">
              <a:rPr lang="en-GB" smtClean="0">
                <a:solidFill>
                  <a:prstClr val="black"/>
                </a:solidFill>
              </a:rPr>
              <a:pPr/>
              <a:t>25</a:t>
            </a:fld>
            <a:endParaRPr lang="en-GB">
              <a:solidFill>
                <a:prstClr val="black"/>
              </a:solidFill>
            </a:endParaRPr>
          </a:p>
        </p:txBody>
      </p:sp>
    </p:spTree>
    <p:extLst>
      <p:ext uri="{BB962C8B-B14F-4D97-AF65-F5344CB8AC3E}">
        <p14:creationId xmlns:p14="http://schemas.microsoft.com/office/powerpoint/2010/main" val="1199092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8EC80AD-6FF0-49F1-B3A7-6025A5776C6C}" type="slidenum">
              <a:rPr lang="en-GB" smtClean="0"/>
              <a:t>29</a:t>
            </a:fld>
            <a:endParaRPr lang="en-GB"/>
          </a:p>
        </p:txBody>
      </p:sp>
    </p:spTree>
    <p:extLst>
      <p:ext uri="{BB962C8B-B14F-4D97-AF65-F5344CB8AC3E}">
        <p14:creationId xmlns:p14="http://schemas.microsoft.com/office/powerpoint/2010/main" val="1307239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http://www.bbc.co.uk/guides/z297hv4</a:t>
            </a:r>
            <a:endParaRPr lang="en-GB" dirty="0"/>
          </a:p>
        </p:txBody>
      </p:sp>
      <p:sp>
        <p:nvSpPr>
          <p:cNvPr id="4" name="Slide Number Placeholder 3"/>
          <p:cNvSpPr>
            <a:spLocks noGrp="1"/>
          </p:cNvSpPr>
          <p:nvPr>
            <p:ph type="sldNum" sz="quarter" idx="10"/>
          </p:nvPr>
        </p:nvSpPr>
        <p:spPr/>
        <p:txBody>
          <a:bodyPr/>
          <a:lstStyle/>
          <a:p>
            <a:fld id="{64BDA0AC-405A-4393-9927-4280A70C1DF2}" type="slidenum">
              <a:rPr lang="en-GB" smtClean="0"/>
              <a:t>30</a:t>
            </a:fld>
            <a:endParaRPr lang="en-GB"/>
          </a:p>
        </p:txBody>
      </p:sp>
    </p:spTree>
    <p:extLst>
      <p:ext uri="{BB962C8B-B14F-4D97-AF65-F5344CB8AC3E}">
        <p14:creationId xmlns:p14="http://schemas.microsoft.com/office/powerpoint/2010/main" val="532804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81EE218-8A45-439D-843A-F165DE86E3C6}" type="datetimeFigureOut">
              <a:rPr lang="en-GB" smtClean="0"/>
              <a:t>30/04/2019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1880886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81EE218-8A45-439D-843A-F165DE86E3C6}" type="datetimeFigureOut">
              <a:rPr lang="en-GB" smtClean="0"/>
              <a:t>30/04/2019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1126309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81EE218-8A45-439D-843A-F165DE86E3C6}" type="datetimeFigureOut">
              <a:rPr lang="en-GB" smtClean="0"/>
              <a:t>30/04/2019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1012076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81EE218-8A45-439D-843A-F165DE86E3C6}" type="datetimeFigureOut">
              <a:rPr lang="en-GB" smtClean="0"/>
              <a:t>30/04/2019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1727520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1EE218-8A45-439D-843A-F165DE86E3C6}" type="datetimeFigureOut">
              <a:rPr lang="en-GB" smtClean="0"/>
              <a:t>30/04/2019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3915766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81EE218-8A45-439D-843A-F165DE86E3C6}" type="datetimeFigureOut">
              <a:rPr lang="en-GB" smtClean="0"/>
              <a:t>30/04/2019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3808297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81EE218-8A45-439D-843A-F165DE86E3C6}" type="datetimeFigureOut">
              <a:rPr lang="en-GB" smtClean="0"/>
              <a:t>30/04/2019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253926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81EE218-8A45-439D-843A-F165DE86E3C6}" type="datetimeFigureOut">
              <a:rPr lang="en-GB" smtClean="0"/>
              <a:t>30/04/2019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4186237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1EE218-8A45-439D-843A-F165DE86E3C6}" type="datetimeFigureOut">
              <a:rPr lang="en-GB" smtClean="0"/>
              <a:t>30/04/2019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567496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1EE218-8A45-439D-843A-F165DE86E3C6}" type="datetimeFigureOut">
              <a:rPr lang="en-GB" smtClean="0"/>
              <a:t>30/04/2019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18395919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1EE218-8A45-439D-843A-F165DE86E3C6}" type="datetimeFigureOut">
              <a:rPr lang="en-GB" smtClean="0"/>
              <a:t>30/04/2019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E385E54-6859-49B6-A3B7-4B3D3BFCF638}" type="slidenum">
              <a:rPr lang="en-GB" smtClean="0"/>
              <a:t>‹#›</a:t>
            </a:fld>
            <a:endParaRPr lang="en-GB"/>
          </a:p>
        </p:txBody>
      </p:sp>
    </p:spTree>
    <p:extLst>
      <p:ext uri="{BB962C8B-B14F-4D97-AF65-F5344CB8AC3E}">
        <p14:creationId xmlns:p14="http://schemas.microsoft.com/office/powerpoint/2010/main" val="3694346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1EE218-8A45-439D-843A-F165DE86E3C6}" type="datetimeFigureOut">
              <a:rPr lang="en-GB" smtClean="0"/>
              <a:t>30/04/2019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385E54-6859-49B6-A3B7-4B3D3BFCF638}" type="slidenum">
              <a:rPr lang="en-GB" smtClean="0"/>
              <a:t>‹#›</a:t>
            </a:fld>
            <a:endParaRPr lang="en-GB"/>
          </a:p>
        </p:txBody>
      </p:sp>
    </p:spTree>
    <p:extLst>
      <p:ext uri="{BB962C8B-B14F-4D97-AF65-F5344CB8AC3E}">
        <p14:creationId xmlns:p14="http://schemas.microsoft.com/office/powerpoint/2010/main" val="1902667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s://www.youtube.com/watch?v=xkY-HCBcMq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www.youtube.com/watch?v=IO6hjEjPx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HL8R158Ujp4"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8111" y="247289"/>
            <a:ext cx="10806997" cy="646331"/>
          </a:xfrm>
          <a:prstGeom prst="rect">
            <a:avLst/>
          </a:prstGeom>
          <a:solidFill>
            <a:srgbClr val="00B0F0"/>
          </a:solidFill>
        </p:spPr>
        <p:txBody>
          <a:bodyPr wrap="square">
            <a:spAutoFit/>
          </a:bodyPr>
          <a:lstStyle/>
          <a:p>
            <a:pPr algn="ctr">
              <a:spcBef>
                <a:spcPct val="50000"/>
              </a:spcBef>
            </a:pPr>
            <a:r>
              <a:rPr lang="en-GB" sz="3600" dirty="0" smtClean="0">
                <a:solidFill>
                  <a:prstClr val="black"/>
                </a:solidFill>
                <a:latin typeface="+mj-lt"/>
              </a:rPr>
              <a:t>Christian Baptism</a:t>
            </a:r>
            <a:endParaRPr lang="en-GB" sz="3600" dirty="0">
              <a:solidFill>
                <a:prstClr val="black"/>
              </a:solidFill>
              <a:latin typeface="+mj-lt"/>
            </a:endParaRPr>
          </a:p>
        </p:txBody>
      </p:sp>
      <p:sp>
        <p:nvSpPr>
          <p:cNvPr id="5" name="Rectangle 4"/>
          <p:cNvSpPr/>
          <p:nvPr/>
        </p:nvSpPr>
        <p:spPr>
          <a:xfrm>
            <a:off x="263396" y="1139489"/>
            <a:ext cx="945067" cy="369332"/>
          </a:xfrm>
          <a:prstGeom prst="rect">
            <a:avLst/>
          </a:prstGeom>
        </p:spPr>
        <p:txBody>
          <a:bodyPr wrap="none">
            <a:spAutoFit/>
          </a:bodyPr>
          <a:lstStyle/>
          <a:p>
            <a:r>
              <a:rPr lang="en-GB" altLang="en-US" dirty="0">
                <a:latin typeface="+mj-lt"/>
              </a:rPr>
              <a:t>Baptism</a:t>
            </a:r>
            <a:endParaRPr lang="en-GB" dirty="0">
              <a:latin typeface="+mj-lt"/>
            </a:endParaRPr>
          </a:p>
        </p:txBody>
      </p:sp>
      <p:sp>
        <p:nvSpPr>
          <p:cNvPr id="6" name="Rectangle 5"/>
          <p:cNvSpPr/>
          <p:nvPr/>
        </p:nvSpPr>
        <p:spPr>
          <a:xfrm>
            <a:off x="263396" y="1597724"/>
            <a:ext cx="11804959" cy="319446"/>
          </a:xfrm>
          <a:prstGeom prst="rect">
            <a:avLst/>
          </a:prstGeom>
        </p:spPr>
        <p:txBody>
          <a:bodyPr wrap="square">
            <a:spAutoFit/>
          </a:bodyPr>
          <a:lstStyle/>
          <a:p>
            <a:pPr>
              <a:lnSpc>
                <a:spcPct val="80000"/>
              </a:lnSpc>
              <a:buFont typeface="Wingdings" panose="05000000000000000000" pitchFamily="2" charset="2"/>
              <a:buNone/>
            </a:pPr>
            <a:r>
              <a:rPr lang="en-GB" altLang="en-US" dirty="0">
                <a:latin typeface="+mj-lt"/>
              </a:rPr>
              <a:t>Baptism is the sign that someone belongs to Christ. That is why baptism is sometimes known as christening.</a:t>
            </a:r>
          </a:p>
        </p:txBody>
      </p:sp>
      <p:sp>
        <p:nvSpPr>
          <p:cNvPr id="9" name="Rectangle 8"/>
          <p:cNvSpPr/>
          <p:nvPr/>
        </p:nvSpPr>
        <p:spPr>
          <a:xfrm>
            <a:off x="155275" y="1139489"/>
            <a:ext cx="11869948" cy="887719"/>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j-lt"/>
            </a:endParaRPr>
          </a:p>
        </p:txBody>
      </p:sp>
      <p:grpSp>
        <p:nvGrpSpPr>
          <p:cNvPr id="12" name="Group 11"/>
          <p:cNvGrpSpPr/>
          <p:nvPr/>
        </p:nvGrpSpPr>
        <p:grpSpPr>
          <a:xfrm>
            <a:off x="70911" y="2116111"/>
            <a:ext cx="8848800" cy="4692051"/>
            <a:chOff x="96790" y="2143054"/>
            <a:chExt cx="8848800" cy="4692051"/>
          </a:xfrm>
        </p:grpSpPr>
        <p:grpSp>
          <p:nvGrpSpPr>
            <p:cNvPr id="10" name="Group 9"/>
            <p:cNvGrpSpPr/>
            <p:nvPr/>
          </p:nvGrpSpPr>
          <p:grpSpPr>
            <a:xfrm>
              <a:off x="96790" y="2143054"/>
              <a:ext cx="8848800" cy="1551828"/>
              <a:chOff x="186903" y="2706001"/>
              <a:chExt cx="6172493" cy="1551828"/>
            </a:xfrm>
          </p:grpSpPr>
          <p:sp>
            <p:nvSpPr>
              <p:cNvPr id="7" name="Rectangle 6"/>
              <p:cNvSpPr/>
              <p:nvPr/>
            </p:nvSpPr>
            <p:spPr>
              <a:xfrm>
                <a:off x="186903" y="2706001"/>
                <a:ext cx="1972574" cy="369332"/>
              </a:xfrm>
              <a:prstGeom prst="rect">
                <a:avLst/>
              </a:prstGeom>
            </p:spPr>
            <p:txBody>
              <a:bodyPr wrap="square">
                <a:spAutoFit/>
              </a:bodyPr>
              <a:lstStyle/>
              <a:p>
                <a:r>
                  <a:rPr lang="en-GB" altLang="en-US" dirty="0">
                    <a:latin typeface="+mj-lt"/>
                  </a:rPr>
                  <a:t>Infant </a:t>
                </a:r>
                <a:r>
                  <a:rPr lang="en-GB" altLang="en-US" dirty="0" smtClean="0">
                    <a:latin typeface="+mj-lt"/>
                  </a:rPr>
                  <a:t>Baptism</a:t>
                </a:r>
                <a:endParaRPr lang="en-GB" dirty="0">
                  <a:latin typeface="+mj-lt"/>
                </a:endParaRPr>
              </a:p>
            </p:txBody>
          </p:sp>
          <p:sp>
            <p:nvSpPr>
              <p:cNvPr id="8" name="Rectangle 7"/>
              <p:cNvSpPr/>
              <p:nvPr/>
            </p:nvSpPr>
            <p:spPr>
              <a:xfrm>
                <a:off x="263396" y="3180611"/>
                <a:ext cx="6096000" cy="1077218"/>
              </a:xfrm>
              <a:prstGeom prst="rect">
                <a:avLst/>
              </a:prstGeom>
            </p:spPr>
            <p:txBody>
              <a:bodyPr>
                <a:spAutoFit/>
              </a:bodyPr>
              <a:lstStyle/>
              <a:p>
                <a:pPr>
                  <a:buFont typeface="Wingdings" panose="05000000000000000000" pitchFamily="2" charset="2"/>
                  <a:buNone/>
                </a:pPr>
                <a:r>
                  <a:rPr lang="en-GB" altLang="en-US" sz="1600" dirty="0">
                    <a:latin typeface="+mj-lt"/>
                  </a:rPr>
                  <a:t>Parents who want to have their baby baptised are asked to attend baptism preparation classes, so that they fully understand what they are undertaking. At an infant baptism service the child will have Godparents. These are special adults chosen by the parents of the child. Godparents promise to take a special interest in the child as he or she grows up, and encourage them in their Christian faith </a:t>
                </a:r>
              </a:p>
            </p:txBody>
          </p:sp>
        </p:grpSp>
        <p:sp>
          <p:nvSpPr>
            <p:cNvPr id="11" name="Rectangle 10"/>
            <p:cNvSpPr/>
            <p:nvPr/>
          </p:nvSpPr>
          <p:spPr>
            <a:xfrm>
              <a:off x="155275" y="4034338"/>
              <a:ext cx="8739141" cy="2800767"/>
            </a:xfrm>
            <a:prstGeom prst="rect">
              <a:avLst/>
            </a:prstGeom>
          </p:spPr>
          <p:txBody>
            <a:bodyPr wrap="square">
              <a:spAutoFit/>
            </a:bodyPr>
            <a:lstStyle/>
            <a:p>
              <a:r>
                <a:rPr lang="en-GB" altLang="en-US" sz="1600" dirty="0">
                  <a:latin typeface="+mj-lt"/>
                </a:rPr>
                <a:t>When a baby is baptised in an Anglican service, the Vicar will usually sprinkle water on his or her head and draws a cross in water on the baby's forehead, as a sign of the child's new life with Christ. The Vicar takes the water from the font and holds the baby over the font to catch the water.</a:t>
              </a:r>
            </a:p>
            <a:p>
              <a:endParaRPr lang="en-GB" altLang="en-US" sz="1600" dirty="0">
                <a:latin typeface="+mj-lt"/>
              </a:endParaRPr>
            </a:p>
            <a:p>
              <a:r>
                <a:rPr lang="en-GB" altLang="en-US" sz="1600" dirty="0">
                  <a:latin typeface="+mj-lt"/>
                </a:rPr>
                <a:t>The baby can wear any type of clothing for the service. Sometimes a family may have a special christening gown which has been worn over the years by different family members at their own baptism. </a:t>
              </a:r>
              <a:r>
                <a:rPr lang="en-GB" altLang="en-US" sz="1600" dirty="0" smtClean="0">
                  <a:latin typeface="+mj-lt"/>
                </a:rPr>
                <a:t>White </a:t>
              </a:r>
              <a:r>
                <a:rPr lang="en-GB" altLang="en-US" sz="1600" dirty="0">
                  <a:latin typeface="+mj-lt"/>
                </a:rPr>
                <a:t>is often worn as a </a:t>
              </a:r>
              <a:r>
                <a:rPr lang="en-GB" altLang="en-US" sz="1600" dirty="0" smtClean="0">
                  <a:latin typeface="+mj-lt"/>
                </a:rPr>
                <a:t>symbol </a:t>
              </a:r>
              <a:r>
                <a:rPr lang="en-GB" altLang="en-US" sz="1600" dirty="0">
                  <a:latin typeface="+mj-lt"/>
                </a:rPr>
                <a:t>of purity</a:t>
              </a:r>
              <a:r>
                <a:rPr lang="en-GB" altLang="en-US" sz="1600" dirty="0" smtClean="0">
                  <a:latin typeface="+mj-lt"/>
                </a:rPr>
                <a:t>.</a:t>
              </a:r>
            </a:p>
            <a:p>
              <a:endParaRPr lang="en-GB" altLang="en-US" sz="1600" dirty="0">
                <a:latin typeface="+mj-lt"/>
              </a:endParaRPr>
            </a:p>
            <a:p>
              <a:r>
                <a:rPr lang="en-GB" altLang="en-US" sz="1600" dirty="0">
                  <a:latin typeface="+mj-lt"/>
                </a:rPr>
                <a:t>A candle is often lit during the service, and the light from the candle shows that baptism is a symbol of a person moving from darkness into light. </a:t>
              </a:r>
              <a:br>
                <a:rPr lang="en-GB" altLang="en-US" sz="1600" dirty="0">
                  <a:latin typeface="+mj-lt"/>
                </a:rPr>
              </a:br>
              <a:endParaRPr lang="en-GB" sz="1600" dirty="0">
                <a:latin typeface="+mj-lt"/>
              </a:endParaRPr>
            </a:p>
          </p:txBody>
        </p:sp>
      </p:grpSp>
      <p:pic>
        <p:nvPicPr>
          <p:cNvPr id="14" name="Picture 4" descr="Image result for christening cand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93224" y="4958365"/>
            <a:ext cx="931999" cy="12872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p:cNvPicPr>
            <a:picLocks noChangeAspect="1"/>
          </p:cNvPicPr>
          <p:nvPr/>
        </p:nvPicPr>
        <p:blipFill>
          <a:blip r:embed="rId3"/>
          <a:stretch>
            <a:fillRect/>
          </a:stretch>
        </p:blipFill>
        <p:spPr>
          <a:xfrm>
            <a:off x="9407119" y="2369891"/>
            <a:ext cx="2209036" cy="1785308"/>
          </a:xfrm>
          <a:prstGeom prst="rect">
            <a:avLst/>
          </a:prstGeom>
        </p:spPr>
      </p:pic>
      <p:pic>
        <p:nvPicPr>
          <p:cNvPr id="16" name="Picture 15"/>
          <p:cNvPicPr>
            <a:picLocks noChangeAspect="1"/>
          </p:cNvPicPr>
          <p:nvPr/>
        </p:nvPicPr>
        <p:blipFill>
          <a:blip r:embed="rId4"/>
          <a:stretch>
            <a:fillRect/>
          </a:stretch>
        </p:blipFill>
        <p:spPr>
          <a:xfrm>
            <a:off x="9121810" y="4281764"/>
            <a:ext cx="1859616" cy="2484447"/>
          </a:xfrm>
          <a:prstGeom prst="rect">
            <a:avLst/>
          </a:prstGeom>
        </p:spPr>
      </p:pic>
    </p:spTree>
    <p:extLst>
      <p:ext uri="{BB962C8B-B14F-4D97-AF65-F5344CB8AC3E}">
        <p14:creationId xmlns:p14="http://schemas.microsoft.com/office/powerpoint/2010/main" val="142529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034544" y="802725"/>
            <a:ext cx="8320305" cy="1227335"/>
          </a:xfrm>
          <a:prstGeom prst="roundRect">
            <a:avLst/>
          </a:prstGeom>
          <a:solidFill>
            <a:schemeClr val="accent2">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rgbClr val="002060"/>
                </a:solidFill>
              </a:rPr>
              <a:t>What is the Trinity?</a:t>
            </a:r>
          </a:p>
        </p:txBody>
      </p:sp>
      <p:sp>
        <p:nvSpPr>
          <p:cNvPr id="5" name="Rounded Rectangle 4"/>
          <p:cNvSpPr/>
          <p:nvPr/>
        </p:nvSpPr>
        <p:spPr>
          <a:xfrm>
            <a:off x="1799573" y="2304789"/>
            <a:ext cx="4695922" cy="4237901"/>
          </a:xfrm>
          <a:prstGeom prst="roundRect">
            <a:avLst/>
          </a:prstGeom>
          <a:solidFill>
            <a:schemeClr val="accent4">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002060"/>
                </a:solidFill>
              </a:rPr>
              <a:t>The Trinity is the belief that: “There is One God, who is Father, Son, and Holy Spirit.”</a:t>
            </a:r>
          </a:p>
          <a:p>
            <a:pPr algn="ctr"/>
            <a:endParaRPr lang="en-GB" sz="2400" dirty="0">
              <a:solidFill>
                <a:srgbClr val="002060"/>
              </a:solidFill>
            </a:endParaRPr>
          </a:p>
          <a:p>
            <a:pPr algn="ctr"/>
            <a:r>
              <a:rPr lang="en-GB" sz="2400" dirty="0">
                <a:solidFill>
                  <a:srgbClr val="002060"/>
                </a:solidFill>
              </a:rPr>
              <a:t>The Trinity is a way of describing the three ways of being God – God the Father, God the Son and God the Holy Spirit. It describes the relationship between these three ‘persons’ which are all part of the one God.</a:t>
            </a:r>
          </a:p>
        </p:txBody>
      </p:sp>
      <p:pic>
        <p:nvPicPr>
          <p:cNvPr id="6" name="Picture 5"/>
          <p:cNvPicPr>
            <a:picLocks noChangeAspect="1"/>
          </p:cNvPicPr>
          <p:nvPr/>
        </p:nvPicPr>
        <p:blipFill>
          <a:blip r:embed="rId2"/>
          <a:stretch>
            <a:fillRect/>
          </a:stretch>
        </p:blipFill>
        <p:spPr>
          <a:xfrm>
            <a:off x="6870894" y="2956142"/>
            <a:ext cx="3354902" cy="2923172"/>
          </a:xfrm>
          <a:prstGeom prst="rect">
            <a:avLst/>
          </a:prstGeom>
        </p:spPr>
      </p:pic>
      <p:sp>
        <p:nvSpPr>
          <p:cNvPr id="8" name="Rectangle 7">
            <a:extLst>
              <a:ext uri="{FF2B5EF4-FFF2-40B4-BE49-F238E27FC236}">
                <a16:creationId xmlns="" xmlns:a16="http://schemas.microsoft.com/office/drawing/2014/main" id="{1585E1BC-EE19-4E37-A786-6D5677512B6C}"/>
              </a:ext>
            </a:extLst>
          </p:cNvPr>
          <p:cNvSpPr/>
          <p:nvPr/>
        </p:nvSpPr>
        <p:spPr>
          <a:xfrm>
            <a:off x="1524000" y="0"/>
            <a:ext cx="9144000" cy="622852"/>
          </a:xfrm>
          <a:prstGeom prst="rect">
            <a:avLst/>
          </a:prstGeom>
          <a:solidFill>
            <a:schemeClr val="accent5">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2060"/>
                </a:solidFill>
              </a:rPr>
              <a:t>Keywords</a:t>
            </a:r>
            <a:r>
              <a:rPr lang="en-GB" dirty="0">
                <a:solidFill>
                  <a:srgbClr val="002060"/>
                </a:solidFill>
              </a:rPr>
              <a:t>: Christianity, Trinity, God, Father, Son, Holy Spirit</a:t>
            </a:r>
          </a:p>
        </p:txBody>
      </p:sp>
    </p:spTree>
    <p:extLst>
      <p:ext uri="{BB962C8B-B14F-4D97-AF65-F5344CB8AC3E}">
        <p14:creationId xmlns:p14="http://schemas.microsoft.com/office/powerpoint/2010/main" val="2413945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4" descr="Image result for holy spiri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18700" y="237649"/>
            <a:ext cx="1608138" cy="105727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go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6663" y="140811"/>
            <a:ext cx="1876425" cy="125095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Image result for jes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3925" y="766286"/>
            <a:ext cx="2143125" cy="1524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5"/>
          <p:cNvSpPr>
            <a:spLocks noChangeArrowheads="1"/>
          </p:cNvSpPr>
          <p:nvPr/>
        </p:nvSpPr>
        <p:spPr bwMode="auto">
          <a:xfrm>
            <a:off x="219075" y="27554"/>
            <a:ext cx="1458861"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400" b="1" i="0" u="sng"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The Trinity</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chemeClr val="tx1"/>
              </a:solidFill>
              <a:effectLst/>
              <a:latin typeface="+mj-lt"/>
            </a:endParaRPr>
          </a:p>
        </p:txBody>
      </p:sp>
      <p:sp>
        <p:nvSpPr>
          <p:cNvPr id="3" name="Rectangle 6"/>
          <p:cNvSpPr>
            <a:spLocks noChangeArrowheads="1"/>
          </p:cNvSpPr>
          <p:nvPr/>
        </p:nvSpPr>
        <p:spPr bwMode="auto">
          <a:xfrm>
            <a:off x="1019175" y="2535138"/>
            <a:ext cx="1571625"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the Father</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chemeClr val="tx1"/>
              </a:solidFill>
              <a:effectLst/>
              <a:latin typeface="+mj-lt"/>
            </a:endParaRPr>
          </a:p>
        </p:txBody>
      </p:sp>
      <p:sp>
        <p:nvSpPr>
          <p:cNvPr id="4" name="Rectangle 7"/>
          <p:cNvSpPr>
            <a:spLocks noChangeArrowheads="1"/>
          </p:cNvSpPr>
          <p:nvPr/>
        </p:nvSpPr>
        <p:spPr bwMode="auto">
          <a:xfrm rot="10800000" flipV="1">
            <a:off x="293688" y="2842915"/>
            <a:ext cx="3392487"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takes on the role of Father for all human beings, as Christians believe he made all people. He also takes the role of Father when Christians ask for him for help when they pray. In the same way a father might have rules to help his children behave well, Christians follow God’s rules, the Ten Commandments, to help them live a good life.</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also has his own son, Jesus, who he sent to Earth. God the Son</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chemeClr val="tx1"/>
              </a:solidFill>
              <a:effectLst/>
              <a:latin typeface="+mj-lt"/>
            </a:endParaRPr>
          </a:p>
        </p:txBody>
      </p:sp>
      <p:sp>
        <p:nvSpPr>
          <p:cNvPr id="5" name="Rectangle 8"/>
          <p:cNvSpPr>
            <a:spLocks noChangeArrowheads="1"/>
          </p:cNvSpPr>
          <p:nvPr/>
        </p:nvSpPr>
        <p:spPr bwMode="auto">
          <a:xfrm>
            <a:off x="4411662" y="1473489"/>
            <a:ext cx="3836987"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the Son</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takes on the role of Son, when he becomes Jesus. Jesus was sent to Earth by God the Father, to learn about human life and help people. Jesus was loved by his father, like most sons are. Jesus had to be helped out by his father in times of trouble. Jesus asked his father for advice on how to defeat the Devil, when he tried to tempt Jesus to turn stones into bread in the desert. Jesus helped Christians by sharing the ‘Good News’. The ‘Good News’ was that if people followed God’s rules and lived a good life, they would be rewarded with everlasting life. Most Christians believe this means they will go to Heaven when they die.</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the Holy Spirit</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takes on the role of Holy Spirit (or Holy Ghost, as some call it) when he inspires Christians to do good things. Like some other ghosts and spirits in stories, you can’t see God the Holy Spirit, but you can tell that it’s there. Christians sometimes say they know the Holy Spirits has come to them because they have a feeling inside them, making them want to do good things for God. </a:t>
            </a:r>
            <a:endParaRPr kumimoji="0" lang="en-GB" altLang="en-US" sz="9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000" b="0" i="0" u="none" strike="noStrike" cap="none" normalizeH="0" baseline="0" dirty="0" smtClean="0">
              <a:ln>
                <a:noFill/>
              </a:ln>
              <a:solidFill>
                <a:schemeClr val="tx1"/>
              </a:solidFill>
              <a:effectLst/>
              <a:latin typeface="+mj-lt"/>
            </a:endParaRPr>
          </a:p>
        </p:txBody>
      </p:sp>
      <p:sp>
        <p:nvSpPr>
          <p:cNvPr id="6" name="Rectangle 9"/>
          <p:cNvSpPr>
            <a:spLocks noChangeArrowheads="1"/>
          </p:cNvSpPr>
          <p:nvPr/>
        </p:nvSpPr>
        <p:spPr bwMode="auto">
          <a:xfrm rot="10800000" flipV="1">
            <a:off x="8637587" y="2085409"/>
            <a:ext cx="3392487"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God the Holy Spirit</a:t>
            </a:r>
            <a:r>
              <a:rPr kumimoji="0" lang="en-GB" altLang="en-US" sz="1400" b="1" i="0" u="none" strike="noStrike" cap="none" normalizeH="0" dirty="0" smtClean="0">
                <a:ln>
                  <a:noFill/>
                </a:ln>
                <a:solidFill>
                  <a:schemeClr val="tx1"/>
                </a:solidFill>
                <a:effectLst/>
                <a:latin typeface="+mj-lt"/>
                <a:ea typeface="Calibri" panose="020F0502020204030204" pitchFamily="34" charset="0"/>
                <a:cs typeface="Times New Roman" panose="02020603050405020304" pitchFamily="18" charset="0"/>
              </a:rPr>
              <a:t> </a:t>
            </a:r>
            <a:endParaRPr kumimoji="0" lang="en-GB" altLang="en-US" sz="14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Christians believe the Holy Spirit helps them feel God’s love and also helps them find strength to do God’s work. Some Christians believe the Holy Spirit makes them speak a strange language called ‘Tongues’. Some Christian preachers, (people who spread the word of God), believe they can make the Holy Spirit go inside people and heal their illnesses. Some Christians however, think this is not true, as only God make this happen, not preachers. </a:t>
            </a:r>
            <a:endParaRPr kumimoji="0" lang="en-GB" altLang="en-US" sz="20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2661339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72329" y="1977889"/>
            <a:ext cx="5361746" cy="4585252"/>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Worship is an essential part of a Christian's faith. Christians worship God to thank him for his love, ask for forgiveness for their sins and try to understand his 'will' for them.</a:t>
            </a:r>
          </a:p>
          <a:p>
            <a:pPr algn="ctr"/>
            <a:r>
              <a:rPr lang="en-GB" sz="2000" dirty="0">
                <a:solidFill>
                  <a:schemeClr val="tx1"/>
                </a:solidFill>
              </a:rPr>
              <a:t>Public worship with other Christians usually takes place in a church, chapel or cathedral. The word ‘church’ can mean different things:</a:t>
            </a:r>
          </a:p>
          <a:p>
            <a:pPr algn="ctr"/>
            <a:endParaRPr lang="en-GB" sz="2000" dirty="0">
              <a:solidFill>
                <a:schemeClr val="tx1"/>
              </a:solidFill>
            </a:endParaRPr>
          </a:p>
          <a:p>
            <a:pPr marL="285750" indent="-285750" algn="ctr">
              <a:buFont typeface="Arial" panose="020B0604020202020204" pitchFamily="34" charset="0"/>
              <a:buChar char="•"/>
            </a:pPr>
            <a:r>
              <a:rPr lang="en-GB" sz="2000" dirty="0">
                <a:solidFill>
                  <a:schemeClr val="tx1"/>
                </a:solidFill>
              </a:rPr>
              <a:t>'The' church is the whole community of Christians, the people of God, also called the 'body of Christ'.</a:t>
            </a:r>
          </a:p>
          <a:p>
            <a:pPr marL="285750" indent="-285750" algn="ctr">
              <a:buFont typeface="Arial" panose="020B0604020202020204" pitchFamily="34" charset="0"/>
              <a:buChar char="•"/>
            </a:pPr>
            <a:r>
              <a:rPr lang="en-GB" sz="2000" dirty="0">
                <a:solidFill>
                  <a:schemeClr val="tx1"/>
                </a:solidFill>
              </a:rPr>
              <a:t>'A' church is a building in which worship takes place.</a:t>
            </a:r>
          </a:p>
        </p:txBody>
      </p:sp>
      <p:pic>
        <p:nvPicPr>
          <p:cNvPr id="6" name="Picture 5"/>
          <p:cNvPicPr>
            <a:picLocks noChangeAspect="1"/>
          </p:cNvPicPr>
          <p:nvPr/>
        </p:nvPicPr>
        <p:blipFill>
          <a:blip r:embed="rId2"/>
          <a:stretch>
            <a:fillRect/>
          </a:stretch>
        </p:blipFill>
        <p:spPr>
          <a:xfrm>
            <a:off x="6925364" y="1815548"/>
            <a:ext cx="3569252" cy="2676940"/>
          </a:xfrm>
          <a:prstGeom prst="rect">
            <a:avLst/>
          </a:prstGeom>
        </p:spPr>
      </p:pic>
      <p:pic>
        <p:nvPicPr>
          <p:cNvPr id="7" name="Picture 6"/>
          <p:cNvPicPr>
            <a:picLocks noChangeAspect="1"/>
          </p:cNvPicPr>
          <p:nvPr/>
        </p:nvPicPr>
        <p:blipFill>
          <a:blip r:embed="rId3"/>
          <a:stretch>
            <a:fillRect/>
          </a:stretch>
        </p:blipFill>
        <p:spPr>
          <a:xfrm>
            <a:off x="6399143" y="4108174"/>
            <a:ext cx="2527852" cy="2527852"/>
          </a:xfrm>
          <a:prstGeom prst="rect">
            <a:avLst/>
          </a:prstGeom>
        </p:spPr>
      </p:pic>
      <p:sp>
        <p:nvSpPr>
          <p:cNvPr id="4" name="Rounded Rectangle 3"/>
          <p:cNvSpPr/>
          <p:nvPr/>
        </p:nvSpPr>
        <p:spPr>
          <a:xfrm>
            <a:off x="2071204" y="73164"/>
            <a:ext cx="8499612" cy="1192143"/>
          </a:xfrm>
          <a:prstGeom prst="roundRect">
            <a:avLst/>
          </a:prstGeom>
          <a:solidFill>
            <a:srgbClr val="00B0F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chemeClr val="tx1"/>
                </a:solidFill>
              </a:rPr>
              <a:t>What is a Church? </a:t>
            </a:r>
          </a:p>
        </p:txBody>
      </p:sp>
      <p:sp>
        <p:nvSpPr>
          <p:cNvPr id="2" name="Rectangle 1"/>
          <p:cNvSpPr/>
          <p:nvPr/>
        </p:nvSpPr>
        <p:spPr>
          <a:xfrm>
            <a:off x="9079445" y="4917925"/>
            <a:ext cx="2830342" cy="923330"/>
          </a:xfrm>
          <a:prstGeom prst="rect">
            <a:avLst/>
          </a:prstGeom>
          <a:ln>
            <a:solidFill>
              <a:srgbClr val="00B0F0"/>
            </a:solidFill>
          </a:ln>
        </p:spPr>
        <p:txBody>
          <a:bodyPr wrap="square">
            <a:spAutoFit/>
          </a:bodyPr>
          <a:lstStyle/>
          <a:p>
            <a:r>
              <a:rPr lang="en-GB" dirty="0" smtClean="0">
                <a:hlinkClick r:id="rId4"/>
              </a:rPr>
              <a:t>https://www.youtube.com/watch?v=xkY-HCBcMqM</a:t>
            </a:r>
            <a:endParaRPr lang="en-GB" dirty="0" smtClean="0"/>
          </a:p>
          <a:p>
            <a:endParaRPr lang="en-GB" dirty="0"/>
          </a:p>
        </p:txBody>
      </p:sp>
    </p:spTree>
    <p:extLst>
      <p:ext uri="{BB962C8B-B14F-4D97-AF65-F5344CB8AC3E}">
        <p14:creationId xmlns:p14="http://schemas.microsoft.com/office/powerpoint/2010/main" val="3048771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57890" y="189259"/>
            <a:ext cx="4866585" cy="1045265"/>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Why do Christians pray?</a:t>
            </a:r>
          </a:p>
        </p:txBody>
      </p:sp>
      <p:pic>
        <p:nvPicPr>
          <p:cNvPr id="5" name="Picture 4"/>
          <p:cNvPicPr>
            <a:picLocks noChangeAspect="1"/>
          </p:cNvPicPr>
          <p:nvPr/>
        </p:nvPicPr>
        <p:blipFill rotWithShape="1">
          <a:blip r:embed="rId2"/>
          <a:srcRect l="19722" t="33334" r="22083" b="9443"/>
          <a:stretch/>
        </p:blipFill>
        <p:spPr>
          <a:xfrm>
            <a:off x="289762" y="1677229"/>
            <a:ext cx="6206987" cy="4577468"/>
          </a:xfrm>
          <a:prstGeom prst="rect">
            <a:avLst/>
          </a:prstGeom>
        </p:spPr>
      </p:pic>
      <p:pic>
        <p:nvPicPr>
          <p:cNvPr id="2" name="Picture 1"/>
          <p:cNvPicPr>
            <a:picLocks noChangeAspect="1"/>
          </p:cNvPicPr>
          <p:nvPr/>
        </p:nvPicPr>
        <p:blipFill>
          <a:blip r:embed="rId3"/>
          <a:stretch>
            <a:fillRect/>
          </a:stretch>
        </p:blipFill>
        <p:spPr>
          <a:xfrm>
            <a:off x="6772275" y="1621335"/>
            <a:ext cx="5019185" cy="4633362"/>
          </a:xfrm>
          <a:prstGeom prst="rect">
            <a:avLst/>
          </a:prstGeom>
        </p:spPr>
      </p:pic>
      <p:sp>
        <p:nvSpPr>
          <p:cNvPr id="3" name="Rectangle 2"/>
          <p:cNvSpPr/>
          <p:nvPr/>
        </p:nvSpPr>
        <p:spPr>
          <a:xfrm>
            <a:off x="6591300" y="374825"/>
            <a:ext cx="5051518" cy="954107"/>
          </a:xfrm>
          <a:prstGeom prst="rect">
            <a:avLst/>
          </a:prstGeom>
          <a:solidFill>
            <a:schemeClr val="bg1"/>
          </a:solidFill>
          <a:ln>
            <a:solidFill>
              <a:srgbClr val="00B0F0"/>
            </a:solidFill>
          </a:ln>
        </p:spPr>
        <p:txBody>
          <a:bodyPr wrap="square">
            <a:spAutoFit/>
          </a:bodyPr>
          <a:lstStyle/>
          <a:p>
            <a:pPr algn="ctr"/>
            <a:r>
              <a:rPr lang="en-GB" sz="2800" b="1" dirty="0" smtClean="0"/>
              <a:t>Why do you think worship is so important to Christians?</a:t>
            </a:r>
            <a:endParaRPr lang="en-GB" sz="2800" b="1" dirty="0"/>
          </a:p>
        </p:txBody>
      </p:sp>
    </p:spTree>
    <p:extLst>
      <p:ext uri="{BB962C8B-B14F-4D97-AF65-F5344CB8AC3E}">
        <p14:creationId xmlns:p14="http://schemas.microsoft.com/office/powerpoint/2010/main" val="2898239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29134050"/>
              </p:ext>
            </p:extLst>
          </p:nvPr>
        </p:nvGraphicFramePr>
        <p:xfrm>
          <a:off x="358772" y="1737579"/>
          <a:ext cx="11414128" cy="4705684"/>
        </p:xfrm>
        <a:graphic>
          <a:graphicData uri="http://schemas.openxmlformats.org/drawingml/2006/table">
            <a:tbl>
              <a:tblPr firstRow="1" bandRow="1">
                <a:tableStyleId>{D7AC3CCA-C797-4891-BE02-D94E43425B78}</a:tableStyleId>
              </a:tblPr>
              <a:tblGrid>
                <a:gridCol w="2960350"/>
                <a:gridCol w="8453778"/>
              </a:tblGrid>
              <a:tr h="366782">
                <a:tc>
                  <a:txBody>
                    <a:bodyPr/>
                    <a:lstStyle/>
                    <a:p>
                      <a:r>
                        <a:rPr lang="en-GB" sz="2800" dirty="0" smtClean="0"/>
                        <a:t>Type</a:t>
                      </a:r>
                      <a:r>
                        <a:rPr lang="en-GB" sz="2800" baseline="0" dirty="0" smtClean="0"/>
                        <a:t> of Christian </a:t>
                      </a:r>
                      <a:endParaRPr lang="en-GB" sz="2800" dirty="0"/>
                    </a:p>
                  </a:txBody>
                  <a:tcPr>
                    <a:solidFill>
                      <a:schemeClr val="bg1"/>
                    </a:solidFill>
                  </a:tcPr>
                </a:tc>
                <a:tc>
                  <a:txBody>
                    <a:bodyPr/>
                    <a:lstStyle/>
                    <a:p>
                      <a:r>
                        <a:rPr lang="en-GB" sz="2800" dirty="0" smtClean="0"/>
                        <a:t>Key beliefs or facts</a:t>
                      </a:r>
                      <a:endParaRPr lang="en-GB" sz="2800" dirty="0"/>
                    </a:p>
                  </a:txBody>
                  <a:tcPr>
                    <a:solidFill>
                      <a:schemeClr val="bg1"/>
                    </a:solidFill>
                  </a:tcPr>
                </a:tc>
              </a:tr>
              <a:tr h="1046881">
                <a:tc>
                  <a:txBody>
                    <a:bodyPr/>
                    <a:lstStyle/>
                    <a:p>
                      <a:r>
                        <a:rPr lang="en-GB" sz="2800" dirty="0" smtClean="0"/>
                        <a:t>Catholic</a:t>
                      </a:r>
                      <a:endParaRPr lang="en-GB" sz="2800" dirty="0"/>
                    </a:p>
                  </a:txBody>
                  <a:tcPr>
                    <a:solidFill>
                      <a:schemeClr val="bg1"/>
                    </a:solidFill>
                  </a:tcPr>
                </a:tc>
                <a:tc>
                  <a:txBody>
                    <a:bodyPr/>
                    <a:lstStyle/>
                    <a:p>
                      <a:pPr marL="285750" indent="-285750">
                        <a:buFont typeface="Arial" panose="020B0604020202020204" pitchFamily="34" charset="0"/>
                        <a:buChar char="•"/>
                      </a:pPr>
                      <a:r>
                        <a:rPr lang="en-GB" sz="2000" dirty="0" smtClean="0"/>
                        <a:t>The</a:t>
                      </a:r>
                      <a:r>
                        <a:rPr lang="en-GB" sz="2000" baseline="0" dirty="0" smtClean="0"/>
                        <a:t> Catholic Church is the oldest denomination.</a:t>
                      </a:r>
                    </a:p>
                    <a:p>
                      <a:pPr marL="285750" indent="-285750">
                        <a:buFont typeface="Arial" panose="020B0604020202020204" pitchFamily="34" charset="0"/>
                        <a:buChar char="•"/>
                      </a:pPr>
                      <a:r>
                        <a:rPr lang="en-GB" sz="2000" baseline="0" dirty="0" smtClean="0"/>
                        <a:t>Everybody used to be a Catholic if they were Christian.</a:t>
                      </a:r>
                    </a:p>
                    <a:p>
                      <a:pPr marL="285750" indent="-285750">
                        <a:buFont typeface="Arial" panose="020B0604020202020204" pitchFamily="34" charset="0"/>
                        <a:buChar char="•"/>
                      </a:pPr>
                      <a:r>
                        <a:rPr lang="en-GB" sz="2000" baseline="0" dirty="0" smtClean="0"/>
                        <a:t>The Catholic Church is led by the Pope.</a:t>
                      </a:r>
                      <a:endParaRPr lang="en-GB" sz="2000" dirty="0"/>
                    </a:p>
                  </a:txBody>
                  <a:tcPr>
                    <a:solidFill>
                      <a:schemeClr val="bg1"/>
                    </a:solidFill>
                  </a:tcPr>
                </a:tc>
              </a:tr>
              <a:tr h="1046881">
                <a:tc>
                  <a:txBody>
                    <a:bodyPr/>
                    <a:lstStyle/>
                    <a:p>
                      <a:r>
                        <a:rPr lang="en-GB" sz="2800" dirty="0" smtClean="0"/>
                        <a:t>Protestant</a:t>
                      </a:r>
                      <a:endParaRPr lang="en-GB" sz="2800" dirty="0"/>
                    </a:p>
                  </a:txBody>
                  <a:tcPr>
                    <a:solidFill>
                      <a:schemeClr val="bg1"/>
                    </a:solidFill>
                  </a:tcPr>
                </a:tc>
                <a:tc>
                  <a:txBody>
                    <a:bodyPr/>
                    <a:lstStyle/>
                    <a:p>
                      <a:pPr marL="285750" indent="-285750">
                        <a:buFont typeface="Arial" panose="020B0604020202020204" pitchFamily="34" charset="0"/>
                        <a:buChar char="•"/>
                      </a:pPr>
                      <a:r>
                        <a:rPr lang="en-GB" sz="2000" dirty="0" smtClean="0"/>
                        <a:t>The Protestant Church split from</a:t>
                      </a:r>
                      <a:r>
                        <a:rPr lang="en-GB" sz="2000" baseline="0" dirty="0" smtClean="0"/>
                        <a:t> the Catholic Church as a ‘protest’.</a:t>
                      </a:r>
                    </a:p>
                    <a:p>
                      <a:pPr marL="285750" indent="-285750">
                        <a:buFont typeface="Arial" panose="020B0604020202020204" pitchFamily="34" charset="0"/>
                        <a:buChar char="•"/>
                      </a:pPr>
                      <a:r>
                        <a:rPr lang="en-GB" sz="2000" baseline="0" dirty="0" smtClean="0"/>
                        <a:t>The Protestant Church set up in Britain is called the Church of England.</a:t>
                      </a:r>
                    </a:p>
                    <a:p>
                      <a:pPr marL="285750" indent="-285750">
                        <a:buFont typeface="Arial" panose="020B0604020202020204" pitchFamily="34" charset="0"/>
                        <a:buChar char="•"/>
                      </a:pPr>
                      <a:r>
                        <a:rPr lang="en-GB" sz="2000" baseline="0" dirty="0" smtClean="0"/>
                        <a:t>This is the largest denomination in England.</a:t>
                      </a:r>
                      <a:endParaRPr lang="en-GB" sz="2000" dirty="0"/>
                    </a:p>
                  </a:txBody>
                  <a:tcPr>
                    <a:solidFill>
                      <a:schemeClr val="bg1"/>
                    </a:solidFill>
                  </a:tcPr>
                </a:tc>
              </a:tr>
              <a:tr h="1046881">
                <a:tc>
                  <a:txBody>
                    <a:bodyPr/>
                    <a:lstStyle/>
                    <a:p>
                      <a:r>
                        <a:rPr lang="en-GB" sz="2800" dirty="0" smtClean="0"/>
                        <a:t>Orthodox</a:t>
                      </a:r>
                      <a:endParaRPr lang="en-GB" sz="2800" dirty="0"/>
                    </a:p>
                  </a:txBody>
                  <a:tcPr>
                    <a:solidFill>
                      <a:schemeClr val="bg1"/>
                    </a:solidFill>
                  </a:tcPr>
                </a:tc>
                <a:tc>
                  <a:txBody>
                    <a:bodyPr/>
                    <a:lstStyle/>
                    <a:p>
                      <a:pPr marL="285750" indent="-285750">
                        <a:buFont typeface="Arial" panose="020B0604020202020204" pitchFamily="34" charset="0"/>
                        <a:buChar char="•"/>
                      </a:pPr>
                      <a:r>
                        <a:rPr lang="en-GB" sz="2000" dirty="0" smtClean="0"/>
                        <a:t>The</a:t>
                      </a:r>
                      <a:r>
                        <a:rPr lang="en-GB" sz="2000" baseline="0" dirty="0" smtClean="0"/>
                        <a:t> Orthodox Church split from Catholics in 1057CE.</a:t>
                      </a:r>
                    </a:p>
                    <a:p>
                      <a:pPr marL="285750" indent="-285750">
                        <a:buFont typeface="Arial" panose="020B0604020202020204" pitchFamily="34" charset="0"/>
                        <a:buChar char="•"/>
                      </a:pPr>
                      <a:r>
                        <a:rPr lang="en-GB" sz="2000" baseline="0" dirty="0" smtClean="0"/>
                        <a:t>This was called the Great Schism.</a:t>
                      </a:r>
                    </a:p>
                    <a:p>
                      <a:pPr marL="285750" indent="-285750">
                        <a:buFont typeface="Arial" panose="020B0604020202020204" pitchFamily="34" charset="0"/>
                        <a:buChar char="•"/>
                      </a:pPr>
                      <a:r>
                        <a:rPr lang="en-GB" sz="2000" baseline="0" dirty="0" smtClean="0"/>
                        <a:t>There are around 200 million people who follow the Orthodox Church.</a:t>
                      </a:r>
                      <a:endParaRPr lang="en-GB" sz="2000" dirty="0"/>
                    </a:p>
                  </a:txBody>
                  <a:tcPr>
                    <a:solidFill>
                      <a:schemeClr val="bg1"/>
                    </a:solidFill>
                  </a:tcPr>
                </a:tc>
              </a:tr>
              <a:tr h="1046881">
                <a:tc>
                  <a:txBody>
                    <a:bodyPr/>
                    <a:lstStyle/>
                    <a:p>
                      <a:r>
                        <a:rPr lang="en-GB" sz="2800" dirty="0" smtClean="0"/>
                        <a:t>Non-conformist</a:t>
                      </a:r>
                      <a:endParaRPr lang="en-GB" sz="2800" dirty="0"/>
                    </a:p>
                  </a:txBody>
                  <a:tcPr>
                    <a:solidFill>
                      <a:schemeClr val="bg1"/>
                    </a:solidFill>
                  </a:tcPr>
                </a:tc>
                <a:tc>
                  <a:txBody>
                    <a:bodyPr/>
                    <a:lstStyle/>
                    <a:p>
                      <a:pPr marL="285750" indent="-285750">
                        <a:buFont typeface="Arial" panose="020B0604020202020204" pitchFamily="34" charset="0"/>
                        <a:buChar char="•"/>
                      </a:pPr>
                      <a:r>
                        <a:rPr lang="en-GB" sz="2000" dirty="0" smtClean="0"/>
                        <a:t>Non-Conformists split from Protestants in England.</a:t>
                      </a:r>
                    </a:p>
                    <a:p>
                      <a:pPr marL="285750" indent="-285750">
                        <a:buFont typeface="Arial" panose="020B0604020202020204" pitchFamily="34" charset="0"/>
                        <a:buChar char="•"/>
                      </a:pPr>
                      <a:r>
                        <a:rPr lang="en-GB" sz="2000" dirty="0" smtClean="0"/>
                        <a:t>They did not like the government running the Church.</a:t>
                      </a:r>
                    </a:p>
                    <a:p>
                      <a:pPr marL="285750" indent="-285750">
                        <a:buFont typeface="Arial" panose="020B0604020202020204" pitchFamily="34" charset="0"/>
                        <a:buChar char="•"/>
                      </a:pPr>
                      <a:r>
                        <a:rPr lang="en-GB" sz="2000" dirty="0" smtClean="0"/>
                        <a:t>An</a:t>
                      </a:r>
                      <a:r>
                        <a:rPr lang="en-GB" sz="2000" baseline="0" dirty="0" smtClean="0"/>
                        <a:t> example of a Non-Conformist group is Methodists.</a:t>
                      </a:r>
                      <a:endParaRPr lang="en-GB" sz="2000" dirty="0"/>
                    </a:p>
                  </a:txBody>
                  <a:tcPr>
                    <a:solidFill>
                      <a:schemeClr val="bg1"/>
                    </a:solid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0649846"/>
              </p:ext>
            </p:extLst>
          </p:nvPr>
        </p:nvGraphicFramePr>
        <p:xfrm>
          <a:off x="358772" y="320675"/>
          <a:ext cx="11629958" cy="922020"/>
        </p:xfrm>
        <a:graphic>
          <a:graphicData uri="http://schemas.openxmlformats.org/drawingml/2006/table">
            <a:tbl>
              <a:tblPr firstRow="1" bandRow="1">
                <a:tableStyleId>{D7AC3CCA-C797-4891-BE02-D94E43425B78}</a:tableStyleId>
              </a:tblPr>
              <a:tblGrid>
                <a:gridCol w="5814979"/>
                <a:gridCol w="5814979"/>
              </a:tblGrid>
              <a:tr h="626223">
                <a:tc>
                  <a:txBody>
                    <a:bodyPr/>
                    <a:lstStyle/>
                    <a:p>
                      <a:pPr algn="ctr"/>
                      <a:r>
                        <a:rPr lang="en-GB" sz="2800" b="0" dirty="0" smtClean="0"/>
                        <a:t>Denomination </a:t>
                      </a:r>
                      <a:endParaRPr lang="en-GB" sz="2800" b="0" dirty="0"/>
                    </a:p>
                  </a:txBody>
                  <a:tcPr marL="68580" marR="68580" marT="34290" marB="34290">
                    <a:solidFill>
                      <a:srgbClr val="00B0F0"/>
                    </a:solidFill>
                  </a:tcPr>
                </a:tc>
                <a:tc>
                  <a:txBody>
                    <a:bodyPr/>
                    <a:lstStyle/>
                    <a:p>
                      <a:pPr algn="ctr"/>
                      <a:r>
                        <a:rPr lang="en-GB" sz="2800" b="0" dirty="0" smtClean="0"/>
                        <a:t>A different branch of the same Christian church </a:t>
                      </a:r>
                      <a:endParaRPr lang="en-GB" sz="2800" b="0" dirty="0"/>
                    </a:p>
                  </a:txBody>
                  <a:tcPr marL="68580" marR="68580" marT="34290" marB="34290">
                    <a:solidFill>
                      <a:srgbClr val="00B0F0"/>
                    </a:solidFill>
                  </a:tcPr>
                </a:tc>
              </a:tr>
            </a:tbl>
          </a:graphicData>
        </a:graphic>
      </p:graphicFrame>
    </p:spTree>
    <p:extLst>
      <p:ext uri="{BB962C8B-B14F-4D97-AF65-F5344CB8AC3E}">
        <p14:creationId xmlns:p14="http://schemas.microsoft.com/office/powerpoint/2010/main" val="3278305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44181701"/>
              </p:ext>
            </p:extLst>
          </p:nvPr>
        </p:nvGraphicFramePr>
        <p:xfrm>
          <a:off x="333436" y="2343300"/>
          <a:ext cx="11649014" cy="4253742"/>
        </p:xfrm>
        <a:graphic>
          <a:graphicData uri="http://schemas.openxmlformats.org/drawingml/2006/table">
            <a:tbl>
              <a:tblPr firstRow="1" bandRow="1">
                <a:tableStyleId>{D7AC3CCA-C797-4891-BE02-D94E43425B78}</a:tableStyleId>
              </a:tblPr>
              <a:tblGrid>
                <a:gridCol w="2372585"/>
                <a:gridCol w="9276429"/>
              </a:tblGrid>
              <a:tr h="549888">
                <a:tc>
                  <a:txBody>
                    <a:bodyPr/>
                    <a:lstStyle/>
                    <a:p>
                      <a:pPr algn="ctr"/>
                      <a:r>
                        <a:rPr lang="en-GB" dirty="0" smtClean="0"/>
                        <a:t>Name of the Parable</a:t>
                      </a:r>
                      <a:endParaRPr lang="en-GB" dirty="0"/>
                    </a:p>
                  </a:txBody>
                  <a:tcPr>
                    <a:solidFill>
                      <a:schemeClr val="bg1"/>
                    </a:solidFill>
                  </a:tcPr>
                </a:tc>
                <a:tc>
                  <a:txBody>
                    <a:bodyPr/>
                    <a:lstStyle/>
                    <a:p>
                      <a:r>
                        <a:rPr lang="en-GB" dirty="0" smtClean="0"/>
                        <a:t>Description</a:t>
                      </a:r>
                      <a:r>
                        <a:rPr lang="en-GB" baseline="0" dirty="0" smtClean="0"/>
                        <a:t> of the parable and its meaning</a:t>
                      </a:r>
                      <a:endParaRPr lang="en-GB" dirty="0"/>
                    </a:p>
                  </a:txBody>
                  <a:tcPr>
                    <a:solidFill>
                      <a:schemeClr val="bg1"/>
                    </a:solidFill>
                  </a:tcPr>
                </a:tc>
              </a:tr>
              <a:tr h="1234618">
                <a:tc>
                  <a:txBody>
                    <a:bodyPr/>
                    <a:lstStyle/>
                    <a:p>
                      <a:pPr algn="ctr"/>
                      <a:r>
                        <a:rPr lang="en-GB" dirty="0" smtClean="0"/>
                        <a:t>The</a:t>
                      </a:r>
                      <a:r>
                        <a:rPr lang="en-GB" baseline="0" dirty="0" smtClean="0"/>
                        <a:t> Parable of the Good Samaritan</a:t>
                      </a:r>
                      <a:endParaRPr lang="en-GB" dirty="0"/>
                    </a:p>
                  </a:txBody>
                  <a:tcPr>
                    <a:solidFill>
                      <a:schemeClr val="bg1"/>
                    </a:solidFill>
                  </a:tcPr>
                </a:tc>
                <a:tc>
                  <a:txBody>
                    <a:bodyPr/>
                    <a:lstStyle/>
                    <a:p>
                      <a:r>
                        <a:rPr lang="en-GB" sz="1600" dirty="0" smtClean="0"/>
                        <a:t>A traveller is beaten up and robbed, and left for dead along the road. A priest comes by, but deliberately avoids the man. A lawyer also comes by but he too avoids the injured man. Finally, a Samaritan comes by, and he helps the injured man, in an act of mercy and compassion</a:t>
                      </a:r>
                      <a:r>
                        <a:rPr lang="en-GB" sz="1600" baseline="0" dirty="0" smtClean="0"/>
                        <a:t> – </a:t>
                      </a:r>
                      <a:r>
                        <a:rPr lang="en-GB" sz="1600" b="1" baseline="0" dirty="0" smtClean="0">
                          <a:solidFill>
                            <a:srgbClr val="FF0000"/>
                          </a:solidFill>
                        </a:rPr>
                        <a:t>love thy neighbour</a:t>
                      </a:r>
                      <a:endParaRPr lang="en-GB" sz="1600" b="1" dirty="0" smtClean="0">
                        <a:solidFill>
                          <a:srgbClr val="FF0000"/>
                        </a:solidFill>
                      </a:endParaRPr>
                    </a:p>
                  </a:txBody>
                  <a:tcPr>
                    <a:solidFill>
                      <a:schemeClr val="bg1"/>
                    </a:solidFill>
                  </a:tcPr>
                </a:tc>
              </a:tr>
              <a:tr h="1234618">
                <a:tc>
                  <a:txBody>
                    <a:bodyPr/>
                    <a:lstStyle/>
                    <a:p>
                      <a:pPr algn="ctr"/>
                      <a:r>
                        <a:rPr lang="en-GB" dirty="0" smtClean="0"/>
                        <a:t>The Parable of the Lost Son</a:t>
                      </a:r>
                      <a:endParaRPr lang="en-GB" dirty="0"/>
                    </a:p>
                  </a:txBody>
                  <a:tcPr>
                    <a:solidFill>
                      <a:schemeClr val="bg1"/>
                    </a:solidFill>
                  </a:tcPr>
                </a:tc>
                <a:tc>
                  <a:txBody>
                    <a:bodyPr/>
                    <a:lstStyle/>
                    <a:p>
                      <a:r>
                        <a:rPr lang="en-GB" sz="1600" dirty="0" smtClean="0"/>
                        <a:t>A farmer who has two sons divides his wealth. One son stays to work on the family farm, the other leaves the family home and returns years later, penniless. The Lost Son is treated as a returning hero. His father forgives him for all he has done</a:t>
                      </a:r>
                      <a:r>
                        <a:rPr lang="en-GB" sz="1600" baseline="0" dirty="0" smtClean="0"/>
                        <a:t> - </a:t>
                      </a:r>
                      <a:r>
                        <a:rPr lang="en-GB" sz="1600" b="1" baseline="0" dirty="0" smtClean="0">
                          <a:solidFill>
                            <a:srgbClr val="FF0000"/>
                          </a:solidFill>
                        </a:rPr>
                        <a:t>God will also forgive, like a father forgives his child, even when they disappoint and stray from what he has taught them, his love remains strong and he longs for their return. </a:t>
                      </a:r>
                      <a:endParaRPr lang="en-GB" sz="1600" b="1" dirty="0">
                        <a:solidFill>
                          <a:srgbClr val="FF0000"/>
                        </a:solidFill>
                      </a:endParaRPr>
                    </a:p>
                  </a:txBody>
                  <a:tcPr>
                    <a:solidFill>
                      <a:schemeClr val="bg1"/>
                    </a:solidFill>
                  </a:tcPr>
                </a:tc>
              </a:tr>
              <a:tr h="1234618">
                <a:tc>
                  <a:txBody>
                    <a:bodyPr/>
                    <a:lstStyle/>
                    <a:p>
                      <a:pPr algn="ctr"/>
                      <a:r>
                        <a:rPr lang="en-GB" dirty="0" smtClean="0"/>
                        <a:t>The Parable of the Rich Fool</a:t>
                      </a:r>
                      <a:endParaRPr lang="en-GB" dirty="0"/>
                    </a:p>
                  </a:txBody>
                  <a:tcPr>
                    <a:solidFill>
                      <a:schemeClr val="bg1"/>
                    </a:solidFill>
                  </a:tcPr>
                </a:tc>
                <a:tc>
                  <a:txBody>
                    <a:bodyPr/>
                    <a:lstStyle/>
                    <a:p>
                      <a:r>
                        <a:rPr lang="en-GB" sz="1400" dirty="0" smtClean="0"/>
                        <a:t>A farmer grows plenty of crops, which makes him very wealthy. He decides to tear down the barns he already has and build bigger ones to store his crops</a:t>
                      </a:r>
                      <a:r>
                        <a:rPr lang="en-GB" sz="1400" baseline="0" dirty="0" smtClean="0"/>
                        <a:t> -</a:t>
                      </a:r>
                      <a:r>
                        <a:rPr lang="en-GB" sz="1400" baseline="0" dirty="0" smtClean="0">
                          <a:solidFill>
                            <a:srgbClr val="FF0000"/>
                          </a:solidFill>
                        </a:rPr>
                        <a:t> </a:t>
                      </a:r>
                      <a:r>
                        <a:rPr lang="en-GB" sz="1400" b="1" baseline="0" dirty="0" smtClean="0">
                          <a:solidFill>
                            <a:srgbClr val="FF0000"/>
                          </a:solidFill>
                        </a:rPr>
                        <a:t>Money and wealth does not matter to God. Money and material items will not be accepted into heaven. People should spend their time on earth working on their relationship with God through loving others, looking after the poor and prayer. </a:t>
                      </a:r>
                      <a:endParaRPr lang="en-GB" sz="1400" b="1" dirty="0">
                        <a:solidFill>
                          <a:srgbClr val="FF0000"/>
                        </a:solidFill>
                      </a:endParaRPr>
                    </a:p>
                  </a:txBody>
                  <a:tcPr>
                    <a:solidFill>
                      <a:schemeClr val="bg1"/>
                    </a:solidFill>
                  </a:tcPr>
                </a:tc>
              </a:tr>
            </a:tbl>
          </a:graphicData>
        </a:graphic>
      </p:graphicFrame>
      <p:sp>
        <p:nvSpPr>
          <p:cNvPr id="3" name="Rounded Rectangle 2"/>
          <p:cNvSpPr/>
          <p:nvPr/>
        </p:nvSpPr>
        <p:spPr>
          <a:xfrm>
            <a:off x="927369" y="247650"/>
            <a:ext cx="10461147" cy="1756056"/>
          </a:xfrm>
          <a:prstGeom prst="roundRect">
            <a:avLst/>
          </a:prstGeom>
          <a:solidFill>
            <a:srgbClr val="00B0F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5400" dirty="0" smtClean="0">
                <a:solidFill>
                  <a:schemeClr val="tx1"/>
                </a:solidFill>
              </a:rPr>
              <a:t>Parables</a:t>
            </a:r>
          </a:p>
          <a:p>
            <a:pPr algn="ctr"/>
            <a:r>
              <a:rPr lang="en-GB" sz="2400" dirty="0" smtClean="0">
                <a:solidFill>
                  <a:schemeClr val="tx1"/>
                </a:solidFill>
              </a:rPr>
              <a:t>A parable is an imaginary story used to teach people a moral lesson (for example, how to treat people in need) or a spiritual lesson (for example, what God is like). </a:t>
            </a:r>
          </a:p>
        </p:txBody>
      </p:sp>
    </p:spTree>
    <p:extLst>
      <p:ext uri="{BB962C8B-B14F-4D97-AF65-F5344CB8AC3E}">
        <p14:creationId xmlns:p14="http://schemas.microsoft.com/office/powerpoint/2010/main" val="2463685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543884" y="115514"/>
            <a:ext cx="7462841" cy="616007"/>
          </a:xfrm>
          <a:prstGeom prst="roundRect">
            <a:avLst/>
          </a:prstGeom>
          <a:solidFill>
            <a:srgbClr val="FFFF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How is Christmas celebrated?</a:t>
            </a:r>
          </a:p>
        </p:txBody>
      </p:sp>
      <p:graphicFrame>
        <p:nvGraphicFramePr>
          <p:cNvPr id="6" name="Table 5"/>
          <p:cNvGraphicFramePr>
            <a:graphicFrameLocks noGrp="1"/>
          </p:cNvGraphicFramePr>
          <p:nvPr>
            <p:extLst>
              <p:ext uri="{D42A27DB-BD31-4B8C-83A1-F6EECF244321}">
                <p14:modId xmlns:p14="http://schemas.microsoft.com/office/powerpoint/2010/main" val="1961980806"/>
              </p:ext>
            </p:extLst>
          </p:nvPr>
        </p:nvGraphicFramePr>
        <p:xfrm>
          <a:off x="1089983" y="802063"/>
          <a:ext cx="10370641" cy="4543014"/>
        </p:xfrm>
        <a:graphic>
          <a:graphicData uri="http://schemas.openxmlformats.org/drawingml/2006/table">
            <a:tbl>
              <a:tblPr firstRow="1" bandRow="1">
                <a:tableStyleId>{D7AC3CCA-C797-4891-BE02-D94E43425B78}</a:tableStyleId>
              </a:tblPr>
              <a:tblGrid>
                <a:gridCol w="3102572"/>
                <a:gridCol w="7268069"/>
              </a:tblGrid>
              <a:tr h="529083">
                <a:tc>
                  <a:txBody>
                    <a:bodyPr/>
                    <a:lstStyle/>
                    <a:p>
                      <a:r>
                        <a:rPr lang="en-GB" sz="1400" dirty="0" smtClean="0"/>
                        <a:t>Type of celebration</a:t>
                      </a:r>
                      <a:endParaRPr lang="en-GB" sz="1400" dirty="0"/>
                    </a:p>
                  </a:txBody>
                  <a:tcPr>
                    <a:solidFill>
                      <a:schemeClr val="bg1"/>
                    </a:solidFill>
                  </a:tcPr>
                </a:tc>
                <a:tc>
                  <a:txBody>
                    <a:bodyPr/>
                    <a:lstStyle/>
                    <a:p>
                      <a:r>
                        <a:rPr lang="en-GB" sz="1400" dirty="0" smtClean="0"/>
                        <a:t>Description</a:t>
                      </a:r>
                      <a:r>
                        <a:rPr lang="en-GB" sz="1400" baseline="0" dirty="0" smtClean="0"/>
                        <a:t> of celebration</a:t>
                      </a:r>
                      <a:endParaRPr lang="en-GB" sz="1400" dirty="0"/>
                    </a:p>
                  </a:txBody>
                  <a:tcPr>
                    <a:solidFill>
                      <a:schemeClr val="bg1"/>
                    </a:solidFill>
                  </a:tcPr>
                </a:tc>
              </a:tr>
              <a:tr h="980023">
                <a:tc>
                  <a:txBody>
                    <a:bodyPr/>
                    <a:lstStyle/>
                    <a:p>
                      <a:r>
                        <a:rPr lang="en-GB" sz="1400" dirty="0" smtClean="0"/>
                        <a:t>Midnight</a:t>
                      </a:r>
                      <a:r>
                        <a:rPr lang="en-GB" sz="1400" baseline="0" dirty="0" smtClean="0"/>
                        <a:t> Mass</a:t>
                      </a:r>
                      <a:endParaRPr lang="en-GB" sz="1400" dirty="0"/>
                    </a:p>
                  </a:txBody>
                  <a:tcPr>
                    <a:solidFill>
                      <a:schemeClr val="bg1"/>
                    </a:solidFill>
                  </a:tcPr>
                </a:tc>
                <a:tc>
                  <a:txBody>
                    <a:bodyPr/>
                    <a:lstStyle/>
                    <a:p>
                      <a:r>
                        <a:rPr lang="en-GB" sz="1400" dirty="0" smtClean="0"/>
                        <a:t>The most important celebration for many Christians in Britain is in church on Christmas Eve (often at midnight) or on Christmas Day.</a:t>
                      </a:r>
                    </a:p>
                    <a:p>
                      <a:r>
                        <a:rPr lang="en-GB" sz="1400" dirty="0" smtClean="0">
                          <a:solidFill>
                            <a:srgbClr val="FF0000"/>
                          </a:solidFill>
                        </a:rPr>
                        <a:t>Special hymns known as carols are sung, churches are beautifully decorated with flowers and Christmas trees</a:t>
                      </a:r>
                      <a:endParaRPr lang="en-GB" sz="1400" dirty="0">
                        <a:solidFill>
                          <a:srgbClr val="FF0000"/>
                        </a:solidFill>
                      </a:endParaRPr>
                    </a:p>
                  </a:txBody>
                  <a:tcPr>
                    <a:solidFill>
                      <a:schemeClr val="bg1"/>
                    </a:solidFill>
                  </a:tcPr>
                </a:tc>
              </a:tr>
              <a:tr h="813816">
                <a:tc>
                  <a:txBody>
                    <a:bodyPr/>
                    <a:lstStyle/>
                    <a:p>
                      <a:r>
                        <a:rPr lang="en-GB" sz="1400" dirty="0" smtClean="0"/>
                        <a:t>Christmas</a:t>
                      </a:r>
                      <a:r>
                        <a:rPr lang="en-GB" sz="1400" baseline="0" dirty="0" smtClean="0"/>
                        <a:t> Cards</a:t>
                      </a:r>
                      <a:endParaRPr lang="en-GB" sz="1400" dirty="0"/>
                    </a:p>
                  </a:txBody>
                  <a:tcPr>
                    <a:solidFill>
                      <a:schemeClr val="bg1"/>
                    </a:solidFill>
                  </a:tcPr>
                </a:tc>
                <a:tc>
                  <a:txBody>
                    <a:bodyPr/>
                    <a:lstStyle/>
                    <a:p>
                      <a:r>
                        <a:rPr lang="en-GB" sz="1400" dirty="0" smtClean="0"/>
                        <a:t>Most Christians send Christmas cards, often with religious themes, though some donate the cost of cards to charity instead.</a:t>
                      </a:r>
                    </a:p>
                    <a:p>
                      <a:r>
                        <a:rPr lang="en-GB" sz="1400" dirty="0" smtClean="0">
                          <a:solidFill>
                            <a:srgbClr val="FF0000"/>
                          </a:solidFill>
                        </a:rPr>
                        <a:t>In late Victorian times, robins (a British bird) and snow-scenes became popular. </a:t>
                      </a:r>
                      <a:endParaRPr lang="en-GB" sz="1400" dirty="0">
                        <a:solidFill>
                          <a:srgbClr val="FF0000"/>
                        </a:solidFill>
                      </a:endParaRPr>
                    </a:p>
                  </a:txBody>
                  <a:tcPr>
                    <a:solidFill>
                      <a:schemeClr val="bg1"/>
                    </a:solidFill>
                  </a:tcPr>
                </a:tc>
              </a:tr>
              <a:tr h="1072211">
                <a:tc>
                  <a:txBody>
                    <a:bodyPr/>
                    <a:lstStyle/>
                    <a:p>
                      <a:r>
                        <a:rPr lang="en-GB" sz="1400" dirty="0" smtClean="0"/>
                        <a:t>Christingle</a:t>
                      </a:r>
                      <a:endParaRPr lang="en-GB" sz="1400" dirty="0"/>
                    </a:p>
                  </a:txBody>
                  <a:tcPr>
                    <a:solidFill>
                      <a:schemeClr val="bg1"/>
                    </a:solidFill>
                  </a:tcPr>
                </a:tc>
                <a:tc>
                  <a:txBody>
                    <a:bodyPr/>
                    <a:lstStyle/>
                    <a:p>
                      <a:r>
                        <a:rPr lang="en-GB" sz="1400" dirty="0" smtClean="0"/>
                        <a:t>Most churches also celebrate Christmas with a Christingle service, which originally came from Eastern Europe.</a:t>
                      </a:r>
                    </a:p>
                    <a:p>
                      <a:r>
                        <a:rPr lang="en-GB" sz="1400" dirty="0" smtClean="0">
                          <a:solidFill>
                            <a:srgbClr val="FF0000"/>
                          </a:solidFill>
                        </a:rPr>
                        <a:t>This represented Jesus being the light of the world and the final prayer of that first service was "Lord Jesus, kindle a flame in these children’s hearts, that theirs like Thine become</a:t>
                      </a:r>
                      <a:endParaRPr lang="en-GB" sz="1400" dirty="0">
                        <a:solidFill>
                          <a:srgbClr val="FF0000"/>
                        </a:solidFill>
                      </a:endParaRPr>
                    </a:p>
                  </a:txBody>
                  <a:tcPr>
                    <a:solidFill>
                      <a:schemeClr val="bg1"/>
                    </a:solidFill>
                  </a:tcPr>
                </a:tc>
              </a:tr>
              <a:tr h="1147881">
                <a:tc>
                  <a:txBody>
                    <a:bodyPr/>
                    <a:lstStyle/>
                    <a:p>
                      <a:r>
                        <a:rPr lang="en-GB" sz="1400" dirty="0" smtClean="0"/>
                        <a:t>Exchange</a:t>
                      </a:r>
                      <a:r>
                        <a:rPr lang="en-GB" sz="1400" baseline="0" dirty="0" smtClean="0"/>
                        <a:t> of presents</a:t>
                      </a:r>
                      <a:endParaRPr lang="en-GB" sz="1400" dirty="0"/>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smtClean="0"/>
                        <a:t>For children, the central part of Christmas is the exchange of presents on Christmas day; symbolising the gifts Jesus received from the three wise men (Gold, Frankincense and Myrrh).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FF0000"/>
                          </a:solidFill>
                        </a:rPr>
                        <a:t>There is also the traditional Christmas dinner and some families invite someone who is alone. </a:t>
                      </a:r>
                    </a:p>
                  </a:txBody>
                  <a:tcPr>
                    <a:solidFill>
                      <a:schemeClr val="bg1"/>
                    </a:solidFill>
                  </a:tcPr>
                </a:tc>
              </a:tr>
            </a:tbl>
          </a:graphicData>
        </a:graphic>
      </p:graphicFrame>
      <p:pic>
        <p:nvPicPr>
          <p:cNvPr id="7" name="Picture 6"/>
          <p:cNvPicPr>
            <a:picLocks noChangeAspect="1"/>
          </p:cNvPicPr>
          <p:nvPr/>
        </p:nvPicPr>
        <p:blipFill>
          <a:blip r:embed="rId3"/>
          <a:stretch>
            <a:fillRect/>
          </a:stretch>
        </p:blipFill>
        <p:spPr>
          <a:xfrm>
            <a:off x="3316929" y="2432866"/>
            <a:ext cx="785922" cy="663524"/>
          </a:xfrm>
          <a:prstGeom prst="rect">
            <a:avLst/>
          </a:prstGeom>
        </p:spPr>
      </p:pic>
      <p:pic>
        <p:nvPicPr>
          <p:cNvPr id="8" name="Picture 7"/>
          <p:cNvPicPr>
            <a:picLocks noChangeAspect="1"/>
          </p:cNvPicPr>
          <p:nvPr/>
        </p:nvPicPr>
        <p:blipFill>
          <a:blip r:embed="rId4"/>
          <a:stretch>
            <a:fillRect/>
          </a:stretch>
        </p:blipFill>
        <p:spPr>
          <a:xfrm>
            <a:off x="3215937" y="1492551"/>
            <a:ext cx="795350" cy="596513"/>
          </a:xfrm>
          <a:prstGeom prst="rect">
            <a:avLst/>
          </a:prstGeom>
        </p:spPr>
      </p:pic>
      <p:pic>
        <p:nvPicPr>
          <p:cNvPr id="9" name="Picture 8"/>
          <p:cNvPicPr>
            <a:picLocks noChangeAspect="1"/>
          </p:cNvPicPr>
          <p:nvPr/>
        </p:nvPicPr>
        <p:blipFill>
          <a:blip r:embed="rId5"/>
          <a:stretch>
            <a:fillRect/>
          </a:stretch>
        </p:blipFill>
        <p:spPr>
          <a:xfrm>
            <a:off x="3294397" y="3340421"/>
            <a:ext cx="733955" cy="717789"/>
          </a:xfrm>
          <a:prstGeom prst="rect">
            <a:avLst/>
          </a:prstGeom>
        </p:spPr>
      </p:pic>
      <p:pic>
        <p:nvPicPr>
          <p:cNvPr id="10" name="Picture 9"/>
          <p:cNvPicPr>
            <a:picLocks noChangeAspect="1"/>
          </p:cNvPicPr>
          <p:nvPr/>
        </p:nvPicPr>
        <p:blipFill>
          <a:blip r:embed="rId6"/>
          <a:stretch>
            <a:fillRect/>
          </a:stretch>
        </p:blipFill>
        <p:spPr>
          <a:xfrm>
            <a:off x="3051668" y="4522547"/>
            <a:ext cx="1123888" cy="822530"/>
          </a:xfrm>
          <a:prstGeom prst="rect">
            <a:avLst/>
          </a:prstGeom>
        </p:spPr>
      </p:pic>
      <p:sp>
        <p:nvSpPr>
          <p:cNvPr id="2" name="Rectangle 1"/>
          <p:cNvSpPr/>
          <p:nvPr/>
        </p:nvSpPr>
        <p:spPr>
          <a:xfrm>
            <a:off x="3922061" y="5722118"/>
            <a:ext cx="4862228" cy="646331"/>
          </a:xfrm>
          <a:prstGeom prst="rect">
            <a:avLst/>
          </a:prstGeom>
          <a:ln>
            <a:solidFill>
              <a:srgbClr val="00B0F0"/>
            </a:solidFill>
          </a:ln>
        </p:spPr>
        <p:txBody>
          <a:bodyPr wrap="none">
            <a:spAutoFit/>
          </a:bodyPr>
          <a:lstStyle/>
          <a:p>
            <a:r>
              <a:rPr lang="en-GB" dirty="0" smtClean="0">
                <a:hlinkClick r:id="rId7"/>
              </a:rPr>
              <a:t>https://www.youtube.com/watch?v=IO6hjEjPxoM</a:t>
            </a:r>
            <a:endParaRPr lang="en-GB" dirty="0" smtClean="0"/>
          </a:p>
          <a:p>
            <a:endParaRPr lang="en-GB" dirty="0" smtClean="0"/>
          </a:p>
        </p:txBody>
      </p:sp>
    </p:spTree>
    <p:extLst>
      <p:ext uri="{BB962C8B-B14F-4D97-AF65-F5344CB8AC3E}">
        <p14:creationId xmlns:p14="http://schemas.microsoft.com/office/powerpoint/2010/main" val="6134976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00039" y="2677213"/>
            <a:ext cx="4572638" cy="3429479"/>
          </a:xfrm>
          <a:prstGeom prst="rect">
            <a:avLst/>
          </a:prstGeom>
        </p:spPr>
      </p:pic>
      <p:sp>
        <p:nvSpPr>
          <p:cNvPr id="8" name="Title 7"/>
          <p:cNvSpPr>
            <a:spLocks noGrp="1"/>
          </p:cNvSpPr>
          <p:nvPr>
            <p:ph type="title"/>
          </p:nvPr>
        </p:nvSpPr>
        <p:spPr>
          <a:xfrm>
            <a:off x="796255" y="600016"/>
            <a:ext cx="10515600" cy="1325563"/>
          </a:xfrm>
        </p:spPr>
        <p:txBody>
          <a:bodyPr/>
          <a:lstStyle/>
          <a:p>
            <a:r>
              <a:rPr lang="en-GB" dirty="0" smtClean="0"/>
              <a:t>Prayer beads - </a:t>
            </a:r>
            <a:r>
              <a:rPr lang="en-GB" b="1" dirty="0" smtClean="0"/>
              <a:t>Tasbi</a:t>
            </a:r>
            <a:endParaRPr lang="en-GB" b="1" dirty="0"/>
          </a:p>
        </p:txBody>
      </p:sp>
      <p:sp>
        <p:nvSpPr>
          <p:cNvPr id="9" name="Rectangle 8"/>
          <p:cNvSpPr/>
          <p:nvPr/>
        </p:nvSpPr>
        <p:spPr>
          <a:xfrm>
            <a:off x="5653636" y="1819742"/>
            <a:ext cx="6096000" cy="2419124"/>
          </a:xfrm>
          <a:prstGeom prst="rect">
            <a:avLst/>
          </a:prstGeom>
        </p:spPr>
        <p:txBody>
          <a:bodyPr>
            <a:spAutoFit/>
          </a:bodyPr>
          <a:lstStyle/>
          <a:p>
            <a:pPr marL="342900" lvl="0" indent="-342900" fontAlgn="base">
              <a:spcBef>
                <a:spcPct val="20000"/>
              </a:spcBef>
              <a:spcAft>
                <a:spcPct val="0"/>
              </a:spcAft>
              <a:buFontTx/>
              <a:buChar char="•"/>
            </a:pPr>
            <a:r>
              <a:rPr lang="en-GB" altLang="en-US" sz="2800" dirty="0">
                <a:solidFill>
                  <a:srgbClr val="000000"/>
                </a:solidFill>
                <a:ea typeface="ＭＳ Ｐゴシック"/>
              </a:rPr>
              <a:t>The Tasbi is a set of beads that some Muslims use to pray in private worship</a:t>
            </a:r>
          </a:p>
          <a:p>
            <a:pPr marL="342900" lvl="0" indent="-342900" fontAlgn="base">
              <a:spcBef>
                <a:spcPct val="20000"/>
              </a:spcBef>
              <a:spcAft>
                <a:spcPct val="0"/>
              </a:spcAft>
              <a:buFontTx/>
              <a:buChar char="•"/>
            </a:pPr>
            <a:r>
              <a:rPr lang="en-GB" altLang="en-US" sz="2800" dirty="0">
                <a:solidFill>
                  <a:srgbClr val="000000"/>
                </a:solidFill>
                <a:ea typeface="ＭＳ Ｐゴシック"/>
              </a:rPr>
              <a:t>They contain 99 </a:t>
            </a:r>
            <a:r>
              <a:rPr lang="en-GB" altLang="en-US" sz="2800" dirty="0" smtClean="0">
                <a:solidFill>
                  <a:srgbClr val="000000"/>
                </a:solidFill>
                <a:ea typeface="ＭＳ Ｐゴシック"/>
              </a:rPr>
              <a:t>beads</a:t>
            </a:r>
            <a:r>
              <a:rPr lang="en-GB" altLang="en-US" sz="2800" dirty="0">
                <a:solidFill>
                  <a:srgbClr val="000000"/>
                </a:solidFill>
                <a:ea typeface="ＭＳ Ｐゴシック"/>
              </a:rPr>
              <a:t>.</a:t>
            </a:r>
          </a:p>
          <a:p>
            <a:pPr marL="342900" lvl="0" indent="-342900" fontAlgn="base">
              <a:spcBef>
                <a:spcPct val="20000"/>
              </a:spcBef>
              <a:spcAft>
                <a:spcPct val="0"/>
              </a:spcAft>
              <a:buFontTx/>
              <a:buChar char="•"/>
            </a:pPr>
            <a:r>
              <a:rPr lang="en-GB" altLang="en-US" sz="2800" dirty="0">
                <a:solidFill>
                  <a:srgbClr val="000000"/>
                </a:solidFill>
                <a:ea typeface="ＭＳ Ｐゴシック"/>
              </a:rPr>
              <a:t>The beads represent the 99 names for God found in the </a:t>
            </a:r>
            <a:r>
              <a:rPr lang="en-GB" altLang="en-US" sz="2800" dirty="0" smtClean="0">
                <a:solidFill>
                  <a:srgbClr val="000000"/>
                </a:solidFill>
                <a:ea typeface="ＭＳ Ｐゴシック"/>
              </a:rPr>
              <a:t>Qur'an.</a:t>
            </a:r>
            <a:endParaRPr lang="en-GB" altLang="en-US" sz="2800" dirty="0">
              <a:solidFill>
                <a:srgbClr val="000000"/>
              </a:solidFill>
              <a:ea typeface="ＭＳ Ｐゴシック"/>
            </a:endParaRPr>
          </a:p>
        </p:txBody>
      </p:sp>
      <p:sp>
        <p:nvSpPr>
          <p:cNvPr id="2" name="TextBox 1"/>
          <p:cNvSpPr txBox="1"/>
          <p:nvPr/>
        </p:nvSpPr>
        <p:spPr>
          <a:xfrm>
            <a:off x="243281" y="236071"/>
            <a:ext cx="3640822" cy="523220"/>
          </a:xfrm>
          <a:prstGeom prst="rect">
            <a:avLst/>
          </a:prstGeom>
          <a:solidFill>
            <a:srgbClr val="00B0F0"/>
          </a:solidFill>
        </p:spPr>
        <p:txBody>
          <a:bodyPr wrap="square" rtlCol="0">
            <a:spAutoFit/>
          </a:bodyPr>
          <a:lstStyle/>
          <a:p>
            <a:r>
              <a:rPr lang="en-GB" sz="2800" dirty="0" smtClean="0"/>
              <a:t>Artefacts used in Islam</a:t>
            </a:r>
            <a:endParaRPr lang="en-GB" sz="2800" dirty="0"/>
          </a:p>
        </p:txBody>
      </p:sp>
    </p:spTree>
    <p:extLst>
      <p:ext uri="{BB962C8B-B14F-4D97-AF65-F5344CB8AC3E}">
        <p14:creationId xmlns:p14="http://schemas.microsoft.com/office/powerpoint/2010/main" val="3221539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Prayer Mat</a:t>
            </a:r>
            <a:endParaRPr lang="en-GB" dirty="0"/>
          </a:p>
        </p:txBody>
      </p:sp>
      <p:sp>
        <p:nvSpPr>
          <p:cNvPr id="3" name="Content Placeholder 2"/>
          <p:cNvSpPr>
            <a:spLocks noGrp="1"/>
          </p:cNvSpPr>
          <p:nvPr>
            <p:ph idx="1"/>
          </p:nvPr>
        </p:nvSpPr>
        <p:spPr>
          <a:xfrm>
            <a:off x="5259822" y="1367554"/>
            <a:ext cx="6093977" cy="4809409"/>
          </a:xfrm>
        </p:spPr>
        <p:txBody>
          <a:bodyPr/>
          <a:lstStyle/>
          <a:p>
            <a:r>
              <a:rPr lang="en-GB" dirty="0" smtClean="0"/>
              <a:t>Before they pray a Muslim ritually washes (Wudu) and finds a clean place to worship</a:t>
            </a:r>
          </a:p>
          <a:p>
            <a:r>
              <a:rPr lang="en-GB" dirty="0" smtClean="0"/>
              <a:t>This usually involves praying on a prayer mat.</a:t>
            </a:r>
          </a:p>
          <a:p>
            <a:r>
              <a:rPr lang="en-GB" dirty="0" smtClean="0"/>
              <a:t>When they pray they will also place their mat in the direction of Mecca.</a:t>
            </a:r>
          </a:p>
          <a:p>
            <a:r>
              <a:rPr lang="en-GB" dirty="0" smtClean="0"/>
              <a:t>Prayer mats are often decorated with images of Mecca.</a:t>
            </a:r>
          </a:p>
          <a:p>
            <a:endParaRPr lang="en-GB" dirty="0"/>
          </a:p>
        </p:txBody>
      </p:sp>
      <p:pic>
        <p:nvPicPr>
          <p:cNvPr id="4" name="Picture 2" descr="PMat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994" y="2518964"/>
            <a:ext cx="4408375" cy="26839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985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3788" y="2110769"/>
            <a:ext cx="4572638" cy="3429479"/>
          </a:xfrm>
          <a:prstGeom prst="rect">
            <a:avLst/>
          </a:prstGeom>
        </p:spPr>
      </p:pic>
      <p:sp>
        <p:nvSpPr>
          <p:cNvPr id="5" name="Title 4"/>
          <p:cNvSpPr>
            <a:spLocks noGrp="1"/>
          </p:cNvSpPr>
          <p:nvPr>
            <p:ph type="title"/>
          </p:nvPr>
        </p:nvSpPr>
        <p:spPr/>
        <p:txBody>
          <a:bodyPr/>
          <a:lstStyle/>
          <a:p>
            <a:r>
              <a:rPr lang="en-GB" dirty="0" smtClean="0"/>
              <a:t>Headscarf</a:t>
            </a:r>
            <a:endParaRPr lang="en-GB" dirty="0"/>
          </a:p>
        </p:txBody>
      </p:sp>
      <p:sp>
        <p:nvSpPr>
          <p:cNvPr id="6" name="Rectangle 5"/>
          <p:cNvSpPr/>
          <p:nvPr/>
        </p:nvSpPr>
        <p:spPr>
          <a:xfrm>
            <a:off x="6158038" y="962952"/>
            <a:ext cx="4612461" cy="4401205"/>
          </a:xfrm>
          <a:prstGeom prst="rect">
            <a:avLst/>
          </a:prstGeom>
        </p:spPr>
        <p:txBody>
          <a:bodyPr wrap="square">
            <a:spAutoFit/>
          </a:bodyPr>
          <a:lstStyle/>
          <a:p>
            <a:pPr marL="285750" indent="-285750">
              <a:buFont typeface="Arial" panose="020B0604020202020204" pitchFamily="34" charset="0"/>
              <a:buChar char="•"/>
            </a:pPr>
            <a:r>
              <a:rPr lang="en-GB" sz="2800" dirty="0" smtClean="0"/>
              <a:t>The Qur'an teaches that followers should dress modestly. </a:t>
            </a:r>
          </a:p>
          <a:p>
            <a:pPr marL="285750" indent="-285750">
              <a:buFont typeface="Arial" panose="020B0604020202020204" pitchFamily="34" charset="0"/>
              <a:buChar char="•"/>
            </a:pPr>
            <a:r>
              <a:rPr lang="en-GB" sz="2800" dirty="0" smtClean="0"/>
              <a:t>This means that many Muslims cover their heads, arms and shoulders.</a:t>
            </a:r>
          </a:p>
          <a:p>
            <a:pPr marL="285750" indent="-285750">
              <a:buFont typeface="Arial" panose="020B0604020202020204" pitchFamily="34" charset="0"/>
              <a:buChar char="•"/>
            </a:pPr>
            <a:r>
              <a:rPr lang="en-GB" sz="2800" dirty="0" smtClean="0"/>
              <a:t>They believe it is respectful to cover their heads.</a:t>
            </a:r>
          </a:p>
          <a:p>
            <a:pPr marL="285750" indent="-285750">
              <a:buFont typeface="Arial" panose="020B0604020202020204" pitchFamily="34" charset="0"/>
              <a:buChar char="•"/>
            </a:pPr>
            <a:r>
              <a:rPr lang="en-GB" sz="2800" dirty="0" smtClean="0"/>
              <a:t>A headscarf is known as a hijab to Muslims.</a:t>
            </a:r>
            <a:endParaRPr lang="en-GB" sz="2800" dirty="0"/>
          </a:p>
        </p:txBody>
      </p:sp>
    </p:spTree>
    <p:extLst>
      <p:ext uri="{BB962C8B-B14F-4D97-AF65-F5344CB8AC3E}">
        <p14:creationId xmlns:p14="http://schemas.microsoft.com/office/powerpoint/2010/main" val="1726459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964" y="328474"/>
            <a:ext cx="11559730" cy="769441"/>
          </a:xfrm>
          <a:prstGeom prst="rect">
            <a:avLst/>
          </a:prstGeom>
          <a:solidFill>
            <a:srgbClr val="00B0F0"/>
          </a:solidFill>
        </p:spPr>
        <p:txBody>
          <a:bodyPr wrap="square" rtlCol="0">
            <a:spAutoFit/>
          </a:bodyPr>
          <a:lstStyle/>
          <a:p>
            <a:pPr algn="ctr"/>
            <a:r>
              <a:rPr lang="en-GB" sz="4400" dirty="0" smtClean="0">
                <a:latin typeface="+mj-lt"/>
              </a:rPr>
              <a:t>Laws in religion – the 10 Commandments</a:t>
            </a:r>
            <a:endParaRPr lang="en-GB" sz="4400" dirty="0">
              <a:latin typeface="+mj-lt"/>
            </a:endParaRPr>
          </a:p>
        </p:txBody>
      </p:sp>
      <p:sp>
        <p:nvSpPr>
          <p:cNvPr id="3" name="TextBox 2"/>
          <p:cNvSpPr txBox="1"/>
          <p:nvPr/>
        </p:nvSpPr>
        <p:spPr>
          <a:xfrm>
            <a:off x="292964" y="1438183"/>
            <a:ext cx="11559730" cy="2308324"/>
          </a:xfrm>
          <a:prstGeom prst="rect">
            <a:avLst/>
          </a:prstGeom>
          <a:solidFill>
            <a:srgbClr val="FFC000"/>
          </a:solidFill>
        </p:spPr>
        <p:txBody>
          <a:bodyPr wrap="square" rtlCol="0">
            <a:spAutoFit/>
          </a:bodyPr>
          <a:lstStyle/>
          <a:p>
            <a:pPr algn="ctr"/>
            <a:r>
              <a:rPr lang="en-GB" sz="2400" dirty="0" smtClean="0">
                <a:latin typeface="+mj-lt"/>
              </a:rPr>
              <a:t>The Ten Commandments are a set of biblical laws that play an important role in Judaism, Christianity and Islam. The Commandments include instructions on worshipping God, how to live and how to treat others. It is believed that God gave these instructions to Moses after he freed the Jews from slavery in Egypt. While making the journey to Israel, God told Moses to go to the top of Mount Sinai and collect his instructions about how the Jews were to live and worship.</a:t>
            </a:r>
            <a:endParaRPr lang="en-GB" sz="2400" dirty="0">
              <a:latin typeface="+mj-lt"/>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4087" y="4094891"/>
            <a:ext cx="2274570" cy="2289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3449" y="4028653"/>
            <a:ext cx="1815635" cy="2382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6839" y="4086775"/>
            <a:ext cx="2188428" cy="2297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12853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Compass</a:t>
            </a:r>
            <a:endParaRPr lang="en-GB" dirty="0"/>
          </a:p>
        </p:txBody>
      </p:sp>
      <p:pic>
        <p:nvPicPr>
          <p:cNvPr id="4" name="Content Placeholder 3"/>
          <p:cNvPicPr>
            <a:picLocks noGrp="1" noChangeAspect="1"/>
          </p:cNvPicPr>
          <p:nvPr>
            <p:ph idx="1"/>
          </p:nvPr>
        </p:nvPicPr>
        <p:blipFill>
          <a:blip r:embed="rId2"/>
          <a:stretch>
            <a:fillRect/>
          </a:stretch>
        </p:blipFill>
        <p:spPr>
          <a:xfrm>
            <a:off x="147148" y="2613726"/>
            <a:ext cx="4705301" cy="2656927"/>
          </a:xfrm>
          <a:prstGeom prst="rect">
            <a:avLst/>
          </a:prstGeom>
        </p:spPr>
      </p:pic>
      <p:sp>
        <p:nvSpPr>
          <p:cNvPr id="5" name="Rectangle 4"/>
          <p:cNvSpPr/>
          <p:nvPr/>
        </p:nvSpPr>
        <p:spPr>
          <a:xfrm>
            <a:off x="5998895" y="1229989"/>
            <a:ext cx="4965812" cy="4832092"/>
          </a:xfrm>
          <a:prstGeom prst="rect">
            <a:avLst/>
          </a:prstGeom>
        </p:spPr>
        <p:txBody>
          <a:bodyPr wrap="square">
            <a:spAutoFit/>
          </a:bodyPr>
          <a:lstStyle/>
          <a:p>
            <a:pPr marL="285750" indent="-285750">
              <a:buFont typeface="Arial" panose="020B0604020202020204" pitchFamily="34" charset="0"/>
              <a:buChar char="•"/>
            </a:pPr>
            <a:r>
              <a:rPr lang="en-GB" altLang="en-US" sz="2800" dirty="0" smtClean="0"/>
              <a:t>Muslims pray in the direction of Ka’bah in Mecca when they pray.</a:t>
            </a:r>
          </a:p>
          <a:p>
            <a:pPr marL="285750" indent="-285750">
              <a:buFont typeface="Arial" panose="020B0604020202020204" pitchFamily="34" charset="0"/>
              <a:buChar char="•"/>
            </a:pPr>
            <a:r>
              <a:rPr lang="en-GB" altLang="en-US" sz="2800" dirty="0" smtClean="0"/>
              <a:t>If they are not in a Mosque they may need to use a compass to find the right direction.</a:t>
            </a:r>
          </a:p>
          <a:p>
            <a:pPr marL="285750" indent="-285750">
              <a:buFont typeface="Arial" panose="020B0604020202020204" pitchFamily="34" charset="0"/>
              <a:buChar char="•"/>
            </a:pPr>
            <a:r>
              <a:rPr lang="en-GB" altLang="en-US" sz="2800" dirty="0" smtClean="0"/>
              <a:t>Some prayer mats have a compass built into them so that a separate compass is not needed.</a:t>
            </a:r>
            <a:endParaRPr lang="en-GB" altLang="en-US" sz="2800" dirty="0"/>
          </a:p>
        </p:txBody>
      </p:sp>
    </p:spTree>
    <p:extLst>
      <p:ext uri="{BB962C8B-B14F-4D97-AF65-F5344CB8AC3E}">
        <p14:creationId xmlns:p14="http://schemas.microsoft.com/office/powerpoint/2010/main" val="1341031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9645" y="2281955"/>
            <a:ext cx="5486399" cy="4114800"/>
          </a:xfrm>
          <a:prstGeom prst="rect">
            <a:avLst/>
          </a:prstGeom>
        </p:spPr>
      </p:pic>
      <p:sp>
        <p:nvSpPr>
          <p:cNvPr id="5" name="Title 4"/>
          <p:cNvSpPr>
            <a:spLocks noGrp="1"/>
          </p:cNvSpPr>
          <p:nvPr>
            <p:ph type="title"/>
          </p:nvPr>
        </p:nvSpPr>
        <p:spPr/>
        <p:txBody>
          <a:bodyPr/>
          <a:lstStyle/>
          <a:p>
            <a:r>
              <a:rPr lang="en-GB" dirty="0" smtClean="0"/>
              <a:t>Prayer Hat</a:t>
            </a:r>
            <a:endParaRPr lang="en-GB" dirty="0"/>
          </a:p>
        </p:txBody>
      </p:sp>
      <p:sp>
        <p:nvSpPr>
          <p:cNvPr id="8" name="TextBox 7"/>
          <p:cNvSpPr txBox="1"/>
          <p:nvPr/>
        </p:nvSpPr>
        <p:spPr>
          <a:xfrm>
            <a:off x="6263235" y="1869478"/>
            <a:ext cx="4928050" cy="4401205"/>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Many Muslim men wear a prayer hat when praying to Allah.</a:t>
            </a:r>
          </a:p>
          <a:p>
            <a:pPr marL="285750" indent="-285750">
              <a:buFont typeface="Arial" panose="020B0604020202020204" pitchFamily="34" charset="0"/>
              <a:buChar char="•"/>
            </a:pPr>
            <a:r>
              <a:rPr lang="en-GB" sz="2800" dirty="0" smtClean="0"/>
              <a:t>There is no religious rules which requires them to do so but some do as a sign of respect.</a:t>
            </a:r>
          </a:p>
          <a:p>
            <a:pPr marL="285750" indent="-285750">
              <a:buFont typeface="Arial" panose="020B0604020202020204" pitchFamily="34" charset="0"/>
              <a:buChar char="•"/>
            </a:pPr>
            <a:r>
              <a:rPr lang="en-GB" sz="2800" dirty="0" smtClean="0"/>
              <a:t>They believe that is respectful not to show the tops of their head to Allah.</a:t>
            </a:r>
            <a:endParaRPr lang="en-GB" sz="2800" dirty="0"/>
          </a:p>
        </p:txBody>
      </p:sp>
    </p:spTree>
    <p:extLst>
      <p:ext uri="{BB962C8B-B14F-4D97-AF65-F5344CB8AC3E}">
        <p14:creationId xmlns:p14="http://schemas.microsoft.com/office/powerpoint/2010/main" val="2198176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3222" y="1799999"/>
            <a:ext cx="6206591" cy="4588739"/>
          </a:xfrm>
          <a:prstGeom prst="rect">
            <a:avLst/>
          </a:prstGeom>
        </p:spPr>
      </p:pic>
      <p:sp>
        <p:nvSpPr>
          <p:cNvPr id="3" name="Title 2"/>
          <p:cNvSpPr>
            <a:spLocks noGrp="1"/>
          </p:cNvSpPr>
          <p:nvPr>
            <p:ph type="title"/>
          </p:nvPr>
        </p:nvSpPr>
        <p:spPr/>
        <p:txBody>
          <a:bodyPr/>
          <a:lstStyle/>
          <a:p>
            <a:r>
              <a:rPr lang="en-GB" dirty="0" smtClean="0"/>
              <a:t>Qur'an Stand</a:t>
            </a:r>
            <a:endParaRPr lang="en-GB" dirty="0"/>
          </a:p>
        </p:txBody>
      </p:sp>
      <p:sp>
        <p:nvSpPr>
          <p:cNvPr id="4" name="Rectangle 3"/>
          <p:cNvSpPr txBox="1">
            <a:spLocks noChangeArrowheads="1"/>
          </p:cNvSpPr>
          <p:nvPr/>
        </p:nvSpPr>
        <p:spPr>
          <a:xfrm>
            <a:off x="6975333" y="1197622"/>
            <a:ext cx="4442528" cy="46205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dirty="0" smtClean="0"/>
              <a:t>The Qur'an is the Islamic holy book and is the most important thing to a Muslim </a:t>
            </a:r>
          </a:p>
          <a:p>
            <a:r>
              <a:rPr lang="en-GB" altLang="en-US" dirty="0" smtClean="0"/>
              <a:t>It’s never allowed to be put on the floor or have anything put on top of it.</a:t>
            </a:r>
          </a:p>
          <a:p>
            <a:r>
              <a:rPr lang="en-GB" altLang="en-US" dirty="0" smtClean="0"/>
              <a:t>So as a sign of respect it has a special stand. This helps a Muslim to read from it.</a:t>
            </a:r>
          </a:p>
          <a:p>
            <a:endParaRPr lang="en-GB" altLang="en-US" dirty="0"/>
          </a:p>
        </p:txBody>
      </p:sp>
    </p:spTree>
    <p:extLst>
      <p:ext uri="{BB962C8B-B14F-4D97-AF65-F5344CB8AC3E}">
        <p14:creationId xmlns:p14="http://schemas.microsoft.com/office/powerpoint/2010/main" val="537949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ChangeArrowheads="1"/>
          </p:cNvSpPr>
          <p:nvPr/>
        </p:nvSpPr>
        <p:spPr bwMode="auto">
          <a:xfrm>
            <a:off x="218113" y="71581"/>
            <a:ext cx="5008227"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3600" b="1" i="0" u="sng"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Denominations of Islam</a:t>
            </a:r>
            <a:endParaRPr kumimoji="0" lang="en-GB" altLang="en-US" sz="14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4000" b="0" i="0" u="none" strike="noStrike" cap="none" normalizeH="0" baseline="0" dirty="0" smtClean="0">
              <a:ln>
                <a:noFill/>
              </a:ln>
              <a:solidFill>
                <a:schemeClr val="tx1"/>
              </a:solidFill>
              <a:effectLst/>
              <a:latin typeface="+mj-lt"/>
            </a:endParaRPr>
          </a:p>
        </p:txBody>
      </p:sp>
      <p:sp>
        <p:nvSpPr>
          <p:cNvPr id="6" name="Rectangle 8"/>
          <p:cNvSpPr>
            <a:spLocks noChangeArrowheads="1"/>
          </p:cNvSpPr>
          <p:nvPr/>
        </p:nvSpPr>
        <p:spPr bwMode="auto">
          <a:xfrm>
            <a:off x="218113" y="794802"/>
            <a:ext cx="5176008" cy="6063198"/>
          </a:xfrm>
          <a:prstGeom prst="rect">
            <a:avLst/>
          </a:prstGeom>
          <a:solidFill>
            <a:srgbClr val="7030A0"/>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1"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Sunni</a:t>
            </a:r>
            <a:endParaRPr kumimoji="0" lang="en-GB" altLang="en-US" sz="12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Sunni Islam is the largest denomination and makes up between 80-90% of the entire Muslim population. They follow the Qur’an and the 5 pillars of Islam and refer to the example of the prophet Muhammad as the basis of their beliefs. According to Sunni tradition, Muhammad did not clearly decide on a successor, and so the Muslim community elected Abu Bakr as the first Caliph. Sunni Islam is considered to be traditional Islam. </a:t>
            </a:r>
            <a:endParaRPr kumimoji="0" lang="en-GB" altLang="en-US" sz="120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400"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Countries with a majority Sunni population include Saudi Arabia, Egypt and Syria.</a:t>
            </a:r>
            <a:endParaRPr kumimoji="0" lang="en-GB" altLang="en-US" sz="3600" b="0" i="0" u="none" strike="noStrike" cap="none" normalizeH="0" baseline="0" dirty="0" smtClean="0">
              <a:ln>
                <a:noFill/>
              </a:ln>
              <a:solidFill>
                <a:schemeClr val="tx1"/>
              </a:solidFill>
              <a:effectLst/>
              <a:latin typeface="+mj-lt"/>
            </a:endParaRPr>
          </a:p>
        </p:txBody>
      </p:sp>
      <p:sp>
        <p:nvSpPr>
          <p:cNvPr id="8" name="Rectangle 11"/>
          <p:cNvSpPr>
            <a:spLocks noChangeArrowheads="1"/>
          </p:cNvSpPr>
          <p:nvPr/>
        </p:nvSpPr>
        <p:spPr bwMode="auto">
          <a:xfrm>
            <a:off x="5779388" y="313530"/>
            <a:ext cx="6068664" cy="5909310"/>
          </a:xfrm>
          <a:prstGeom prst="rect">
            <a:avLst/>
          </a:prstGeom>
          <a:solidFill>
            <a:srgbClr val="00B0F0"/>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Shia</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Shi’a Muslims make up approximately 13% of the Islamic population. Sunni and Shi’a Muslims differ very little in terms of their beliefs about the Qur’an. The main difference comes from their beliefs about the successor to the prophet Muhammad. Shi’as do not accept Abu Bakr and the following caliphs as the successors to the prophet. They believe that Muhammad’s nephew, Ali (4</a:t>
            </a:r>
            <a:r>
              <a:rPr kumimoji="0" lang="en-GB" altLang="en-US" b="0" i="0" u="none" strike="noStrike" cap="none" normalizeH="0" baseline="30000" dirty="0" smtClean="0">
                <a:ln>
                  <a:noFill/>
                </a:ln>
                <a:solidFill>
                  <a:schemeClr val="tx1"/>
                </a:solidFill>
                <a:effectLst/>
                <a:latin typeface="+mj-lt"/>
                <a:ea typeface="Calibri" panose="020F0502020204030204" pitchFamily="34" charset="0"/>
                <a:cs typeface="Times New Roman" panose="02020603050405020304" pitchFamily="18" charset="0"/>
              </a:rPr>
              <a:t>th</a:t>
            </a: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 Caliph) was his true successor). As Ali moved his capital to Iraq, the majority of Shi’a Muslims populate Iraq and Iran. As conflicts continued after the death of Muhammad, their differences widened as Shia’s did not accept </a:t>
            </a:r>
            <a:r>
              <a:rPr kumimoji="0" lang="en-GB" altLang="en-US" b="0" i="0" u="none" strike="noStrike" cap="none" normalizeH="0" baseline="0" dirty="0" err="1" smtClean="0">
                <a:ln>
                  <a:noFill/>
                </a:ln>
                <a:solidFill>
                  <a:schemeClr val="tx1"/>
                </a:solidFill>
                <a:effectLst/>
                <a:latin typeface="+mj-lt"/>
                <a:ea typeface="Calibri" panose="020F0502020204030204" pitchFamily="34" charset="0"/>
                <a:cs typeface="Times New Roman" panose="02020603050405020304" pitchFamily="18" charset="0"/>
              </a:rPr>
              <a:t>Mu’awiya</a:t>
            </a: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 as the next caliph after Ali, but Ali’s son, Hussein.</a:t>
            </a:r>
            <a:endParaRPr kumimoji="0" lang="en-GB" altLang="en-US" sz="105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 As a result, Shi’a Muslims also follow the example of Ali and his family, as well as Muhammad, which Sunni Muslims do not. Sunni Muslims pray five times a day. Shia’s also do this but will permit the combining of prayers into three daily prayer times. Some Shi’a Muslims visit shrines for the prophet Muhammad and his family. However some Sunni Muslims do not accept this and view it as heretical.</a:t>
            </a:r>
            <a:endParaRPr kumimoji="0" lang="en-GB" altLang="en-US" sz="1050" b="0" i="0" u="none" strike="noStrike" cap="none" normalizeH="0" baseline="0" dirty="0" smtClean="0">
              <a:ln>
                <a:noFill/>
              </a:ln>
              <a:solidFill>
                <a:schemeClr val="tx1"/>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smtClean="0">
                <a:ln>
                  <a:noFill/>
                </a:ln>
                <a:solidFill>
                  <a:schemeClr val="tx1"/>
                </a:solidFill>
                <a:effectLst/>
                <a:latin typeface="+mj-lt"/>
                <a:ea typeface="Calibri" panose="020F0502020204030204" pitchFamily="34" charset="0"/>
                <a:cs typeface="Times New Roman" panose="02020603050405020304" pitchFamily="18" charset="0"/>
              </a:rPr>
              <a:t>Currently there is a lot of hostilities and conflict between Sunni and Shi’a Muslims, particularly over land.</a:t>
            </a:r>
            <a:endParaRPr kumimoji="0" lang="en-GB" altLang="en-US" sz="2800" b="0" i="0" u="none" strike="noStrike" cap="none" normalizeH="0" baseline="0" dirty="0" smtClean="0">
              <a:ln>
                <a:noFill/>
              </a:ln>
              <a:solidFill>
                <a:schemeClr val="tx1"/>
              </a:solidFill>
              <a:effectLst/>
              <a:latin typeface="+mj-lt"/>
            </a:endParaRPr>
          </a:p>
        </p:txBody>
      </p:sp>
    </p:spTree>
    <p:extLst>
      <p:ext uri="{BB962C8B-B14F-4D97-AF65-F5344CB8AC3E}">
        <p14:creationId xmlns:p14="http://schemas.microsoft.com/office/powerpoint/2010/main" val="1790438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E2525375-18E8-4A73-9245-7FEC5717A328}"/>
              </a:ext>
            </a:extLst>
          </p:cNvPr>
          <p:cNvSpPr/>
          <p:nvPr/>
        </p:nvSpPr>
        <p:spPr>
          <a:xfrm>
            <a:off x="2165073" y="274983"/>
            <a:ext cx="7543800" cy="1371600"/>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3600" dirty="0">
                <a:solidFill>
                  <a:prstClr val="black"/>
                </a:solidFill>
                <a:latin typeface="Cambria" panose="02040503050406030204" pitchFamily="18" charset="0"/>
              </a:rPr>
              <a:t>Shahadah</a:t>
            </a:r>
          </a:p>
        </p:txBody>
      </p:sp>
      <p:sp>
        <p:nvSpPr>
          <p:cNvPr id="2" name="Rounded Rectangle 1"/>
          <p:cNvSpPr/>
          <p:nvPr/>
        </p:nvSpPr>
        <p:spPr>
          <a:xfrm>
            <a:off x="1912752" y="1863135"/>
            <a:ext cx="8048445" cy="4709943"/>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latin typeface="Cambria" panose="02040503050406030204" pitchFamily="18" charset="0"/>
            </a:endParaRPr>
          </a:p>
          <a:p>
            <a:pPr algn="ctr"/>
            <a:r>
              <a:rPr lang="en-GB" dirty="0">
                <a:solidFill>
                  <a:srgbClr val="FF0000"/>
                </a:solidFill>
                <a:latin typeface="Cambria" panose="02040503050406030204" pitchFamily="18" charset="0"/>
              </a:rPr>
              <a:t>"There is no God but Allah, and Muhammad is his messenger.“</a:t>
            </a:r>
          </a:p>
          <a:p>
            <a:pPr algn="ctr"/>
            <a:endParaRPr lang="en-GB" dirty="0">
              <a:solidFill>
                <a:srgbClr val="FF0000"/>
              </a:solidFill>
              <a:latin typeface="Cambria" panose="02040503050406030204" pitchFamily="18" charset="0"/>
            </a:endParaRPr>
          </a:p>
          <a:p>
            <a:pPr algn="ctr"/>
            <a:r>
              <a:rPr lang="en-GB" dirty="0">
                <a:solidFill>
                  <a:srgbClr val="FF0000"/>
                </a:solidFill>
                <a:latin typeface="Cambria" panose="02040503050406030204" pitchFamily="18" charset="0"/>
              </a:rPr>
              <a:t>The Shahadah is the declaration of faith. Muslims will recite the above phrased in order to profess their faith.</a:t>
            </a:r>
          </a:p>
          <a:p>
            <a:pPr algn="ctr"/>
            <a:r>
              <a:rPr lang="en-GB" dirty="0">
                <a:solidFill>
                  <a:srgbClr val="FF0000"/>
                </a:solidFill>
                <a:latin typeface="Cambria" panose="02040503050406030204" pitchFamily="18" charset="0"/>
              </a:rPr>
              <a:t>It means that they believe:</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That Allah is the only God, and that Muhammad is his prophet.</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That they personally accept this as true.</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That they will obey all the commitments of Islam in their life.</a:t>
            </a:r>
          </a:p>
          <a:p>
            <a:pPr algn="ctr"/>
            <a:r>
              <a:rPr lang="en-GB" dirty="0">
                <a:solidFill>
                  <a:srgbClr val="00B050"/>
                </a:solidFill>
                <a:latin typeface="Cambria" panose="02040503050406030204" pitchFamily="18" charset="0"/>
              </a:rPr>
              <a:t>Reciting this statement three times in front of witnesses is all that anyone need do to become a Muslim.</a:t>
            </a:r>
          </a:p>
          <a:p>
            <a:pPr algn="ctr"/>
            <a:r>
              <a:rPr lang="en-GB" dirty="0">
                <a:solidFill>
                  <a:srgbClr val="00B050"/>
                </a:solidFill>
                <a:latin typeface="Cambria" panose="02040503050406030204" pitchFamily="18" charset="0"/>
              </a:rPr>
              <a:t>A Muslim is expected to recite this statement out loud, with total sincerity, fully understanding what it means.</a:t>
            </a:r>
          </a:p>
          <a:p>
            <a:pPr algn="ctr"/>
            <a:r>
              <a:rPr lang="en-GB" dirty="0">
                <a:solidFill>
                  <a:srgbClr val="00B050"/>
                </a:solidFill>
                <a:latin typeface="Cambria" panose="02040503050406030204" pitchFamily="18" charset="0"/>
              </a:rPr>
              <a:t>The Shahadah is written in Arabic on the flag of Saudi Arabia, the state that contains Islam's holiest places.</a:t>
            </a:r>
          </a:p>
          <a:p>
            <a:pPr algn="ctr"/>
            <a:r>
              <a:rPr lang="en-GB" dirty="0">
                <a:solidFill>
                  <a:prstClr val="black"/>
                </a:solidFill>
                <a:latin typeface="Cambria" panose="02040503050406030204" pitchFamily="18" charset="0"/>
              </a:rPr>
              <a:t> </a:t>
            </a:r>
          </a:p>
        </p:txBody>
      </p:sp>
      <p:pic>
        <p:nvPicPr>
          <p:cNvPr id="3" name="Picture 2"/>
          <p:cNvPicPr>
            <a:picLocks noChangeAspect="1"/>
          </p:cNvPicPr>
          <p:nvPr/>
        </p:nvPicPr>
        <p:blipFill>
          <a:blip r:embed="rId2"/>
          <a:stretch>
            <a:fillRect/>
          </a:stretch>
        </p:blipFill>
        <p:spPr>
          <a:xfrm>
            <a:off x="2628568" y="381075"/>
            <a:ext cx="748610" cy="1265508"/>
          </a:xfrm>
          <a:prstGeom prst="rect">
            <a:avLst/>
          </a:prstGeom>
        </p:spPr>
      </p:pic>
    </p:spTree>
    <p:extLst>
      <p:ext uri="{BB962C8B-B14F-4D97-AF65-F5344CB8AC3E}">
        <p14:creationId xmlns:p14="http://schemas.microsoft.com/office/powerpoint/2010/main" val="4622286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E2525375-18E8-4A73-9245-7FEC5717A328}"/>
              </a:ext>
            </a:extLst>
          </p:cNvPr>
          <p:cNvSpPr/>
          <p:nvPr/>
        </p:nvSpPr>
        <p:spPr>
          <a:xfrm>
            <a:off x="2394190" y="106016"/>
            <a:ext cx="7543800" cy="1371600"/>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3600" dirty="0">
                <a:solidFill>
                  <a:prstClr val="black"/>
                </a:solidFill>
                <a:latin typeface="Cambria" panose="02040503050406030204" pitchFamily="18" charset="0"/>
              </a:rPr>
              <a:t>Salat</a:t>
            </a:r>
          </a:p>
        </p:txBody>
      </p:sp>
      <p:sp>
        <p:nvSpPr>
          <p:cNvPr id="3" name="Rounded Rectangle 2"/>
          <p:cNvSpPr/>
          <p:nvPr/>
        </p:nvSpPr>
        <p:spPr>
          <a:xfrm>
            <a:off x="1944538" y="1890577"/>
            <a:ext cx="8443104" cy="4709007"/>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FF0000"/>
                </a:solidFill>
                <a:latin typeface="Cambria" panose="02040503050406030204" pitchFamily="18" charset="0"/>
              </a:rPr>
              <a:t>God ordered Muslims to pray at five set times of day:</a:t>
            </a:r>
          </a:p>
          <a:p>
            <a:pPr marL="557213" lvl="1" indent="-214313" algn="ctr">
              <a:buFont typeface="Arial" panose="020B0604020202020204" pitchFamily="34" charset="0"/>
              <a:buChar char="•"/>
            </a:pPr>
            <a:r>
              <a:rPr lang="en-GB" sz="1600" dirty="0">
                <a:solidFill>
                  <a:srgbClr val="FF0000"/>
                </a:solidFill>
                <a:latin typeface="Cambria" panose="02040503050406030204" pitchFamily="18" charset="0"/>
              </a:rPr>
              <a:t>dawn, before sunrise</a:t>
            </a:r>
          </a:p>
          <a:p>
            <a:pPr marL="557213" lvl="1" indent="-214313" algn="ctr">
              <a:buFont typeface="Arial" panose="020B0604020202020204" pitchFamily="34" charset="0"/>
              <a:buChar char="•"/>
            </a:pPr>
            <a:r>
              <a:rPr lang="en-GB" sz="1600" dirty="0">
                <a:solidFill>
                  <a:srgbClr val="FF0000"/>
                </a:solidFill>
                <a:latin typeface="Cambria" panose="02040503050406030204" pitchFamily="18" charset="0"/>
              </a:rPr>
              <a:t>midday, after the sun passes its highest</a:t>
            </a:r>
          </a:p>
          <a:p>
            <a:pPr marL="557213" lvl="1" indent="-214313" algn="ctr">
              <a:buFont typeface="Arial" panose="020B0604020202020204" pitchFamily="34" charset="0"/>
              <a:buChar char="•"/>
            </a:pPr>
            <a:r>
              <a:rPr lang="en-GB" sz="1600" dirty="0">
                <a:solidFill>
                  <a:srgbClr val="FF0000"/>
                </a:solidFill>
                <a:latin typeface="Cambria" panose="02040503050406030204" pitchFamily="18" charset="0"/>
              </a:rPr>
              <a:t>the late part of the afternoon</a:t>
            </a:r>
          </a:p>
          <a:p>
            <a:pPr marL="557213" lvl="1" indent="-214313" algn="ctr">
              <a:buFont typeface="Arial" panose="020B0604020202020204" pitchFamily="34" charset="0"/>
              <a:buChar char="•"/>
            </a:pPr>
            <a:r>
              <a:rPr lang="en-GB" sz="1600" dirty="0">
                <a:solidFill>
                  <a:srgbClr val="FF0000"/>
                </a:solidFill>
                <a:latin typeface="Cambria" panose="02040503050406030204" pitchFamily="18" charset="0"/>
              </a:rPr>
              <a:t>just after sunset</a:t>
            </a:r>
          </a:p>
          <a:p>
            <a:pPr marL="557213" lvl="1" indent="-214313" algn="ctr">
              <a:buFont typeface="Arial" panose="020B0604020202020204" pitchFamily="34" charset="0"/>
              <a:buChar char="•"/>
            </a:pPr>
            <a:r>
              <a:rPr lang="en-GB" sz="1600" dirty="0">
                <a:solidFill>
                  <a:srgbClr val="FF0000"/>
                </a:solidFill>
                <a:latin typeface="Cambria" panose="02040503050406030204" pitchFamily="18" charset="0"/>
              </a:rPr>
              <a:t>between sunset and midnight</a:t>
            </a:r>
          </a:p>
          <a:p>
            <a:pPr algn="ctr"/>
            <a:r>
              <a:rPr lang="en-GB" sz="1600" dirty="0">
                <a:solidFill>
                  <a:srgbClr val="FF0000"/>
                </a:solidFill>
                <a:latin typeface="Cambria" panose="02040503050406030204" pitchFamily="18" charset="0"/>
              </a:rPr>
              <a:t>All Muslims try to do this. Muslim children as young as seven are encouraged to pray.</a:t>
            </a:r>
          </a:p>
          <a:p>
            <a:pPr algn="ctr"/>
            <a:r>
              <a:rPr lang="en-GB" sz="1600" dirty="0">
                <a:solidFill>
                  <a:srgbClr val="00B050"/>
                </a:solidFill>
                <a:latin typeface="Cambria" panose="02040503050406030204" pitchFamily="18" charset="0"/>
              </a:rPr>
              <a:t>In Islamic countries, the public call to prayer from the mosques sets the rhythm of the day for the entire population, including non-Muslims. The prayer ritual, which is over 1400 years old, is repeated five times a day by hundreds of millions of people all round the world. A Muslim prays as if standing in the presence of Allah. In the ritual prayers each individual Muslim is in direct contact with Allah. There is no need of a priest as an intermediary. (While there is a prayer leader in the mosque - the imam - they are not a priest, simply a person who knows a great deal about Islam.)</a:t>
            </a:r>
          </a:p>
          <a:p>
            <a:pPr algn="ctr"/>
            <a:r>
              <a:rPr lang="en-GB" sz="1600" dirty="0">
                <a:solidFill>
                  <a:srgbClr val="00B050"/>
                </a:solidFill>
                <a:latin typeface="Cambria" panose="02040503050406030204" pitchFamily="18" charset="0"/>
              </a:rPr>
              <a:t>Muslims can pray anywhere, but it is especially good to pray with others in a mosque. Praying together in a congregation helps Muslims to realise that all humanity is one, and all are equal in the sight of Allah.</a:t>
            </a:r>
          </a:p>
          <a:p>
            <a:pPr algn="ctr"/>
            <a:r>
              <a:rPr lang="en-GB" sz="1600" dirty="0">
                <a:solidFill>
                  <a:srgbClr val="00B050"/>
                </a:solidFill>
                <a:latin typeface="Cambria" panose="02040503050406030204" pitchFamily="18" charset="0"/>
              </a:rPr>
              <a:t>Muslims must be clean before they pray. They make sure of this by performing ritual washing, called wudhu. Mosques have washing facilities.</a:t>
            </a:r>
          </a:p>
        </p:txBody>
      </p:sp>
      <p:pic>
        <p:nvPicPr>
          <p:cNvPr id="2" name="Picture 1"/>
          <p:cNvPicPr>
            <a:picLocks noChangeAspect="1"/>
          </p:cNvPicPr>
          <p:nvPr/>
        </p:nvPicPr>
        <p:blipFill>
          <a:blip r:embed="rId3"/>
          <a:stretch>
            <a:fillRect/>
          </a:stretch>
        </p:blipFill>
        <p:spPr>
          <a:xfrm>
            <a:off x="2694860" y="266211"/>
            <a:ext cx="1148459" cy="1148459"/>
          </a:xfrm>
          <a:prstGeom prst="rect">
            <a:avLst/>
          </a:prstGeom>
        </p:spPr>
      </p:pic>
    </p:spTree>
    <p:extLst>
      <p:ext uri="{BB962C8B-B14F-4D97-AF65-F5344CB8AC3E}">
        <p14:creationId xmlns:p14="http://schemas.microsoft.com/office/powerpoint/2010/main" val="15931793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E2525375-18E8-4A73-9245-7FEC5717A328}"/>
              </a:ext>
            </a:extLst>
          </p:cNvPr>
          <p:cNvSpPr/>
          <p:nvPr/>
        </p:nvSpPr>
        <p:spPr>
          <a:xfrm>
            <a:off x="2324100" y="29773"/>
            <a:ext cx="7543800" cy="1371600"/>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3600" dirty="0">
                <a:solidFill>
                  <a:prstClr val="black"/>
                </a:solidFill>
                <a:latin typeface="Cambria" panose="02040503050406030204" pitchFamily="18" charset="0"/>
              </a:rPr>
              <a:t>Zakat</a:t>
            </a:r>
          </a:p>
        </p:txBody>
      </p:sp>
      <p:sp>
        <p:nvSpPr>
          <p:cNvPr id="3" name="Rounded Rectangle 2"/>
          <p:cNvSpPr/>
          <p:nvPr/>
        </p:nvSpPr>
        <p:spPr>
          <a:xfrm>
            <a:off x="2071778" y="1539193"/>
            <a:ext cx="8048445" cy="4967624"/>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latin typeface="Cambria" panose="02040503050406030204" pitchFamily="18" charset="0"/>
              </a:rPr>
              <a:t>Zakat is the compulsory giving of a set proportion of one's wealth to charity. It is regarded as a type of worship and of self-purification. Zakat is the third Pillar of Islam.</a:t>
            </a:r>
          </a:p>
          <a:p>
            <a:pPr algn="ctr"/>
            <a:r>
              <a:rPr lang="en-GB" dirty="0">
                <a:solidFill>
                  <a:srgbClr val="FF0000"/>
                </a:solidFill>
                <a:latin typeface="Cambria" panose="02040503050406030204" pitchFamily="18" charset="0"/>
              </a:rPr>
              <a:t>Zakat does not refer to charitable gifts given out of kindness or generosity, but to the systematic giving of 2.5% of one's wealth each year to benefit the poor.</a:t>
            </a:r>
          </a:p>
          <a:p>
            <a:pPr algn="ctr"/>
            <a:r>
              <a:rPr lang="en-GB" dirty="0">
                <a:solidFill>
                  <a:srgbClr val="00B050"/>
                </a:solidFill>
                <a:latin typeface="Cambria" panose="02040503050406030204" pitchFamily="18" charset="0"/>
              </a:rPr>
              <a:t>The benefits of Zakat, apart from helping the poor, are as follows:</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Helping a person acknowledge that everything comes from God on loan and that we do not really own anything ourselves</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And since we cannot take anything with us when we die we need not cling to it</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Acknowledging that whether we are rich or poor is God's choice</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So we should help those he has chosen to make poor</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Learning self-discipline</a:t>
            </a:r>
          </a:p>
          <a:p>
            <a:pPr algn="ctr"/>
            <a:r>
              <a:rPr lang="en-GB" dirty="0">
                <a:solidFill>
                  <a:srgbClr val="00B050"/>
                </a:solidFill>
                <a:latin typeface="Cambria" panose="02040503050406030204" pitchFamily="18" charset="0"/>
              </a:rPr>
              <a:t>The 2.5% rate only applies to cash, gold and silver, and commercial items. There are other rates for farm and mining produce, and for animals.</a:t>
            </a:r>
          </a:p>
        </p:txBody>
      </p:sp>
      <p:pic>
        <p:nvPicPr>
          <p:cNvPr id="2" name="Picture 1"/>
          <p:cNvPicPr>
            <a:picLocks noChangeAspect="1"/>
          </p:cNvPicPr>
          <p:nvPr/>
        </p:nvPicPr>
        <p:blipFill>
          <a:blip r:embed="rId2"/>
          <a:stretch>
            <a:fillRect/>
          </a:stretch>
        </p:blipFill>
        <p:spPr>
          <a:xfrm>
            <a:off x="2584615" y="167594"/>
            <a:ext cx="700425" cy="1095959"/>
          </a:xfrm>
          <a:prstGeom prst="rect">
            <a:avLst/>
          </a:prstGeom>
        </p:spPr>
      </p:pic>
    </p:spTree>
    <p:extLst>
      <p:ext uri="{BB962C8B-B14F-4D97-AF65-F5344CB8AC3E}">
        <p14:creationId xmlns:p14="http://schemas.microsoft.com/office/powerpoint/2010/main" val="18066608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E2525375-18E8-4A73-9245-7FEC5717A328}"/>
              </a:ext>
            </a:extLst>
          </p:cNvPr>
          <p:cNvSpPr/>
          <p:nvPr/>
        </p:nvSpPr>
        <p:spPr>
          <a:xfrm>
            <a:off x="2324100" y="235226"/>
            <a:ext cx="7543800" cy="1371600"/>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3600" dirty="0">
                <a:solidFill>
                  <a:prstClr val="black"/>
                </a:solidFill>
                <a:latin typeface="Cambria" panose="02040503050406030204" pitchFamily="18" charset="0"/>
              </a:rPr>
              <a:t>Sawm</a:t>
            </a:r>
          </a:p>
        </p:txBody>
      </p:sp>
      <p:sp>
        <p:nvSpPr>
          <p:cNvPr id="3" name="Rounded Rectangle 2"/>
          <p:cNvSpPr/>
          <p:nvPr/>
        </p:nvSpPr>
        <p:spPr>
          <a:xfrm>
            <a:off x="2071778" y="1845600"/>
            <a:ext cx="8048445" cy="4833496"/>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err="1">
                <a:solidFill>
                  <a:srgbClr val="FF0000"/>
                </a:solidFill>
                <a:latin typeface="Cambria" panose="02040503050406030204" pitchFamily="18" charset="0"/>
              </a:rPr>
              <a:t>Sawm</a:t>
            </a:r>
            <a:r>
              <a:rPr lang="en-GB" dirty="0">
                <a:solidFill>
                  <a:srgbClr val="FF0000"/>
                </a:solidFill>
                <a:latin typeface="Cambria" panose="02040503050406030204" pitchFamily="18" charset="0"/>
              </a:rPr>
              <a:t> is fasting. It's the fourth of the Five Pillars of Islam.</a:t>
            </a:r>
          </a:p>
          <a:p>
            <a:pPr algn="ctr"/>
            <a:r>
              <a:rPr lang="en-GB" dirty="0">
                <a:solidFill>
                  <a:srgbClr val="FF0000"/>
                </a:solidFill>
                <a:latin typeface="Cambria" panose="02040503050406030204" pitchFamily="18" charset="0"/>
              </a:rPr>
              <a:t>Muslims are required to fast during Ramadan, the ninth month of the Islamic calendar. During the 29/30 days of Ramadan all adult Muslims must give up the following things during the hours of daylight:</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Food or drink of any sort</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Smoking, including passive smoking</a:t>
            </a:r>
          </a:p>
          <a:p>
            <a:pPr marL="214313" indent="-214313" algn="ctr">
              <a:buFont typeface="Arial" panose="020B0604020202020204" pitchFamily="34" charset="0"/>
              <a:buChar char="•"/>
            </a:pPr>
            <a:r>
              <a:rPr lang="en-GB" dirty="0">
                <a:solidFill>
                  <a:srgbClr val="FF0000"/>
                </a:solidFill>
                <a:latin typeface="Cambria" panose="02040503050406030204" pitchFamily="18" charset="0"/>
              </a:rPr>
              <a:t>Sexual activity</a:t>
            </a:r>
          </a:p>
          <a:p>
            <a:pPr algn="ctr"/>
            <a:r>
              <a:rPr lang="en-GB" dirty="0">
                <a:solidFill>
                  <a:srgbClr val="00B050"/>
                </a:solidFill>
                <a:latin typeface="Cambria" panose="02040503050406030204" pitchFamily="18" charset="0"/>
              </a:rPr>
              <a:t>Muslims who are physically or mentally unwell may be excused some of these, as may those who are under twelve years old, the very old, those who are pregnant. If an adult does not fast for the reasons above they should try to make up the fast at a later date, or make a donation to the poor instead. There are many good reasons for this fast, including:</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Obeying God</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Learning self-discipline</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Becoming spiritually stronger</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Appreciating God's gifts to us</a:t>
            </a:r>
          </a:p>
          <a:p>
            <a:pPr marL="214313" indent="-214313" algn="ctr">
              <a:buFont typeface="Arial" panose="020B0604020202020204" pitchFamily="34" charset="0"/>
              <a:buChar char="•"/>
            </a:pPr>
            <a:r>
              <a:rPr lang="en-GB" dirty="0">
                <a:solidFill>
                  <a:srgbClr val="00B050"/>
                </a:solidFill>
                <a:latin typeface="Cambria" panose="02040503050406030204" pitchFamily="18" charset="0"/>
              </a:rPr>
              <a:t>Realising the value of charity and generosity</a:t>
            </a:r>
          </a:p>
        </p:txBody>
      </p:sp>
      <p:pic>
        <p:nvPicPr>
          <p:cNvPr id="2" name="Picture 1"/>
          <p:cNvPicPr>
            <a:picLocks noChangeAspect="1"/>
          </p:cNvPicPr>
          <p:nvPr/>
        </p:nvPicPr>
        <p:blipFill>
          <a:blip r:embed="rId2"/>
          <a:stretch>
            <a:fillRect/>
          </a:stretch>
        </p:blipFill>
        <p:spPr>
          <a:xfrm>
            <a:off x="2717530" y="304996"/>
            <a:ext cx="771525" cy="1278731"/>
          </a:xfrm>
          <a:prstGeom prst="rect">
            <a:avLst/>
          </a:prstGeom>
        </p:spPr>
      </p:pic>
    </p:spTree>
    <p:extLst>
      <p:ext uri="{BB962C8B-B14F-4D97-AF65-F5344CB8AC3E}">
        <p14:creationId xmlns:p14="http://schemas.microsoft.com/office/powerpoint/2010/main" val="42142479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 xmlns:a16="http://schemas.microsoft.com/office/drawing/2014/main" id="{E2525375-18E8-4A73-9245-7FEC5717A328}"/>
              </a:ext>
            </a:extLst>
          </p:cNvPr>
          <p:cNvSpPr/>
          <p:nvPr/>
        </p:nvSpPr>
        <p:spPr>
          <a:xfrm>
            <a:off x="2324100" y="195469"/>
            <a:ext cx="7543800" cy="1371600"/>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3600" dirty="0">
                <a:solidFill>
                  <a:prstClr val="black"/>
                </a:solidFill>
                <a:latin typeface="Cambria" panose="02040503050406030204" pitchFamily="18" charset="0"/>
              </a:rPr>
              <a:t>Hajj</a:t>
            </a:r>
          </a:p>
        </p:txBody>
      </p:sp>
      <p:sp>
        <p:nvSpPr>
          <p:cNvPr id="3" name="Rounded Rectangle 2"/>
          <p:cNvSpPr/>
          <p:nvPr/>
        </p:nvSpPr>
        <p:spPr>
          <a:xfrm>
            <a:off x="2071778" y="1773789"/>
            <a:ext cx="8048445" cy="4825794"/>
          </a:xfrm>
          <a:prstGeom prst="roundRect">
            <a:avLst/>
          </a:prstGeom>
          <a:solidFill>
            <a:schemeClr val="bg1"/>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F0000"/>
                </a:solidFill>
                <a:latin typeface="Cambria" panose="02040503050406030204" pitchFamily="18" charset="0"/>
              </a:rPr>
              <a:t>Once a year, Muslims of every ethnic group, colour, social status, and culture gather together in Mecca and stand before the Ka’bah praising Allah together.</a:t>
            </a:r>
          </a:p>
          <a:p>
            <a:pPr algn="ctr"/>
            <a:r>
              <a:rPr lang="en-GB" dirty="0">
                <a:solidFill>
                  <a:srgbClr val="FF0000"/>
                </a:solidFill>
                <a:latin typeface="Cambria" panose="02040503050406030204" pitchFamily="18" charset="0"/>
              </a:rPr>
              <a:t>It is a ritual that is designed to promote the bonds of Islamic brotherhood and sisterhood by showing that everyone is equal in the eyes of Allah.</a:t>
            </a:r>
          </a:p>
          <a:p>
            <a:pPr algn="ctr"/>
            <a:r>
              <a:rPr lang="en-GB" dirty="0">
                <a:solidFill>
                  <a:srgbClr val="00B050"/>
                </a:solidFill>
                <a:latin typeface="Cambria" panose="02040503050406030204" pitchFamily="18" charset="0"/>
              </a:rPr>
              <a:t>The Hajj makes Muslims feel real importance of life here on earth, and the afterlife, by stripping away all markers of social status, wealth, and pride. In the Hajj all are truly equal.</a:t>
            </a:r>
          </a:p>
          <a:p>
            <a:pPr algn="ctr"/>
            <a:r>
              <a:rPr lang="en-GB" dirty="0">
                <a:solidFill>
                  <a:srgbClr val="00B050"/>
                </a:solidFill>
                <a:latin typeface="Cambria" panose="02040503050406030204" pitchFamily="18" charset="0"/>
              </a:rPr>
              <a:t>The Hajjis or pilgrims wear simple white clothes called Ihram. During the Hajj the Pilgrims perform acts of worship and they renew their sense of purpose in the world.</a:t>
            </a:r>
          </a:p>
          <a:p>
            <a:pPr algn="ctr"/>
            <a:r>
              <a:rPr lang="en-GB" dirty="0">
                <a:solidFill>
                  <a:srgbClr val="00B050"/>
                </a:solidFill>
                <a:latin typeface="Cambria" panose="02040503050406030204" pitchFamily="18" charset="0"/>
              </a:rPr>
              <a:t>Mecca is a place that is holy to all Muslims. It is so holy that no non-Muslim is allowed to enter.</a:t>
            </a:r>
          </a:p>
          <a:p>
            <a:pPr algn="ctr"/>
            <a:r>
              <a:rPr lang="en-GB" dirty="0">
                <a:solidFill>
                  <a:srgbClr val="00B050"/>
                </a:solidFill>
                <a:latin typeface="Cambria" panose="02040503050406030204" pitchFamily="18" charset="0"/>
              </a:rPr>
              <a:t>For Muslims, the Hajj is the fifth and final pillar of Islam. It occurs in the month of </a:t>
            </a:r>
            <a:r>
              <a:rPr lang="en-GB" dirty="0" err="1">
                <a:solidFill>
                  <a:srgbClr val="00B050"/>
                </a:solidFill>
                <a:latin typeface="Cambria" panose="02040503050406030204" pitchFamily="18" charset="0"/>
              </a:rPr>
              <a:t>Dhul</a:t>
            </a:r>
            <a:r>
              <a:rPr lang="en-GB" dirty="0">
                <a:solidFill>
                  <a:srgbClr val="00B050"/>
                </a:solidFill>
                <a:latin typeface="Cambria" panose="02040503050406030204" pitchFamily="18" charset="0"/>
              </a:rPr>
              <a:t> </a:t>
            </a:r>
            <a:r>
              <a:rPr lang="en-GB" dirty="0" err="1">
                <a:solidFill>
                  <a:srgbClr val="00B050"/>
                </a:solidFill>
                <a:latin typeface="Cambria" panose="02040503050406030204" pitchFamily="18" charset="0"/>
              </a:rPr>
              <a:t>Hijjah</a:t>
            </a:r>
            <a:r>
              <a:rPr lang="en-GB" dirty="0">
                <a:solidFill>
                  <a:srgbClr val="00B050"/>
                </a:solidFill>
                <a:latin typeface="Cambria" panose="02040503050406030204" pitchFamily="18" charset="0"/>
              </a:rPr>
              <a:t> which is the twelfth month of the Islamic lunar calendar. It is the journey that every sane adult Muslim must undertake at least once in their lives if they can afford it and are physically able.</a:t>
            </a:r>
          </a:p>
        </p:txBody>
      </p:sp>
      <p:pic>
        <p:nvPicPr>
          <p:cNvPr id="2" name="Picture 1"/>
          <p:cNvPicPr>
            <a:picLocks noChangeAspect="1"/>
          </p:cNvPicPr>
          <p:nvPr/>
        </p:nvPicPr>
        <p:blipFill>
          <a:blip r:embed="rId2"/>
          <a:stretch>
            <a:fillRect/>
          </a:stretch>
        </p:blipFill>
        <p:spPr>
          <a:xfrm>
            <a:off x="2548116" y="394359"/>
            <a:ext cx="1220908" cy="973820"/>
          </a:xfrm>
          <a:prstGeom prst="rect">
            <a:avLst/>
          </a:prstGeom>
        </p:spPr>
      </p:pic>
    </p:spTree>
    <p:extLst>
      <p:ext uri="{BB962C8B-B14F-4D97-AF65-F5344CB8AC3E}">
        <p14:creationId xmlns:p14="http://schemas.microsoft.com/office/powerpoint/2010/main" val="39246338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16100" y="983411"/>
            <a:ext cx="3987800" cy="56205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Jibril </a:t>
            </a:r>
          </a:p>
          <a:p>
            <a:pPr algn="ctr"/>
            <a:endParaRPr lang="en-GB" sz="2000" dirty="0">
              <a:solidFill>
                <a:schemeClr val="tx1"/>
              </a:solidFill>
            </a:endParaRPr>
          </a:p>
          <a:p>
            <a:pPr algn="ctr"/>
            <a:r>
              <a:rPr lang="en-GB" sz="2000" dirty="0">
                <a:solidFill>
                  <a:schemeClr val="tx1"/>
                </a:solidFill>
              </a:rPr>
              <a:t>Jibril is the angel of revelation and is the same angel that visited Mary, the mother of Jesus. So Jibril is also known as Gabriel.</a:t>
            </a:r>
          </a:p>
          <a:p>
            <a:pPr algn="ctr"/>
            <a:endParaRPr lang="en-GB" sz="2000" dirty="0">
              <a:solidFill>
                <a:schemeClr val="tx1"/>
              </a:solidFill>
            </a:endParaRPr>
          </a:p>
          <a:p>
            <a:pPr algn="ctr"/>
            <a:r>
              <a:rPr lang="en-GB" sz="2000" dirty="0">
                <a:solidFill>
                  <a:schemeClr val="tx1"/>
                </a:solidFill>
              </a:rPr>
              <a:t>Jibril purified the heart of Muhammad</a:t>
            </a:r>
            <a:endParaRPr lang="en-GB" sz="2000" dirty="0">
              <a:solidFill>
                <a:schemeClr val="tx1"/>
              </a:solidFill>
            </a:endParaRPr>
          </a:p>
          <a:p>
            <a:pPr algn="ctr"/>
            <a:r>
              <a:rPr lang="en-GB" sz="2000" dirty="0">
                <a:solidFill>
                  <a:schemeClr val="tx1"/>
                </a:solidFill>
              </a:rPr>
              <a:t>Jibril recited the Qur’an to Muhammad and continued to pass on God’s messages to Muhammad to guide him through the rest of his life.</a:t>
            </a:r>
          </a:p>
          <a:p>
            <a:pPr algn="ctr"/>
            <a:endParaRPr lang="en-GB" sz="2000" dirty="0">
              <a:solidFill>
                <a:schemeClr val="tx1"/>
              </a:solidFill>
            </a:endParaRPr>
          </a:p>
          <a:p>
            <a:pPr algn="ctr"/>
            <a:r>
              <a:rPr lang="en-GB" sz="2000" dirty="0">
                <a:solidFill>
                  <a:schemeClr val="tx1"/>
                </a:solidFill>
              </a:rPr>
              <a:t>Therefore, Jibril played an important role in communicating the final version of Islam to humanity.</a:t>
            </a:r>
            <a:endParaRPr lang="en-GB" sz="2000" dirty="0">
              <a:solidFill>
                <a:schemeClr val="tx1"/>
              </a:solidFill>
            </a:endParaRPr>
          </a:p>
        </p:txBody>
      </p:sp>
      <p:sp>
        <p:nvSpPr>
          <p:cNvPr id="8" name="Rectangle 7"/>
          <p:cNvSpPr/>
          <p:nvPr/>
        </p:nvSpPr>
        <p:spPr>
          <a:xfrm>
            <a:off x="6197600" y="983410"/>
            <a:ext cx="3987800" cy="562059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err="1">
                <a:solidFill>
                  <a:schemeClr val="tx1"/>
                </a:solidFill>
              </a:rPr>
              <a:t>Mika’il</a:t>
            </a:r>
            <a:endParaRPr lang="en-GB" sz="2000" b="1" dirty="0">
              <a:solidFill>
                <a:schemeClr val="tx1"/>
              </a:solidFill>
            </a:endParaRPr>
          </a:p>
          <a:p>
            <a:pPr algn="ctr"/>
            <a:endParaRPr lang="en-GB" sz="2000" dirty="0">
              <a:solidFill>
                <a:schemeClr val="tx1"/>
              </a:solidFill>
            </a:endParaRPr>
          </a:p>
          <a:p>
            <a:pPr algn="ctr"/>
            <a:r>
              <a:rPr lang="en-GB" sz="2000" dirty="0" err="1">
                <a:solidFill>
                  <a:schemeClr val="tx1"/>
                </a:solidFill>
              </a:rPr>
              <a:t>Mika’il</a:t>
            </a:r>
            <a:r>
              <a:rPr lang="en-GB" sz="2000" dirty="0">
                <a:solidFill>
                  <a:schemeClr val="tx1"/>
                </a:solidFill>
              </a:rPr>
              <a:t> is the angel of mercy. </a:t>
            </a:r>
          </a:p>
          <a:p>
            <a:pPr algn="ctr"/>
            <a:endParaRPr lang="en-GB" sz="2000" dirty="0">
              <a:solidFill>
                <a:schemeClr val="tx1"/>
              </a:solidFill>
            </a:endParaRPr>
          </a:p>
          <a:p>
            <a:pPr algn="ctr"/>
            <a:r>
              <a:rPr lang="en-GB" sz="2000" dirty="0" err="1">
                <a:solidFill>
                  <a:schemeClr val="tx1"/>
                </a:solidFill>
              </a:rPr>
              <a:t>Mika’il</a:t>
            </a:r>
            <a:r>
              <a:rPr lang="en-GB" sz="2000" dirty="0">
                <a:solidFill>
                  <a:schemeClr val="tx1"/>
                </a:solidFill>
              </a:rPr>
              <a:t> is responsible for sending rain, thunder and lightening to earth.</a:t>
            </a:r>
          </a:p>
          <a:p>
            <a:pPr algn="ctr"/>
            <a:endParaRPr lang="en-GB" sz="2000" dirty="0">
              <a:solidFill>
                <a:schemeClr val="tx1"/>
              </a:solidFill>
            </a:endParaRPr>
          </a:p>
          <a:p>
            <a:pPr algn="ctr"/>
            <a:r>
              <a:rPr lang="en-GB" sz="2000" dirty="0">
                <a:solidFill>
                  <a:schemeClr val="tx1"/>
                </a:solidFill>
              </a:rPr>
              <a:t> </a:t>
            </a:r>
            <a:endParaRPr lang="en-GB" sz="2000" dirty="0">
              <a:solidFill>
                <a:schemeClr val="tx1"/>
              </a:solidFill>
            </a:endParaRPr>
          </a:p>
          <a:p>
            <a:pPr algn="ctr"/>
            <a:r>
              <a:rPr lang="en-GB" sz="2000" dirty="0" err="1">
                <a:solidFill>
                  <a:schemeClr val="tx1"/>
                </a:solidFill>
              </a:rPr>
              <a:t>Mika’il</a:t>
            </a:r>
            <a:r>
              <a:rPr lang="en-GB" sz="2000" dirty="0">
                <a:solidFill>
                  <a:schemeClr val="tx1"/>
                </a:solidFill>
              </a:rPr>
              <a:t> is believed to reward people who do good deeds. Islamic tradition says that </a:t>
            </a:r>
            <a:r>
              <a:rPr lang="en-GB" sz="2000" dirty="0" err="1">
                <a:solidFill>
                  <a:schemeClr val="tx1"/>
                </a:solidFill>
              </a:rPr>
              <a:t>Mika’il</a:t>
            </a:r>
            <a:r>
              <a:rPr lang="en-GB" sz="2000" dirty="0">
                <a:solidFill>
                  <a:schemeClr val="tx1"/>
                </a:solidFill>
              </a:rPr>
              <a:t> has wings of dark green and hairs of saffron (yellow). Each hair has a million faces and mouths that can communicate in all languages</a:t>
            </a:r>
          </a:p>
          <a:p>
            <a:pPr algn="ctr"/>
            <a:endParaRPr lang="en-GB" sz="2000" dirty="0">
              <a:solidFill>
                <a:schemeClr val="tx1"/>
              </a:solidFill>
            </a:endParaRPr>
          </a:p>
        </p:txBody>
      </p:sp>
      <p:sp>
        <p:nvSpPr>
          <p:cNvPr id="4" name="Rectangle: Rounded Corners 4">
            <a:extLst>
              <a:ext uri="{FF2B5EF4-FFF2-40B4-BE49-F238E27FC236}">
                <a16:creationId xmlns:a16="http://schemas.microsoft.com/office/drawing/2014/main" xmlns="" id="{D2DE6A49-5BAB-4419-B35F-D311B81FCBFD}"/>
              </a:ext>
            </a:extLst>
          </p:cNvPr>
          <p:cNvSpPr/>
          <p:nvPr/>
        </p:nvSpPr>
        <p:spPr>
          <a:xfrm>
            <a:off x="2035314" y="207034"/>
            <a:ext cx="8150087" cy="552257"/>
          </a:xfrm>
          <a:prstGeom prst="roundRect">
            <a:avLst/>
          </a:prstGeom>
          <a:solidFill>
            <a:srgbClr val="FFFF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The angel Jibril (Gabriel) and the angel </a:t>
            </a:r>
            <a:r>
              <a:rPr lang="en-GB" dirty="0" err="1">
                <a:solidFill>
                  <a:schemeClr val="tx1"/>
                </a:solidFill>
              </a:rPr>
              <a:t>Mika’il</a:t>
            </a:r>
            <a:r>
              <a:rPr lang="en-GB" dirty="0">
                <a:solidFill>
                  <a:schemeClr val="tx1"/>
                </a:solidFill>
              </a:rPr>
              <a:t> (Michael) are two of the most important angels in Islam</a:t>
            </a:r>
            <a:endParaRPr lang="en-GB" sz="1400" dirty="0">
              <a:solidFill>
                <a:schemeClr val="tx1"/>
              </a:solidFill>
            </a:endParaRPr>
          </a:p>
        </p:txBody>
      </p:sp>
    </p:spTree>
    <p:extLst>
      <p:ext uri="{BB962C8B-B14F-4D97-AF65-F5344CB8AC3E}">
        <p14:creationId xmlns:p14="http://schemas.microsoft.com/office/powerpoint/2010/main" val="583431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Scroll 1"/>
          <p:cNvSpPr/>
          <p:nvPr/>
        </p:nvSpPr>
        <p:spPr>
          <a:xfrm>
            <a:off x="345057" y="345056"/>
            <a:ext cx="10580446" cy="6280031"/>
          </a:xfrm>
          <a:prstGeom prst="verticalScroll">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155940" y="1311215"/>
            <a:ext cx="7482122" cy="6401753"/>
          </a:xfrm>
          <a:prstGeom prst="rect">
            <a:avLst/>
          </a:prstGeom>
          <a:noFill/>
        </p:spPr>
        <p:txBody>
          <a:bodyPr wrap="square" rtlCol="0">
            <a:spAutoFit/>
          </a:bodyPr>
          <a:lstStyle/>
          <a:p>
            <a:pPr marL="342900" indent="-342900">
              <a:buFont typeface="+mj-lt"/>
              <a:buAutoNum type="arabicPeriod"/>
            </a:pPr>
            <a:r>
              <a:rPr lang="en-GB" sz="3200" dirty="0" smtClean="0"/>
              <a:t>Do not worship any other God</a:t>
            </a:r>
          </a:p>
          <a:p>
            <a:pPr marL="342900" indent="-342900">
              <a:buFont typeface="+mj-lt"/>
              <a:buAutoNum type="arabicPeriod"/>
            </a:pPr>
            <a:r>
              <a:rPr lang="en-GB" sz="3200" dirty="0" smtClean="0"/>
              <a:t>Do not worship idols</a:t>
            </a:r>
          </a:p>
          <a:p>
            <a:pPr marL="342900" indent="-342900">
              <a:buFont typeface="+mj-lt"/>
              <a:buAutoNum type="arabicPeriod"/>
            </a:pPr>
            <a:r>
              <a:rPr lang="en-GB" sz="3200" dirty="0" smtClean="0"/>
              <a:t>Do not use God’s name in a bad way</a:t>
            </a:r>
          </a:p>
          <a:p>
            <a:pPr marL="342900" indent="-342900">
              <a:buFont typeface="+mj-lt"/>
              <a:buAutoNum type="arabicPeriod"/>
            </a:pPr>
            <a:r>
              <a:rPr lang="en-GB" sz="3200" dirty="0" smtClean="0"/>
              <a:t>Do not work on the Sabbath Day</a:t>
            </a:r>
          </a:p>
          <a:p>
            <a:pPr marL="342900" indent="-342900">
              <a:buFont typeface="+mj-lt"/>
              <a:buAutoNum type="arabicPeriod"/>
            </a:pPr>
            <a:r>
              <a:rPr lang="en-GB" sz="3200" dirty="0" smtClean="0"/>
              <a:t>Do not disrespect your parents</a:t>
            </a:r>
          </a:p>
          <a:p>
            <a:pPr marL="342900" indent="-342900">
              <a:buFont typeface="+mj-lt"/>
              <a:buAutoNum type="arabicPeriod"/>
            </a:pPr>
            <a:r>
              <a:rPr lang="en-GB" sz="3200" dirty="0" smtClean="0"/>
              <a:t>Do not kill</a:t>
            </a:r>
          </a:p>
          <a:p>
            <a:pPr marL="342900" indent="-342900">
              <a:buFont typeface="+mj-lt"/>
              <a:buAutoNum type="arabicPeriod"/>
            </a:pPr>
            <a:r>
              <a:rPr lang="en-GB" sz="3200" dirty="0" smtClean="0"/>
              <a:t>Do not commit adultery</a:t>
            </a:r>
          </a:p>
          <a:p>
            <a:pPr marL="342900" indent="-342900">
              <a:buFont typeface="+mj-lt"/>
              <a:buAutoNum type="arabicPeriod"/>
            </a:pPr>
            <a:r>
              <a:rPr lang="en-GB" sz="3200" dirty="0" smtClean="0"/>
              <a:t>Do not steal</a:t>
            </a:r>
          </a:p>
          <a:p>
            <a:pPr marL="342900" indent="-342900">
              <a:buFont typeface="+mj-lt"/>
              <a:buAutoNum type="arabicPeriod"/>
            </a:pPr>
            <a:r>
              <a:rPr lang="en-GB" sz="3200" dirty="0" smtClean="0"/>
              <a:t>Do not lie</a:t>
            </a:r>
          </a:p>
          <a:p>
            <a:pPr marL="342900" indent="-342900">
              <a:buFont typeface="+mj-lt"/>
              <a:buAutoNum type="arabicPeriod"/>
            </a:pPr>
            <a:r>
              <a:rPr lang="en-GB" sz="3200" dirty="0" smtClean="0"/>
              <a:t>Do not be jealous of other people</a:t>
            </a:r>
          </a:p>
          <a:p>
            <a:endParaRPr lang="en-GB" dirty="0" smtClean="0"/>
          </a:p>
          <a:p>
            <a:endParaRPr lang="en-GB" dirty="0" smtClean="0"/>
          </a:p>
          <a:p>
            <a:endParaRPr lang="en-GB" dirty="0" smtClean="0"/>
          </a:p>
          <a:p>
            <a:endParaRPr lang="en-GB" dirty="0" smtClean="0"/>
          </a:p>
          <a:p>
            <a:endParaRPr lang="en-GB" dirty="0"/>
          </a:p>
        </p:txBody>
      </p:sp>
      <p:sp>
        <p:nvSpPr>
          <p:cNvPr id="6" name="TextBox 5"/>
          <p:cNvSpPr txBox="1"/>
          <p:nvPr/>
        </p:nvSpPr>
        <p:spPr>
          <a:xfrm>
            <a:off x="1880558" y="534838"/>
            <a:ext cx="7179982" cy="400110"/>
          </a:xfrm>
          <a:prstGeom prst="rect">
            <a:avLst/>
          </a:prstGeom>
          <a:noFill/>
        </p:spPr>
        <p:txBody>
          <a:bodyPr wrap="square" rtlCol="0">
            <a:spAutoFit/>
          </a:bodyPr>
          <a:lstStyle/>
          <a:p>
            <a:pPr algn="ctr"/>
            <a:r>
              <a:rPr lang="en-GB" sz="2000" dirty="0" smtClean="0"/>
              <a:t>The 10 Commandments</a:t>
            </a:r>
            <a:endParaRPr lang="en-GB" sz="2000" dirty="0"/>
          </a:p>
        </p:txBody>
      </p:sp>
    </p:spTree>
    <p:extLst>
      <p:ext uri="{BB962C8B-B14F-4D97-AF65-F5344CB8AC3E}">
        <p14:creationId xmlns:p14="http://schemas.microsoft.com/office/powerpoint/2010/main" val="30639477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4198" t="38993" r="24434" b="10441"/>
          <a:stretch/>
        </p:blipFill>
        <p:spPr>
          <a:xfrm>
            <a:off x="3747459" y="2553813"/>
            <a:ext cx="4697083" cy="2600864"/>
          </a:xfrm>
          <a:prstGeom prst="rect">
            <a:avLst/>
          </a:prstGeom>
        </p:spPr>
      </p:pic>
      <p:sp>
        <p:nvSpPr>
          <p:cNvPr id="5" name="Rounded Rectangle 4"/>
          <p:cNvSpPr/>
          <p:nvPr/>
        </p:nvSpPr>
        <p:spPr>
          <a:xfrm>
            <a:off x="1787105" y="769196"/>
            <a:ext cx="8617789" cy="834605"/>
          </a:xfrm>
          <a:prstGeom prst="roundRect">
            <a:avLst/>
          </a:prstGeom>
          <a:solidFill>
            <a:schemeClr val="accent2">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002060"/>
                </a:solidFill>
              </a:rPr>
              <a:t>Features of the Mosque</a:t>
            </a:r>
          </a:p>
        </p:txBody>
      </p:sp>
      <p:sp>
        <p:nvSpPr>
          <p:cNvPr id="6" name="Rounded Rectangle 5"/>
          <p:cNvSpPr/>
          <p:nvPr/>
        </p:nvSpPr>
        <p:spPr>
          <a:xfrm>
            <a:off x="1524001" y="1750143"/>
            <a:ext cx="2206207" cy="2231922"/>
          </a:xfrm>
          <a:prstGeom prst="roundRect">
            <a:avLst/>
          </a:prstGeom>
          <a:solidFill>
            <a:schemeClr val="accent1">
              <a:lumMod val="40000"/>
              <a:lumOff val="6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002060"/>
                </a:solidFill>
              </a:rPr>
              <a:t>The dome, or "</a:t>
            </a:r>
            <a:r>
              <a:rPr lang="en-GB" sz="1400" dirty="0" err="1">
                <a:solidFill>
                  <a:srgbClr val="002060"/>
                </a:solidFill>
              </a:rPr>
              <a:t>qubba</a:t>
            </a:r>
            <a:r>
              <a:rPr lang="en-GB" sz="1400" dirty="0">
                <a:solidFill>
                  <a:srgbClr val="002060"/>
                </a:solidFill>
              </a:rPr>
              <a:t>", is often placed directly above the main prayer hall as a symbol of both the vaults of heaven and the sky.</a:t>
            </a:r>
          </a:p>
          <a:p>
            <a:pPr algn="ctr"/>
            <a:r>
              <a:rPr lang="en-GB" sz="1400" dirty="0">
                <a:solidFill>
                  <a:srgbClr val="002060"/>
                </a:solidFill>
              </a:rPr>
              <a:t>Early mosques had a small dome taking up part of the roof near the </a:t>
            </a:r>
            <a:r>
              <a:rPr lang="en-GB" sz="1400" dirty="0" err="1">
                <a:solidFill>
                  <a:srgbClr val="002060"/>
                </a:solidFill>
              </a:rPr>
              <a:t>mihrab</a:t>
            </a:r>
            <a:r>
              <a:rPr lang="en-GB" sz="1400" dirty="0">
                <a:solidFill>
                  <a:srgbClr val="002060"/>
                </a:solidFill>
              </a:rPr>
              <a:t>. </a:t>
            </a:r>
          </a:p>
        </p:txBody>
      </p:sp>
      <p:sp>
        <p:nvSpPr>
          <p:cNvPr id="7" name="Rounded Rectangle 6"/>
          <p:cNvSpPr/>
          <p:nvPr/>
        </p:nvSpPr>
        <p:spPr>
          <a:xfrm>
            <a:off x="1569288" y="4088475"/>
            <a:ext cx="2178170" cy="2743506"/>
          </a:xfrm>
          <a:prstGeom prst="roundRect">
            <a:avLst/>
          </a:prstGeom>
          <a:solidFill>
            <a:schemeClr val="accent3">
              <a:lumMod val="40000"/>
              <a:lumOff val="6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002060"/>
                </a:solidFill>
              </a:rPr>
              <a:t>A "</a:t>
            </a:r>
            <a:r>
              <a:rPr lang="en-GB" sz="1400" dirty="0" err="1">
                <a:solidFill>
                  <a:srgbClr val="002060"/>
                </a:solidFill>
              </a:rPr>
              <a:t>mihrab</a:t>
            </a:r>
            <a:r>
              <a:rPr lang="en-GB" sz="1400" dirty="0">
                <a:solidFill>
                  <a:srgbClr val="002060"/>
                </a:solidFill>
              </a:rPr>
              <a:t>" is a </a:t>
            </a:r>
            <a:r>
              <a:rPr lang="en-GB" sz="1400" dirty="0" err="1">
                <a:solidFill>
                  <a:srgbClr val="002060"/>
                </a:solidFill>
              </a:rPr>
              <a:t>semicircular</a:t>
            </a:r>
            <a:r>
              <a:rPr lang="en-GB" sz="1400" dirty="0">
                <a:solidFill>
                  <a:srgbClr val="002060"/>
                </a:solidFill>
              </a:rPr>
              <a:t> </a:t>
            </a:r>
            <a:r>
              <a:rPr lang="en-GB" sz="1400" dirty="0">
                <a:solidFill>
                  <a:srgbClr val="002060"/>
                </a:solidFill>
              </a:rPr>
              <a:t>part </a:t>
            </a:r>
            <a:r>
              <a:rPr lang="en-GB" sz="1400" dirty="0">
                <a:solidFill>
                  <a:srgbClr val="002060"/>
                </a:solidFill>
              </a:rPr>
              <a:t>in the wall of a mosque that indicates the direction of Mecca. The direction towards Mecca is known as the "</a:t>
            </a:r>
            <a:r>
              <a:rPr lang="en-GB" sz="1400" dirty="0" err="1">
                <a:solidFill>
                  <a:srgbClr val="002060"/>
                </a:solidFill>
              </a:rPr>
              <a:t>qibla</a:t>
            </a:r>
            <a:r>
              <a:rPr lang="en-GB" sz="1400" dirty="0">
                <a:solidFill>
                  <a:srgbClr val="002060"/>
                </a:solidFill>
              </a:rPr>
              <a:t>".</a:t>
            </a:r>
          </a:p>
          <a:p>
            <a:pPr algn="ctr"/>
            <a:r>
              <a:rPr lang="en-GB" sz="1400" dirty="0">
                <a:solidFill>
                  <a:srgbClr val="002060"/>
                </a:solidFill>
              </a:rPr>
              <a:t>Mecca is the city where the Prophet Muhammad was born and is the site of Islam’s holiest </a:t>
            </a:r>
            <a:r>
              <a:rPr lang="en-GB" sz="1400" dirty="0">
                <a:solidFill>
                  <a:srgbClr val="002060"/>
                </a:solidFill>
              </a:rPr>
              <a:t>mosque</a:t>
            </a:r>
            <a:r>
              <a:rPr lang="en-GB" sz="1400" dirty="0">
                <a:solidFill>
                  <a:srgbClr val="002060"/>
                </a:solidFill>
              </a:rPr>
              <a:t>.</a:t>
            </a:r>
          </a:p>
        </p:txBody>
      </p:sp>
      <p:sp>
        <p:nvSpPr>
          <p:cNvPr id="8" name="Rounded Rectangle 7"/>
          <p:cNvSpPr/>
          <p:nvPr/>
        </p:nvSpPr>
        <p:spPr>
          <a:xfrm>
            <a:off x="3979295" y="5185555"/>
            <a:ext cx="3500169" cy="1646427"/>
          </a:xfrm>
          <a:prstGeom prst="roundRect">
            <a:avLst/>
          </a:prstGeom>
          <a:solidFill>
            <a:schemeClr val="accent4">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002060"/>
                </a:solidFill>
              </a:rPr>
              <a:t>The prayer hall, also known as the "</a:t>
            </a:r>
            <a:r>
              <a:rPr lang="en-GB" sz="1400" dirty="0" err="1">
                <a:solidFill>
                  <a:srgbClr val="002060"/>
                </a:solidFill>
              </a:rPr>
              <a:t>musallah</a:t>
            </a:r>
            <a:r>
              <a:rPr lang="en-GB" sz="1400" dirty="0">
                <a:solidFill>
                  <a:srgbClr val="002060"/>
                </a:solidFill>
              </a:rPr>
              <a:t>", is a large open space, where everyone sits on the floor.</a:t>
            </a:r>
          </a:p>
          <a:p>
            <a:pPr algn="ctr"/>
            <a:r>
              <a:rPr lang="en-GB" sz="1400" dirty="0">
                <a:solidFill>
                  <a:srgbClr val="002060"/>
                </a:solidFill>
              </a:rPr>
              <a:t>Mosques were designed to house the entire male population of a city or town. Women can attend Friday prayers, but are </a:t>
            </a:r>
            <a:r>
              <a:rPr lang="en-GB" sz="1400" dirty="0">
                <a:solidFill>
                  <a:srgbClr val="002060"/>
                </a:solidFill>
              </a:rPr>
              <a:t>not</a:t>
            </a:r>
            <a:endParaRPr lang="en-GB" sz="1400" dirty="0">
              <a:solidFill>
                <a:srgbClr val="002060"/>
              </a:solidFill>
            </a:endParaRPr>
          </a:p>
        </p:txBody>
      </p:sp>
      <p:sp>
        <p:nvSpPr>
          <p:cNvPr id="9" name="Rounded Rectangle 8"/>
          <p:cNvSpPr/>
          <p:nvPr/>
        </p:nvSpPr>
        <p:spPr>
          <a:xfrm>
            <a:off x="8444542" y="1700092"/>
            <a:ext cx="2091907" cy="3046858"/>
          </a:xfrm>
          <a:prstGeom prst="roundRect">
            <a:avLst/>
          </a:prstGeom>
          <a:solidFill>
            <a:srgbClr val="FF99CC"/>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2060"/>
                </a:solidFill>
              </a:rPr>
              <a:t>Before the five daily prayers, a Muslim crier, or "muezzin", stands at the top of the minaret and calls the worshippers to prayer, a ritual which is over 1,400 years old</a:t>
            </a:r>
            <a:r>
              <a:rPr lang="en-GB" sz="1600" dirty="0">
                <a:solidFill>
                  <a:srgbClr val="002060"/>
                </a:solidFill>
              </a:rPr>
              <a:t>.</a:t>
            </a:r>
            <a:endParaRPr lang="en-GB" sz="1600" dirty="0">
              <a:solidFill>
                <a:srgbClr val="002060"/>
              </a:solidFill>
            </a:endParaRPr>
          </a:p>
        </p:txBody>
      </p:sp>
      <p:sp>
        <p:nvSpPr>
          <p:cNvPr id="10" name="Rounded Rectangle 9"/>
          <p:cNvSpPr/>
          <p:nvPr/>
        </p:nvSpPr>
        <p:spPr>
          <a:xfrm>
            <a:off x="7728550" y="4900825"/>
            <a:ext cx="2807898" cy="1783058"/>
          </a:xfrm>
          <a:prstGeom prst="roundRect">
            <a:avLst/>
          </a:prstGeom>
          <a:solidFill>
            <a:schemeClr val="accent6">
              <a:lumMod val="40000"/>
              <a:lumOff val="6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rgbClr val="002060"/>
                </a:solidFill>
              </a:rPr>
              <a:t>Before prayer, Muslims perform ritual washing, or “wudu”, in the ablutions area.</a:t>
            </a:r>
          </a:p>
          <a:p>
            <a:pPr algn="ctr"/>
            <a:r>
              <a:rPr lang="en-GB" sz="1400" dirty="0">
                <a:solidFill>
                  <a:srgbClr val="002060"/>
                </a:solidFill>
              </a:rPr>
              <a:t>Larger mosques have an ablutions fountain in their entryways or courtyards. In smaller mosques the restrooms may be used for ablutions.</a:t>
            </a:r>
          </a:p>
        </p:txBody>
      </p:sp>
      <p:sp>
        <p:nvSpPr>
          <p:cNvPr id="11" name="Rectangle 10">
            <a:extLst>
              <a:ext uri="{FF2B5EF4-FFF2-40B4-BE49-F238E27FC236}">
                <a16:creationId xmlns="" xmlns:a16="http://schemas.microsoft.com/office/drawing/2014/main" id="{1585E1BC-EE19-4E37-A786-6D5677512B6C}"/>
              </a:ext>
            </a:extLst>
          </p:cNvPr>
          <p:cNvSpPr/>
          <p:nvPr/>
        </p:nvSpPr>
        <p:spPr>
          <a:xfrm>
            <a:off x="1524000" y="0"/>
            <a:ext cx="9144000" cy="622852"/>
          </a:xfrm>
          <a:prstGeom prst="rect">
            <a:avLst/>
          </a:prstGeom>
          <a:solidFill>
            <a:schemeClr val="accent5">
              <a:lumMod val="60000"/>
              <a:lumOff val="4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002060"/>
                </a:solidFill>
              </a:rPr>
              <a:t>Keywords</a:t>
            </a:r>
            <a:r>
              <a:rPr lang="en-GB" dirty="0">
                <a:solidFill>
                  <a:srgbClr val="002060"/>
                </a:solidFill>
              </a:rPr>
              <a:t>: Islam, Muslims</a:t>
            </a:r>
            <a:r>
              <a:rPr lang="en-GB" dirty="0">
                <a:solidFill>
                  <a:srgbClr val="002060"/>
                </a:solidFill>
              </a:rPr>
              <a:t>, Mosque, Prayer, </a:t>
            </a:r>
            <a:r>
              <a:rPr lang="en-GB" dirty="0" err="1">
                <a:solidFill>
                  <a:srgbClr val="002060"/>
                </a:solidFill>
              </a:rPr>
              <a:t>Mihrab</a:t>
            </a:r>
            <a:r>
              <a:rPr lang="en-GB" dirty="0">
                <a:solidFill>
                  <a:srgbClr val="002060"/>
                </a:solidFill>
              </a:rPr>
              <a:t>, Minaret </a:t>
            </a:r>
            <a:endParaRPr lang="en-GB" dirty="0">
              <a:solidFill>
                <a:srgbClr val="002060"/>
              </a:solidFill>
            </a:endParaRPr>
          </a:p>
        </p:txBody>
      </p:sp>
    </p:spTree>
    <p:extLst>
      <p:ext uri="{BB962C8B-B14F-4D97-AF65-F5344CB8AC3E}">
        <p14:creationId xmlns:p14="http://schemas.microsoft.com/office/powerpoint/2010/main" val="106515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80">
                                          <p:stCondLst>
                                            <p:cond delay="0"/>
                                          </p:stCondLst>
                                        </p:cTn>
                                        <p:tgtEl>
                                          <p:spTgt spid="10"/>
                                        </p:tgtEl>
                                      </p:cBhvr>
                                    </p:animEffect>
                                    <p:anim calcmode="lin" valueType="num">
                                      <p:cBhvr>
                                        <p:cTn id="2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2" dur="26">
                                          <p:stCondLst>
                                            <p:cond delay="650"/>
                                          </p:stCondLst>
                                        </p:cTn>
                                        <p:tgtEl>
                                          <p:spTgt spid="10"/>
                                        </p:tgtEl>
                                      </p:cBhvr>
                                      <p:to x="100000" y="60000"/>
                                    </p:animScale>
                                    <p:animScale>
                                      <p:cBhvr>
                                        <p:cTn id="33" dur="166" decel="50000">
                                          <p:stCondLst>
                                            <p:cond delay="676"/>
                                          </p:stCondLst>
                                        </p:cTn>
                                        <p:tgtEl>
                                          <p:spTgt spid="10"/>
                                        </p:tgtEl>
                                      </p:cBhvr>
                                      <p:to x="100000" y="100000"/>
                                    </p:animScale>
                                    <p:animScale>
                                      <p:cBhvr>
                                        <p:cTn id="34" dur="26">
                                          <p:stCondLst>
                                            <p:cond delay="1312"/>
                                          </p:stCondLst>
                                        </p:cTn>
                                        <p:tgtEl>
                                          <p:spTgt spid="10"/>
                                        </p:tgtEl>
                                      </p:cBhvr>
                                      <p:to x="100000" y="80000"/>
                                    </p:animScale>
                                    <p:animScale>
                                      <p:cBhvr>
                                        <p:cTn id="35" dur="166" decel="50000">
                                          <p:stCondLst>
                                            <p:cond delay="1338"/>
                                          </p:stCondLst>
                                        </p:cTn>
                                        <p:tgtEl>
                                          <p:spTgt spid="10"/>
                                        </p:tgtEl>
                                      </p:cBhvr>
                                      <p:to x="100000" y="100000"/>
                                    </p:animScale>
                                    <p:animScale>
                                      <p:cBhvr>
                                        <p:cTn id="36" dur="26">
                                          <p:stCondLst>
                                            <p:cond delay="1642"/>
                                          </p:stCondLst>
                                        </p:cTn>
                                        <p:tgtEl>
                                          <p:spTgt spid="10"/>
                                        </p:tgtEl>
                                      </p:cBhvr>
                                      <p:to x="100000" y="90000"/>
                                    </p:animScale>
                                    <p:animScale>
                                      <p:cBhvr>
                                        <p:cTn id="37" dur="166" decel="50000">
                                          <p:stCondLst>
                                            <p:cond delay="1668"/>
                                          </p:stCondLst>
                                        </p:cTn>
                                        <p:tgtEl>
                                          <p:spTgt spid="10"/>
                                        </p:tgtEl>
                                      </p:cBhvr>
                                      <p:to x="100000" y="100000"/>
                                    </p:animScale>
                                    <p:animScale>
                                      <p:cBhvr>
                                        <p:cTn id="38" dur="26">
                                          <p:stCondLst>
                                            <p:cond delay="1808"/>
                                          </p:stCondLst>
                                        </p:cTn>
                                        <p:tgtEl>
                                          <p:spTgt spid="10"/>
                                        </p:tgtEl>
                                      </p:cBhvr>
                                      <p:to x="100000" y="95000"/>
                                    </p:animScale>
                                    <p:animScale>
                                      <p:cBhvr>
                                        <p:cTn id="39" dur="166" decel="50000">
                                          <p:stCondLst>
                                            <p:cond delay="1834"/>
                                          </p:stCondLst>
                                        </p:cTn>
                                        <p:tgtEl>
                                          <p:spTgt spid="10"/>
                                        </p:tgtEl>
                                      </p:cBhvr>
                                      <p:to x="100000" y="100000"/>
                                    </p:animScale>
                                  </p:childTnLst>
                                </p:cTn>
                              </p:par>
                            </p:childTnLst>
                          </p:cTn>
                        </p:par>
                      </p:childTnLst>
                    </p:cTn>
                  </p:par>
                  <p:par>
                    <p:cTn id="40" fill="hold">
                      <p:stCondLst>
                        <p:cond delay="indefinite"/>
                      </p:stCondLst>
                      <p:childTnLst>
                        <p:par>
                          <p:cTn id="41" fill="hold">
                            <p:stCondLst>
                              <p:cond delay="0"/>
                            </p:stCondLst>
                            <p:childTnLst>
                              <p:par>
                                <p:cTn id="42" presetID="45"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2000"/>
                                        <p:tgtEl>
                                          <p:spTgt spid="9"/>
                                        </p:tgtEl>
                                      </p:cBhvr>
                                    </p:animEffect>
                                    <p:anim calcmode="lin" valueType="num">
                                      <p:cBhvr>
                                        <p:cTn id="45" dur="2000" fill="hold"/>
                                        <p:tgtEl>
                                          <p:spTgt spid="9"/>
                                        </p:tgtEl>
                                        <p:attrNameLst>
                                          <p:attrName>ppt_w</p:attrName>
                                        </p:attrNameLst>
                                      </p:cBhvr>
                                      <p:tavLst>
                                        <p:tav tm="0" fmla="#ppt_w*sin(2.5*pi*$)">
                                          <p:val>
                                            <p:fltVal val="0"/>
                                          </p:val>
                                        </p:tav>
                                        <p:tav tm="100000">
                                          <p:val>
                                            <p:fltVal val="1"/>
                                          </p:val>
                                        </p:tav>
                                      </p:tavLst>
                                    </p:anim>
                                    <p:anim calcmode="lin" valueType="num">
                                      <p:cBhvr>
                                        <p:cTn id="46"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68165" y="1257484"/>
            <a:ext cx="11866180" cy="2554545"/>
          </a:xfrm>
          <a:prstGeom prst="rect">
            <a:avLst/>
          </a:prstGeom>
          <a:noFill/>
          <a:ln w="57150">
            <a:solidFill>
              <a:srgbClr val="00B0F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Diwali</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Diwali is the Hindu Festival of Light. The name is a shortened version of the word </a:t>
            </a:r>
            <a:r>
              <a:rPr kumimoji="0" lang="en-US" altLang="en-US" sz="1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600" b="0" i="0" u="none" strike="noStrike" cap="none" normalizeH="0" baseline="0" dirty="0" err="1"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dipavali</a:t>
            </a:r>
            <a:r>
              <a:rPr kumimoji="0" lang="en-US" altLang="en-US" sz="1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which means </a:t>
            </a:r>
            <a:r>
              <a:rPr kumimoji="0" lang="en-US" altLang="en-US" sz="1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row of lights</a:t>
            </a:r>
            <a:r>
              <a:rPr kumimoji="0" lang="en-US" altLang="en-US" sz="1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In India it is celebrated for up to five days, but in Britain it is usually celebrated on the night of the new moon in October or November.</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Diwali marks the end of the harvest and the Indian New Year. It is a time for optimism when Hindus celebrate the victory of good over evil, light over darkness and knowledge over ignorance.</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Hindus prepare for the big day by cleaning or even decorating the house. They try to make sure that their bills are paid so they are clear of debts for the beginning of the new year. They will buy new clothes for themselves and Diwali cards and presents for their friends and family. It is traditional to give dried fruit and sweets, although some families buy more expensive presents like toys for the children. </a:t>
            </a:r>
            <a:endParaRPr kumimoji="0" lang="en-GB" altLang="en-US" b="0" i="0" u="none" strike="noStrike" cap="none" normalizeH="0" baseline="0" dirty="0" smtClean="0">
              <a:ln>
                <a:noFill/>
              </a:ln>
              <a:solidFill>
                <a:schemeClr val="tx1"/>
              </a:solidFill>
              <a:effectLst/>
            </a:endParaRPr>
          </a:p>
        </p:txBody>
      </p:sp>
      <p:sp>
        <p:nvSpPr>
          <p:cNvPr id="5" name="Rectangle 4"/>
          <p:cNvSpPr>
            <a:spLocks noChangeArrowheads="1"/>
          </p:cNvSpPr>
          <p:nvPr/>
        </p:nvSpPr>
        <p:spPr bwMode="auto">
          <a:xfrm>
            <a:off x="7099791" y="4453381"/>
            <a:ext cx="4981902" cy="2308324"/>
          </a:xfrm>
          <a:prstGeom prst="rect">
            <a:avLst/>
          </a:prstGeom>
          <a:noFill/>
          <a:ln w="38100">
            <a:solidFill>
              <a:schemeClr val="accent6">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An important part of Diwali is the welcoming of Lakshmi the Hindu goddess of wealth and good luck into the home. Hindus want her to bless their homes so the new year brings good fortune. The house should already be clean, because it is believed that Lakshmi will not reward lazy people. Little oil lamps called </a:t>
            </a:r>
            <a:r>
              <a:rPr kumimoji="0" lang="en-US" altLang="en-US" sz="1600" b="0" i="0" u="none" strike="noStrike" cap="none" normalizeH="0" baseline="0" dirty="0" err="1"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diyas</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(or candles) are placed in the windows and in doorways to attract her to the house. </a:t>
            </a:r>
            <a:endParaRPr kumimoji="0" lang="en-US"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168165" y="3960938"/>
            <a:ext cx="6863256" cy="2800767"/>
          </a:xfrm>
          <a:prstGeom prst="rect">
            <a:avLst/>
          </a:prstGeom>
          <a:noFill/>
          <a:ln w="57150">
            <a:solidFill>
              <a:srgbClr val="703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Some people will create </a:t>
            </a:r>
            <a:r>
              <a:rPr kumimoji="0" lang="en-US" altLang="en-US" sz="1600" b="0" i="0" u="none" strike="noStrike" cap="none" normalizeH="0" baseline="0" dirty="0" err="1"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rangoli</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patterns on the doorstep, or on the pavement outside the house. </a:t>
            </a:r>
            <a:r>
              <a:rPr kumimoji="0" lang="en-US" altLang="en-US" sz="1600" b="0" i="0" u="none" strike="noStrike" cap="none" normalizeH="0" baseline="0" dirty="0" err="1"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Rangoli</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patterns are traditionally made from flour, rice and brightly colored spices like turmeric and cayenne. These days</a:t>
            </a:r>
            <a:r>
              <a:rPr kumimoji="0" lang="en-US" altLang="en-US" sz="16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people often use colored chalk or powder paint instead. The patterns are often symmetrical or geometrical symbol.</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Everyone wears their new clothes to make a fresh start at the New Year. Women and girls often have mehndi patterns drawn on their hands. These are intricate designs made on the skin with henna paste, which leaves a stain that lasts for days.</a:t>
            </a:r>
            <a:endParaRPr kumimoji="0" lang="en-GB" altLang="en-US"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smtClean="0">
                <a:ln>
                  <a:noFill/>
                </a:ln>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Celebrations go on into the night with fireworks, dancing and lots of good food, especially sweets.</a:t>
            </a:r>
            <a:endParaRPr kumimoji="0" lang="en-US" altLang="en-US" sz="2400" b="0" i="0" u="none" strike="noStrike" cap="none" normalizeH="0" baseline="0" dirty="0" smtClean="0">
              <a:ln>
                <a:noFill/>
              </a:ln>
              <a:solidFill>
                <a:schemeClr val="tx1"/>
              </a:solidFill>
              <a:effectLst/>
              <a:latin typeface="Arial" panose="020B0604020202020204" pitchFamily="34" charset="0"/>
            </a:endParaRPr>
          </a:p>
        </p:txBody>
      </p:sp>
      <p:sp>
        <p:nvSpPr>
          <p:cNvPr id="2" name="TextBox 1"/>
          <p:cNvSpPr txBox="1"/>
          <p:nvPr/>
        </p:nvSpPr>
        <p:spPr>
          <a:xfrm>
            <a:off x="3533314" y="290477"/>
            <a:ext cx="5486400" cy="646331"/>
          </a:xfrm>
          <a:prstGeom prst="rect">
            <a:avLst/>
          </a:prstGeom>
          <a:solidFill>
            <a:srgbClr val="FFFF00"/>
          </a:solidFill>
        </p:spPr>
        <p:txBody>
          <a:bodyPr wrap="square" rtlCol="0">
            <a:spAutoFit/>
          </a:bodyPr>
          <a:lstStyle/>
          <a:p>
            <a:pPr algn="ctr"/>
            <a:r>
              <a:rPr lang="en-GB" sz="3600" dirty="0" smtClean="0"/>
              <a:t>The Hindu Festival of Diwali. </a:t>
            </a:r>
            <a:endParaRPr lang="en-GB" sz="3600" dirty="0"/>
          </a:p>
        </p:txBody>
      </p:sp>
    </p:spTree>
    <p:extLst>
      <p:ext uri="{BB962C8B-B14F-4D97-AF65-F5344CB8AC3E}">
        <p14:creationId xmlns:p14="http://schemas.microsoft.com/office/powerpoint/2010/main" val="1461522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7605" y="825123"/>
            <a:ext cx="11014841" cy="5927264"/>
          </a:xfrm>
          <a:prstGeom prst="rect">
            <a:avLst/>
          </a:prstGeom>
          <a:ln>
            <a:solidFill>
              <a:schemeClr val="accent6">
                <a:lumMod val="75000"/>
              </a:schemeClr>
            </a:solidFill>
          </a:ln>
        </p:spPr>
        <p:txBody>
          <a:bodyPr wrap="square">
            <a:spAutoFit/>
          </a:bodyPr>
          <a:lstStyle/>
          <a:p>
            <a:pPr>
              <a:lnSpc>
                <a:spcPts val="1560"/>
              </a:lnSpc>
              <a:spcAft>
                <a:spcPts val="1125"/>
              </a:spcAft>
            </a:pPr>
            <a:r>
              <a:rPr lang="en-GB" dirty="0" smtClean="0">
                <a:ea typeface="Times New Roman" panose="02020603050405020304" pitchFamily="18" charset="0"/>
                <a:cs typeface="Times New Roman" panose="02020603050405020304" pitchFamily="18" charset="0"/>
              </a:rPr>
              <a:t>A </a:t>
            </a:r>
            <a:r>
              <a:rPr lang="en-GB" dirty="0">
                <a:ea typeface="Times New Roman" panose="02020603050405020304" pitchFamily="18" charset="0"/>
                <a:cs typeface="Times New Roman" panose="02020603050405020304" pitchFamily="18" charset="0"/>
              </a:rPr>
              <a:t>Jewish is a great cause for celebration. Although there are many laws and traditions associated with the wedding itself, other rituals take place in the weeks leading up to the big day.</a:t>
            </a:r>
            <a:endParaRPr lang="en-GB" sz="1400" dirty="0">
              <a:ea typeface="Calibri" panose="020F0502020204030204" pitchFamily="34" charset="0"/>
              <a:cs typeface="Times New Roman" panose="02020603050405020304" pitchFamily="18" charset="0"/>
            </a:endParaRPr>
          </a:p>
          <a:p>
            <a:pPr>
              <a:lnSpc>
                <a:spcPts val="1560"/>
              </a:lnSpc>
              <a:spcAft>
                <a:spcPts val="1125"/>
              </a:spcAft>
            </a:pPr>
            <a:r>
              <a:rPr lang="en-GB" dirty="0">
                <a:ea typeface="Times New Roman" panose="02020603050405020304" pitchFamily="18" charset="0"/>
                <a:cs typeface="Times New Roman" panose="02020603050405020304" pitchFamily="18" charset="0"/>
              </a:rPr>
              <a:t>The rituals associated with Jewish weddings begin as soon as a couple are engaged, with a ceremony known as </a:t>
            </a:r>
            <a:r>
              <a:rPr lang="en-GB" dirty="0" err="1">
                <a:ea typeface="Times New Roman" panose="02020603050405020304" pitchFamily="18" charset="0"/>
                <a:cs typeface="Times New Roman" panose="02020603050405020304" pitchFamily="18" charset="0"/>
              </a:rPr>
              <a:t>tena'im</a:t>
            </a:r>
            <a:r>
              <a:rPr lang="en-GB" dirty="0">
                <a:ea typeface="Times New Roman" panose="02020603050405020304" pitchFamily="18" charset="0"/>
                <a:cs typeface="Times New Roman" panose="02020603050405020304" pitchFamily="18" charset="0"/>
              </a:rPr>
              <a:t>. It involves breaking a plate to symbolise the destruction of the temples in Jerusalem, as a reminder that even in the midst of celebration Jews still feel sadness for their loss. This is a theme that is repeated at the ceremony of itself with the breaking of the glass.</a:t>
            </a:r>
            <a:endParaRPr lang="en-GB" sz="1400" dirty="0">
              <a:ea typeface="Calibri" panose="020F0502020204030204" pitchFamily="34" charset="0"/>
              <a:cs typeface="Times New Roman" panose="02020603050405020304" pitchFamily="18" charset="0"/>
            </a:endParaRPr>
          </a:p>
          <a:p>
            <a:pPr>
              <a:lnSpc>
                <a:spcPts val="1560"/>
              </a:lnSpc>
              <a:spcAft>
                <a:spcPts val="750"/>
              </a:spcAft>
            </a:pPr>
            <a:r>
              <a:rPr lang="en-GB" b="1" dirty="0">
                <a:ea typeface="Times New Roman" panose="02020603050405020304" pitchFamily="18" charset="0"/>
                <a:cs typeface="Times New Roman" panose="02020603050405020304" pitchFamily="18" charset="0"/>
              </a:rPr>
              <a:t>When to wed</a:t>
            </a:r>
            <a:endParaRPr lang="en-GB" sz="1400" dirty="0">
              <a:ea typeface="Calibri" panose="020F0502020204030204" pitchFamily="34" charset="0"/>
              <a:cs typeface="Times New Roman" panose="02020603050405020304" pitchFamily="18" charset="0"/>
            </a:endParaRPr>
          </a:p>
          <a:p>
            <a:pPr>
              <a:lnSpc>
                <a:spcPts val="1560"/>
              </a:lnSpc>
              <a:spcAft>
                <a:spcPts val="1125"/>
              </a:spcAft>
            </a:pPr>
            <a:r>
              <a:rPr lang="en-GB" dirty="0">
                <a:ea typeface="Times New Roman" panose="02020603050405020304" pitchFamily="18" charset="0"/>
                <a:cs typeface="Times New Roman" panose="02020603050405020304" pitchFamily="18" charset="0"/>
              </a:rPr>
              <a:t>The wedding itself can be held on any day of the week apart from during the Jewish Sabbath, which runs from sunset on Friday until sunset on Saturday. </a:t>
            </a:r>
            <a:r>
              <a:rPr lang="en-GB" b="1" dirty="0">
                <a:ea typeface="Calibri" panose="020F0502020204030204" pitchFamily="34" charset="0"/>
                <a:cs typeface="Arial" panose="020B0604020202020204" pitchFamily="34" charset="0"/>
              </a:rPr>
              <a:t>Every</a:t>
            </a:r>
            <a:r>
              <a:rPr lang="en-GB" dirty="0">
                <a:ea typeface="Calibri" panose="020F0502020204030204" pitchFamily="34" charset="0"/>
                <a:cs typeface="Arial" panose="020B0604020202020204" pitchFamily="34" charset="0"/>
              </a:rPr>
              <a:t> week religious Jews observe the Sabbath, the Jewish holy day, and keep its laws and customs. The Sabbath begins at nightfall on </a:t>
            </a:r>
            <a:r>
              <a:rPr lang="en-GB" b="1" dirty="0">
                <a:ea typeface="Calibri" panose="020F0502020204030204" pitchFamily="34" charset="0"/>
                <a:cs typeface="Arial" panose="020B0604020202020204" pitchFamily="34" charset="0"/>
              </a:rPr>
              <a:t>Friday</a:t>
            </a:r>
            <a:r>
              <a:rPr lang="en-GB" dirty="0">
                <a:ea typeface="Calibri" panose="020F0502020204030204" pitchFamily="34" charset="0"/>
                <a:cs typeface="Arial" panose="020B0604020202020204" pitchFamily="34" charset="0"/>
              </a:rPr>
              <a:t> and lasts until nightfall on Saturday. ... Jews often call the day </a:t>
            </a:r>
            <a:r>
              <a:rPr lang="en-GB" b="1" dirty="0">
                <a:ea typeface="Calibri" panose="020F0502020204030204" pitchFamily="34" charset="0"/>
                <a:cs typeface="Arial" panose="020B0604020202020204" pitchFamily="34" charset="0"/>
              </a:rPr>
              <a:t>Shabbat</a:t>
            </a:r>
            <a:r>
              <a:rPr lang="en-GB" dirty="0">
                <a:ea typeface="Calibri" panose="020F0502020204030204" pitchFamily="34" charset="0"/>
                <a:cs typeface="Arial" panose="020B0604020202020204" pitchFamily="34" charset="0"/>
              </a:rPr>
              <a:t>, which is Hebrew for Sabbath, and which comes from the Hebrew word for rest.</a:t>
            </a:r>
            <a:endParaRPr lang="en-GB" sz="1400" dirty="0">
              <a:ea typeface="Calibri" panose="020F0502020204030204" pitchFamily="34" charset="0"/>
              <a:cs typeface="Times New Roman" panose="02020603050405020304" pitchFamily="18" charset="0"/>
            </a:endParaRPr>
          </a:p>
          <a:p>
            <a:pPr>
              <a:lnSpc>
                <a:spcPts val="1560"/>
              </a:lnSpc>
              <a:spcAft>
                <a:spcPts val="750"/>
              </a:spcAft>
            </a:pPr>
            <a:r>
              <a:rPr lang="en-GB" b="1" dirty="0">
                <a:ea typeface="Times New Roman" panose="02020603050405020304" pitchFamily="18" charset="0"/>
                <a:cs typeface="Times New Roman" panose="02020603050405020304" pitchFamily="18" charset="0"/>
              </a:rPr>
              <a:t>The wedding is announced</a:t>
            </a:r>
            <a:endParaRPr lang="en-GB" sz="1400" dirty="0">
              <a:ea typeface="Calibri" panose="020F0502020204030204" pitchFamily="34" charset="0"/>
              <a:cs typeface="Times New Roman" panose="02020603050405020304" pitchFamily="18" charset="0"/>
            </a:endParaRPr>
          </a:p>
          <a:p>
            <a:pPr>
              <a:lnSpc>
                <a:spcPts val="1560"/>
              </a:lnSpc>
              <a:spcAft>
                <a:spcPts val="1125"/>
              </a:spcAft>
            </a:pPr>
            <a:r>
              <a:rPr lang="en-GB" dirty="0">
                <a:ea typeface="Times New Roman" panose="02020603050405020304" pitchFamily="18" charset="0"/>
                <a:cs typeface="Times New Roman" panose="02020603050405020304" pitchFamily="18" charset="0"/>
              </a:rPr>
              <a:t>The week before the wedding is an exciting time. A special ceremony is arranged for the groom known as an </a:t>
            </a:r>
            <a:r>
              <a:rPr lang="en-GB" dirty="0" err="1">
                <a:ea typeface="Times New Roman" panose="02020603050405020304" pitchFamily="18" charset="0"/>
                <a:cs typeface="Times New Roman" panose="02020603050405020304" pitchFamily="18" charset="0"/>
              </a:rPr>
              <a:t>Ufruf</a:t>
            </a:r>
            <a:r>
              <a:rPr lang="en-GB" dirty="0">
                <a:ea typeface="Times New Roman" panose="02020603050405020304" pitchFamily="18" charset="0"/>
                <a:cs typeface="Times New Roman" panose="02020603050405020304" pitchFamily="18" charset="0"/>
              </a:rPr>
              <a:t>. This involves him going to the synagogue and taking an active part in the service, as well as announcing the impending wedding to the congregation. Often when the groom is playing his part in the service, members of the congregation will shower him with sweets, (younger members of the community tend to throw harder, in a jovial manner!). </a:t>
            </a:r>
            <a:endParaRPr lang="en-GB" sz="1400" dirty="0">
              <a:ea typeface="Calibri" panose="020F0502020204030204" pitchFamily="34" charset="0"/>
              <a:cs typeface="Times New Roman" panose="02020603050405020304" pitchFamily="18" charset="0"/>
            </a:endParaRPr>
          </a:p>
          <a:p>
            <a:pPr>
              <a:lnSpc>
                <a:spcPts val="1560"/>
              </a:lnSpc>
              <a:spcAft>
                <a:spcPts val="1125"/>
              </a:spcAft>
            </a:pPr>
            <a:r>
              <a:rPr lang="en-GB" dirty="0">
                <a:ea typeface="Times New Roman" panose="02020603050405020304" pitchFamily="18" charset="0"/>
                <a:cs typeface="Times New Roman" panose="02020603050405020304" pitchFamily="18" charset="0"/>
              </a:rPr>
              <a:t>The bride, meanwhile, will often visit the ritual bath known as the </a:t>
            </a:r>
            <a:r>
              <a:rPr lang="en-GB" dirty="0" err="1">
                <a:ea typeface="Times New Roman" panose="02020603050405020304" pitchFamily="18" charset="0"/>
                <a:cs typeface="Times New Roman" panose="02020603050405020304" pitchFamily="18" charset="0"/>
              </a:rPr>
              <a:t>Mikveh</a:t>
            </a:r>
            <a:r>
              <a:rPr lang="en-GB" dirty="0">
                <a:ea typeface="Times New Roman" panose="02020603050405020304" pitchFamily="18" charset="0"/>
                <a:cs typeface="Times New Roman" panose="02020603050405020304" pitchFamily="18" charset="0"/>
              </a:rPr>
              <a:t> in the week before the wedding, so that she may cleanse herself spiritually and enter marriage in a state of complete purity. In order to properly </a:t>
            </a:r>
            <a:r>
              <a:rPr lang="en-GB" dirty="0" err="1">
                <a:ea typeface="Times New Roman" panose="02020603050405020304" pitchFamily="18" charset="0"/>
                <a:cs typeface="Times New Roman" panose="02020603050405020304" pitchFamily="18" charset="0"/>
              </a:rPr>
              <a:t>fulfill</a:t>
            </a:r>
            <a:r>
              <a:rPr lang="en-GB" dirty="0">
                <a:ea typeface="Times New Roman" panose="02020603050405020304" pitchFamily="18" charset="0"/>
                <a:cs typeface="Times New Roman" panose="02020603050405020304" pitchFamily="18" charset="0"/>
              </a:rPr>
              <a:t> the requirements of the </a:t>
            </a:r>
            <a:r>
              <a:rPr lang="en-GB" dirty="0" err="1">
                <a:ea typeface="Times New Roman" panose="02020603050405020304" pitchFamily="18" charset="0"/>
                <a:cs typeface="Times New Roman" panose="02020603050405020304" pitchFamily="18" charset="0"/>
              </a:rPr>
              <a:t>mikveh</a:t>
            </a:r>
            <a:r>
              <a:rPr lang="en-GB" dirty="0">
                <a:ea typeface="Times New Roman" panose="02020603050405020304" pitchFamily="18" charset="0"/>
                <a:cs typeface="Times New Roman" panose="02020603050405020304" pitchFamily="18" charset="0"/>
              </a:rPr>
              <a:t>, the woman must remove all jewellery and even nail polish before entering the bath and must fully immerse herself in the water while reciting a special prayer. </a:t>
            </a:r>
            <a:endParaRPr lang="en-GB" sz="1400" dirty="0">
              <a:ea typeface="Calibri" panose="020F0502020204030204" pitchFamily="34" charset="0"/>
              <a:cs typeface="Times New Roman" panose="02020603050405020304" pitchFamily="18" charset="0"/>
            </a:endParaRPr>
          </a:p>
          <a:p>
            <a:pPr>
              <a:lnSpc>
                <a:spcPts val="1560"/>
              </a:lnSpc>
              <a:spcAft>
                <a:spcPts val="1125"/>
              </a:spcAft>
            </a:pPr>
            <a:r>
              <a:rPr lang="en-GB" dirty="0">
                <a:ea typeface="Times New Roman" panose="02020603050405020304" pitchFamily="18" charset="0"/>
                <a:cs typeface="Times New Roman" panose="02020603050405020304" pitchFamily="18" charset="0"/>
              </a:rPr>
              <a:t>Jews are traditionally married underneath a special canopy known as a chupa, which symbolises the home that the couple will share. The ceremony used to take place outdoors in a field or grounds. More often than not the ceremony takes place in a synagogue, but there is no rule saying that it must be held in a synagogue</a:t>
            </a:r>
            <a:r>
              <a:rPr lang="en-GB" dirty="0" smtClean="0">
                <a:ea typeface="Times New Roman" panose="02020603050405020304" pitchFamily="18" charset="0"/>
                <a:cs typeface="Times New Roman" panose="02020603050405020304" pitchFamily="18" charset="0"/>
              </a:rPr>
              <a:t>.</a:t>
            </a:r>
            <a:endParaRPr lang="en-GB" sz="1400" dirty="0">
              <a:ea typeface="Calibri" panose="020F0502020204030204" pitchFamily="34" charset="0"/>
              <a:cs typeface="Times New Roman" panose="02020603050405020304" pitchFamily="18" charset="0"/>
            </a:endParaRPr>
          </a:p>
        </p:txBody>
      </p:sp>
      <p:sp>
        <p:nvSpPr>
          <p:cNvPr id="3" name="Rectangle 2"/>
          <p:cNvSpPr/>
          <p:nvPr/>
        </p:nvSpPr>
        <p:spPr>
          <a:xfrm>
            <a:off x="4099463" y="65324"/>
            <a:ext cx="3720314" cy="595932"/>
          </a:xfrm>
          <a:prstGeom prst="rect">
            <a:avLst/>
          </a:prstGeom>
          <a:solidFill>
            <a:srgbClr val="FFFF00"/>
          </a:solidFill>
        </p:spPr>
        <p:txBody>
          <a:bodyPr wrap="none">
            <a:spAutoFit/>
          </a:bodyPr>
          <a:lstStyle/>
          <a:p>
            <a:pPr>
              <a:lnSpc>
                <a:spcPct val="107000"/>
              </a:lnSpc>
              <a:spcAft>
                <a:spcPts val="1125"/>
              </a:spcAft>
            </a:pPr>
            <a:r>
              <a:rPr lang="en-GB" sz="3200" b="1" dirty="0">
                <a:ea typeface="Times New Roman" panose="02020603050405020304" pitchFamily="18" charset="0"/>
                <a:cs typeface="Helvetica" panose="020B0604020202020204" pitchFamily="34" charset="0"/>
              </a:rPr>
              <a:t>Jewish wedding rites</a:t>
            </a:r>
            <a:endParaRPr lang="en-GB" sz="2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3465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0359" y="315311"/>
            <a:ext cx="11603419" cy="6311984"/>
          </a:xfrm>
          <a:prstGeom prst="rect">
            <a:avLst/>
          </a:prstGeom>
          <a:ln w="38100">
            <a:solidFill>
              <a:srgbClr val="7030A0"/>
            </a:solidFill>
          </a:ln>
        </p:spPr>
        <p:txBody>
          <a:bodyPr wrap="square">
            <a:spAutoFit/>
          </a:bodyPr>
          <a:lstStyle/>
          <a:p>
            <a:pPr>
              <a:lnSpc>
                <a:spcPts val="1560"/>
              </a:lnSpc>
              <a:spcAft>
                <a:spcPts val="750"/>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Fasting</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It is also traditional for the bride and groom to fast on the day of the wedding itself as a symbolic statement. They fast on their wedding day to cleanse themselves of sin and come to their marriage with a clean slate. Men cover their heads with a Kippah. </a:t>
            </a:r>
            <a:r>
              <a:rPr lang="en-GB" sz="1400" dirty="0">
                <a:latin typeface="Calibri Light" panose="020F0302020204030204" pitchFamily="34" charset="0"/>
                <a:ea typeface="Calibri" panose="020F0502020204030204" pitchFamily="34" charset="0"/>
                <a:cs typeface="Arial" panose="020B0604020202020204" pitchFamily="34" charset="0"/>
              </a:rPr>
              <a:t>Covering one's head, such as by wearing a </a:t>
            </a:r>
            <a:r>
              <a:rPr lang="en-GB" sz="1400" b="1" dirty="0">
                <a:latin typeface="Calibri Light" panose="020F0302020204030204" pitchFamily="34" charset="0"/>
                <a:ea typeface="Calibri" panose="020F0502020204030204" pitchFamily="34" charset="0"/>
                <a:cs typeface="Arial" panose="020B0604020202020204" pitchFamily="34" charset="0"/>
              </a:rPr>
              <a:t>kippah</a:t>
            </a:r>
            <a:r>
              <a:rPr lang="en-GB" sz="1400" dirty="0">
                <a:latin typeface="Calibri Light" panose="020F0302020204030204" pitchFamily="34" charset="0"/>
                <a:ea typeface="Calibri" panose="020F0502020204030204" pitchFamily="34" charset="0"/>
                <a:cs typeface="Arial" panose="020B0604020202020204" pitchFamily="34" charset="0"/>
              </a:rPr>
              <a:t>, is described as "honouring God</a:t>
            </a:r>
            <a:r>
              <a:rPr lang="en-GB" sz="1400" dirty="0" smtClean="0">
                <a:latin typeface="Calibri Light" panose="020F0302020204030204" pitchFamily="34" charset="0"/>
                <a:ea typeface="Calibri" panose="020F0502020204030204" pitchFamily="34" charset="0"/>
                <a:cs typeface="Arial" panose="020B0604020202020204" pitchFamily="34" charset="0"/>
              </a:rPr>
              <a:t>"</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750"/>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The ceremony</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The ceremony itself begins with the signing of the Ketubah - the Jewish marriage contract which sets out the legal terms of the marriage. The signing is done prior to the main ceremony and is in the presence of four witnesses and the officiator of the service. During the signing of the Ketubah, many men will sign an agreement saying that they will not contest a Get (Jewish divorce) in the event of the couple separating.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The rings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Calibri" panose="020F0502020204030204" pitchFamily="34" charset="0"/>
                <a:cs typeface="Arial" panose="020B0604020202020204" pitchFamily="34" charset="0"/>
              </a:rPr>
              <a:t>The wedding band serves a dual purpose: it is a permanent symbol of the couple's love and commitment for each other; the ring — a smooth gold band, free of engraving or gems, a simple unbroken circle. </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750"/>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Significance of the number seven</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The number seven is significant in the Jewish wedding - for </a:t>
            </a:r>
            <a:r>
              <a:rPr lang="en-GB" sz="1400" b="1" dirty="0">
                <a:latin typeface="Calibri Light" panose="020F0302020204030204" pitchFamily="34" charset="0"/>
                <a:ea typeface="Times New Roman" panose="02020603050405020304" pitchFamily="18" charset="0"/>
                <a:cs typeface="Times New Roman" panose="02020603050405020304" pitchFamily="18" charset="0"/>
              </a:rPr>
              <a:t>example seven cups of wine</a:t>
            </a:r>
            <a:r>
              <a:rPr lang="en-GB" sz="1400" dirty="0">
                <a:latin typeface="Calibri Light" panose="020F0302020204030204" pitchFamily="34" charset="0"/>
                <a:ea typeface="Times New Roman" panose="02020603050405020304" pitchFamily="18" charset="0"/>
                <a:cs typeface="Times New Roman" panose="02020603050405020304" pitchFamily="18" charset="0"/>
              </a:rPr>
              <a:t> are drunk during the ceremony and celebrations afterwards. This is because God created the world in seven days and so the groom and the bride are symbolically creating the walls of the couple's new home.</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750"/>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The ceremony ends</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The ceremony ends with the breaking of a glass by the groom, which is also linked to remembering the destruction of the Temples. Many men joke that the breaking of the glass also symbolises the last time a newly married man will ever be able to put his foot down! Once the glass is broken, congregants will convey their congratulations to the couple.</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750"/>
              </a:spcAft>
            </a:pPr>
            <a:r>
              <a:rPr lang="en-GB" sz="1400" b="1" dirty="0">
                <a:latin typeface="Calibri Light" panose="020F0302020204030204" pitchFamily="34" charset="0"/>
                <a:ea typeface="Times New Roman" panose="02020603050405020304" pitchFamily="18" charset="0"/>
                <a:cs typeface="Times New Roman" panose="02020603050405020304" pitchFamily="18" charset="0"/>
              </a:rPr>
              <a:t>The reception</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Both DJ and band will be expected to play an element of Jewish music - Jewish dancing to traditional songs (known as a Hora) is a big part of the wedding party. More Orthodox Jews will play strictly Jewish music and Jewish themed music, while other Jews will opt for a mixture of different sounds including Jewish music.</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a:lnSpc>
                <a:spcPts val="1560"/>
              </a:lnSpc>
              <a:spcAft>
                <a:spcPts val="1125"/>
              </a:spcAft>
            </a:pPr>
            <a:r>
              <a:rPr lang="en-GB" sz="1400" dirty="0">
                <a:latin typeface="Calibri Light" panose="020F0302020204030204" pitchFamily="34" charset="0"/>
                <a:ea typeface="Times New Roman" panose="02020603050405020304" pitchFamily="18" charset="0"/>
                <a:cs typeface="Times New Roman" panose="02020603050405020304" pitchFamily="18" charset="0"/>
              </a:rPr>
              <a:t>Among the religious rituals at the party are the blessing over the Challah bread which is traditionally made before a meal, and the seven blessings which are made to the bride and groom. Often these are given as an honour to seven guests as their way of having some participation in the ceremony.</a:t>
            </a:r>
            <a:endParaRPr lang="en-GB"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66889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763" y="119594"/>
            <a:ext cx="3888555" cy="1446550"/>
          </a:xfrm>
          <a:prstGeom prst="rect">
            <a:avLst/>
          </a:prstGeom>
          <a:solidFill>
            <a:srgbClr val="FFFF00"/>
          </a:solidFill>
        </p:spPr>
        <p:txBody>
          <a:bodyPr wrap="square" rtlCol="0">
            <a:spAutoFit/>
          </a:bodyPr>
          <a:lstStyle/>
          <a:p>
            <a:pPr algn="ctr"/>
            <a:r>
              <a:rPr lang="en-GB" sz="4400" b="1" dirty="0">
                <a:latin typeface="+mj-lt"/>
                <a:cs typeface="Andalus" pitchFamily="18" charset="-78"/>
              </a:rPr>
              <a:t>Vatican City, Rome, Italy</a:t>
            </a:r>
          </a:p>
        </p:txBody>
      </p:sp>
      <p:sp>
        <p:nvSpPr>
          <p:cNvPr id="3" name="Rectangle 2"/>
          <p:cNvSpPr/>
          <p:nvPr/>
        </p:nvSpPr>
        <p:spPr>
          <a:xfrm>
            <a:off x="79763" y="1689499"/>
            <a:ext cx="4394583" cy="4401205"/>
          </a:xfrm>
          <a:prstGeom prst="rect">
            <a:avLst/>
          </a:prstGeom>
          <a:solidFill>
            <a:schemeClr val="bg1"/>
          </a:solidFill>
        </p:spPr>
        <p:txBody>
          <a:bodyPr wrap="square">
            <a:spAutoFit/>
          </a:bodyPr>
          <a:lstStyle/>
          <a:p>
            <a:pPr algn="ctr"/>
            <a:r>
              <a:rPr lang="en-GB" sz="2800" dirty="0">
                <a:solidFill>
                  <a:srgbClr val="333333"/>
                </a:solidFill>
                <a:latin typeface="+mj-lt"/>
              </a:rPr>
              <a:t>Rome is an important place of </a:t>
            </a:r>
            <a:r>
              <a:rPr lang="en-GB" sz="2800" b="1" dirty="0">
                <a:solidFill>
                  <a:srgbClr val="231F20"/>
                </a:solidFill>
                <a:latin typeface="+mj-lt"/>
              </a:rPr>
              <a:t>pilgrimage</a:t>
            </a:r>
            <a:r>
              <a:rPr lang="en-GB" sz="2800" dirty="0">
                <a:solidFill>
                  <a:srgbClr val="333333"/>
                </a:solidFill>
                <a:latin typeface="+mj-lt"/>
              </a:rPr>
              <a:t>, particularly for </a:t>
            </a:r>
            <a:r>
              <a:rPr lang="en-GB" sz="2800" b="1" dirty="0">
                <a:solidFill>
                  <a:srgbClr val="231F20"/>
                </a:solidFill>
                <a:latin typeface="+mj-lt"/>
              </a:rPr>
              <a:t>Roman Catholics</a:t>
            </a:r>
            <a:r>
              <a:rPr lang="en-GB" sz="2800" dirty="0">
                <a:solidFill>
                  <a:srgbClr val="333333"/>
                </a:solidFill>
                <a:latin typeface="+mj-lt"/>
              </a:rPr>
              <a:t>. </a:t>
            </a:r>
            <a:r>
              <a:rPr lang="en-GB" sz="2800" b="1" dirty="0">
                <a:solidFill>
                  <a:srgbClr val="333333"/>
                </a:solidFill>
                <a:latin typeface="+mj-lt"/>
              </a:rPr>
              <a:t>The Vatican</a:t>
            </a:r>
            <a:r>
              <a:rPr lang="en-GB" sz="2800" dirty="0">
                <a:solidFill>
                  <a:srgbClr val="333333"/>
                </a:solidFill>
                <a:latin typeface="+mj-lt"/>
              </a:rPr>
              <a:t> is the home of the </a:t>
            </a:r>
            <a:r>
              <a:rPr lang="en-GB" sz="2800" b="1" dirty="0">
                <a:solidFill>
                  <a:srgbClr val="333333"/>
                </a:solidFill>
                <a:latin typeface="+mj-lt"/>
              </a:rPr>
              <a:t>Pope</a:t>
            </a:r>
            <a:r>
              <a:rPr lang="en-GB" sz="2800" dirty="0">
                <a:solidFill>
                  <a:srgbClr val="333333"/>
                </a:solidFill>
                <a:latin typeface="+mj-lt"/>
              </a:rPr>
              <a:t>, the spiritual head of the Roman Catholic Church.</a:t>
            </a:r>
          </a:p>
          <a:p>
            <a:pPr algn="ctr"/>
            <a:r>
              <a:rPr lang="en-GB" sz="2800" dirty="0">
                <a:solidFill>
                  <a:srgbClr val="333333"/>
                </a:solidFill>
                <a:latin typeface="+mj-lt"/>
              </a:rPr>
              <a:t>Roman Catholics believe that Jesus appointed </a:t>
            </a:r>
            <a:r>
              <a:rPr lang="en-GB" sz="2800" b="1" dirty="0">
                <a:solidFill>
                  <a:srgbClr val="231F20"/>
                </a:solidFill>
                <a:latin typeface="+mj-lt"/>
              </a:rPr>
              <a:t>Peter</a:t>
            </a:r>
            <a:r>
              <a:rPr lang="en-GB" sz="2800" dirty="0">
                <a:solidFill>
                  <a:srgbClr val="333333"/>
                </a:solidFill>
                <a:latin typeface="+mj-lt"/>
              </a:rPr>
              <a:t> as the leader of his </a:t>
            </a:r>
            <a:r>
              <a:rPr lang="en-GB" sz="2800" b="1" dirty="0">
                <a:solidFill>
                  <a:srgbClr val="231F20"/>
                </a:solidFill>
                <a:latin typeface="+mj-lt"/>
              </a:rPr>
              <a:t>disciples</a:t>
            </a:r>
            <a:r>
              <a:rPr lang="en-GB" sz="2800" dirty="0">
                <a:solidFill>
                  <a:srgbClr val="333333"/>
                </a:solidFill>
                <a:latin typeface="+mj-lt"/>
              </a:rPr>
              <a:t>.</a:t>
            </a:r>
          </a:p>
        </p:txBody>
      </p:sp>
      <p:sp>
        <p:nvSpPr>
          <p:cNvPr id="7" name="TextBox 6"/>
          <p:cNvSpPr txBox="1"/>
          <p:nvPr/>
        </p:nvSpPr>
        <p:spPr>
          <a:xfrm>
            <a:off x="4404519" y="1490701"/>
            <a:ext cx="4860032" cy="5539978"/>
          </a:xfrm>
          <a:prstGeom prst="rect">
            <a:avLst/>
          </a:prstGeom>
          <a:noFill/>
        </p:spPr>
        <p:txBody>
          <a:bodyPr wrap="square" rtlCol="0">
            <a:spAutoFit/>
          </a:bodyPr>
          <a:lstStyle/>
          <a:p>
            <a:pPr marL="285750" indent="-285750">
              <a:buFont typeface="Arial" pitchFamily="34" charset="0"/>
              <a:buChar char="•"/>
            </a:pPr>
            <a:r>
              <a:rPr lang="en-GB" sz="2400" dirty="0">
                <a:latin typeface="+mj-lt"/>
              </a:rPr>
              <a:t>Lourdes is in Southern France</a:t>
            </a:r>
          </a:p>
          <a:p>
            <a:pPr marL="285750" indent="-285750">
              <a:buFont typeface="Arial" pitchFamily="34" charset="0"/>
              <a:buChar char="•"/>
            </a:pPr>
            <a:r>
              <a:rPr lang="en-GB" sz="2400" dirty="0">
                <a:latin typeface="+mj-lt"/>
              </a:rPr>
              <a:t>There is a small grotto, with a spring of water</a:t>
            </a:r>
          </a:p>
          <a:p>
            <a:pPr marL="285750" indent="-285750">
              <a:buFont typeface="Arial" pitchFamily="34" charset="0"/>
              <a:buChar char="•"/>
            </a:pPr>
            <a:r>
              <a:rPr lang="en-GB" sz="2400" dirty="0">
                <a:latin typeface="+mj-lt"/>
              </a:rPr>
              <a:t>In 1858, when she was fourteen years old, St Bernadette claimed to have seen eighteen visions of the Virgin Mary</a:t>
            </a:r>
          </a:p>
          <a:p>
            <a:pPr marL="285750" indent="-285750">
              <a:buFont typeface="Arial" pitchFamily="34" charset="0"/>
              <a:buChar char="•"/>
            </a:pPr>
            <a:r>
              <a:rPr lang="en-GB" sz="2400" dirty="0">
                <a:latin typeface="+mj-lt"/>
              </a:rPr>
              <a:t>The first official pilgrimage took place in 1862</a:t>
            </a:r>
          </a:p>
          <a:p>
            <a:pPr marL="285750" indent="-285750">
              <a:buFont typeface="Arial" pitchFamily="34" charset="0"/>
              <a:buChar char="•"/>
            </a:pPr>
            <a:r>
              <a:rPr lang="en-GB" sz="2400" dirty="0">
                <a:latin typeface="+mj-lt"/>
              </a:rPr>
              <a:t>Now, Christians from all over the world come to worship and pray for healing from diseases.</a:t>
            </a:r>
          </a:p>
          <a:p>
            <a:pPr marL="285750" indent="-285750">
              <a:buFont typeface="Arial" pitchFamily="34" charset="0"/>
              <a:buChar char="•"/>
            </a:pPr>
            <a:r>
              <a:rPr lang="en-GB" sz="2400" dirty="0">
                <a:latin typeface="+mj-lt"/>
              </a:rPr>
              <a:t>In 1958, the centenary year, 6million pilgrims visited Lourdes</a:t>
            </a:r>
          </a:p>
          <a:p>
            <a:pPr marL="285750" indent="-285750">
              <a:buFont typeface="Arial" pitchFamily="34" charset="0"/>
              <a:buChar char="•"/>
            </a:pPr>
            <a:endParaRPr lang="en-GB" dirty="0">
              <a:latin typeface="+mj-lt"/>
            </a:endParaRPr>
          </a:p>
        </p:txBody>
      </p:sp>
      <p:sp>
        <p:nvSpPr>
          <p:cNvPr id="6" name="Rectangle 5"/>
          <p:cNvSpPr/>
          <p:nvPr/>
        </p:nvSpPr>
        <p:spPr>
          <a:xfrm>
            <a:off x="9118354" y="1490701"/>
            <a:ext cx="2866500" cy="2862322"/>
          </a:xfrm>
          <a:prstGeom prst="rect">
            <a:avLst/>
          </a:prstGeom>
        </p:spPr>
        <p:txBody>
          <a:bodyPr wrap="square">
            <a:spAutoFit/>
          </a:bodyPr>
          <a:lstStyle/>
          <a:p>
            <a:pPr algn="ctr"/>
            <a:r>
              <a:rPr lang="en-GB" dirty="0">
                <a:solidFill>
                  <a:srgbClr val="222222"/>
                </a:solidFill>
                <a:latin typeface="+mj-lt"/>
              </a:rPr>
              <a:t>The </a:t>
            </a:r>
            <a:r>
              <a:rPr lang="en-GB" b="1" dirty="0">
                <a:solidFill>
                  <a:srgbClr val="222222"/>
                </a:solidFill>
                <a:latin typeface="+mj-lt"/>
              </a:rPr>
              <a:t>Hajj</a:t>
            </a:r>
            <a:r>
              <a:rPr lang="en-GB" dirty="0">
                <a:solidFill>
                  <a:srgbClr val="222222"/>
                </a:solidFill>
                <a:latin typeface="+mj-lt"/>
              </a:rPr>
              <a:t> is a yearly Islamic </a:t>
            </a:r>
            <a:r>
              <a:rPr lang="en-GB" b="1" dirty="0">
                <a:solidFill>
                  <a:srgbClr val="222222"/>
                </a:solidFill>
                <a:latin typeface="+mj-lt"/>
              </a:rPr>
              <a:t>pilgrimage</a:t>
            </a:r>
            <a:r>
              <a:rPr lang="en-GB" dirty="0">
                <a:solidFill>
                  <a:srgbClr val="222222"/>
                </a:solidFill>
                <a:latin typeface="+mj-lt"/>
              </a:rPr>
              <a:t> to </a:t>
            </a:r>
            <a:r>
              <a:rPr lang="en-GB" b="1" dirty="0">
                <a:solidFill>
                  <a:srgbClr val="222222"/>
                </a:solidFill>
                <a:latin typeface="+mj-lt"/>
              </a:rPr>
              <a:t>Mecca</a:t>
            </a:r>
            <a:r>
              <a:rPr lang="en-GB" dirty="0">
                <a:solidFill>
                  <a:srgbClr val="222222"/>
                </a:solidFill>
                <a:latin typeface="+mj-lt"/>
              </a:rPr>
              <a:t>, Saudi Arabia, the holiest city for Muslims, and a religious duty for Muslims that </a:t>
            </a:r>
            <a:r>
              <a:rPr lang="en-GB" b="1" u="sng" dirty="0">
                <a:solidFill>
                  <a:srgbClr val="222222"/>
                </a:solidFill>
                <a:latin typeface="+mj-lt"/>
              </a:rPr>
              <a:t>must </a:t>
            </a:r>
            <a:r>
              <a:rPr lang="en-GB" dirty="0">
                <a:solidFill>
                  <a:srgbClr val="222222"/>
                </a:solidFill>
                <a:latin typeface="+mj-lt"/>
              </a:rPr>
              <a:t>be carried out at least once in their lifetime by all adult Muslims who are physically and financially able to go on the journey</a:t>
            </a:r>
            <a:endParaRPr lang="en-GB" dirty="0">
              <a:latin typeface="+mj-lt"/>
            </a:endParaRPr>
          </a:p>
        </p:txBody>
      </p:sp>
      <p:sp>
        <p:nvSpPr>
          <p:cNvPr id="9" name="TextBox 8"/>
          <p:cNvSpPr txBox="1"/>
          <p:nvPr/>
        </p:nvSpPr>
        <p:spPr>
          <a:xfrm>
            <a:off x="4404519" y="364803"/>
            <a:ext cx="3888555" cy="769441"/>
          </a:xfrm>
          <a:prstGeom prst="rect">
            <a:avLst/>
          </a:prstGeom>
          <a:solidFill>
            <a:srgbClr val="FFFF00"/>
          </a:solidFill>
        </p:spPr>
        <p:txBody>
          <a:bodyPr wrap="square" rtlCol="0">
            <a:spAutoFit/>
          </a:bodyPr>
          <a:lstStyle/>
          <a:p>
            <a:pPr algn="ctr"/>
            <a:r>
              <a:rPr lang="en-GB" sz="4400" b="1" dirty="0" smtClean="0">
                <a:latin typeface="+mj-lt"/>
                <a:cs typeface="Andalus" pitchFamily="18" charset="-78"/>
              </a:rPr>
              <a:t>Lourdes</a:t>
            </a:r>
            <a:endParaRPr lang="en-GB" sz="4400" b="1" dirty="0">
              <a:latin typeface="+mj-lt"/>
              <a:cs typeface="Andalus" pitchFamily="18" charset="-78"/>
            </a:endParaRPr>
          </a:p>
        </p:txBody>
      </p:sp>
      <p:sp>
        <p:nvSpPr>
          <p:cNvPr id="10" name="TextBox 9"/>
          <p:cNvSpPr txBox="1"/>
          <p:nvPr/>
        </p:nvSpPr>
        <p:spPr>
          <a:xfrm>
            <a:off x="8729275" y="364803"/>
            <a:ext cx="3299819" cy="769441"/>
          </a:xfrm>
          <a:prstGeom prst="rect">
            <a:avLst/>
          </a:prstGeom>
          <a:solidFill>
            <a:srgbClr val="FFFF00"/>
          </a:solidFill>
        </p:spPr>
        <p:txBody>
          <a:bodyPr wrap="square" rtlCol="0">
            <a:spAutoFit/>
          </a:bodyPr>
          <a:lstStyle/>
          <a:p>
            <a:pPr algn="ctr"/>
            <a:r>
              <a:rPr lang="en-GB" sz="4400" b="1" dirty="0" smtClean="0">
                <a:latin typeface="+mj-lt"/>
                <a:cs typeface="Andalus" pitchFamily="18" charset="-78"/>
              </a:rPr>
              <a:t>Hajj</a:t>
            </a:r>
            <a:endParaRPr lang="en-GB" sz="4400" b="1" dirty="0">
              <a:latin typeface="+mj-lt"/>
              <a:cs typeface="Andalus" pitchFamily="18" charset="-78"/>
            </a:endParaRPr>
          </a:p>
        </p:txBody>
      </p:sp>
      <p:sp>
        <p:nvSpPr>
          <p:cNvPr id="8" name="TextBox 7"/>
          <p:cNvSpPr txBox="1"/>
          <p:nvPr/>
        </p:nvSpPr>
        <p:spPr>
          <a:xfrm>
            <a:off x="9587883" y="4838330"/>
            <a:ext cx="2183907" cy="1569660"/>
          </a:xfrm>
          <a:prstGeom prst="rect">
            <a:avLst/>
          </a:prstGeom>
          <a:solidFill>
            <a:srgbClr val="00B0F0"/>
          </a:solidFill>
        </p:spPr>
        <p:txBody>
          <a:bodyPr wrap="square" rtlCol="0">
            <a:spAutoFit/>
          </a:bodyPr>
          <a:lstStyle/>
          <a:p>
            <a:r>
              <a:rPr lang="en-GB" sz="3200" dirty="0" smtClean="0"/>
              <a:t>Different religious pilgrimages</a:t>
            </a:r>
            <a:endParaRPr lang="en-GB" sz="3200" dirty="0"/>
          </a:p>
        </p:txBody>
      </p:sp>
    </p:spTree>
    <p:extLst>
      <p:ext uri="{BB962C8B-B14F-4D97-AF65-F5344CB8AC3E}">
        <p14:creationId xmlns:p14="http://schemas.microsoft.com/office/powerpoint/2010/main" val="429064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up)">
                                      <p:cBhvr>
                                        <p:cTn id="19" dur="500"/>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xEl>
                                              <p:pRg st="1" end="1"/>
                                            </p:txEl>
                                          </p:spTgt>
                                        </p:tgtEl>
                                        <p:attrNameLst>
                                          <p:attrName>style.visibility</p:attrName>
                                        </p:attrNameLst>
                                      </p:cBhvr>
                                      <p:to>
                                        <p:strVal val="visible"/>
                                      </p:to>
                                    </p:set>
                                    <p:animEffect transition="in" filter="wipe(up)">
                                      <p:cBhvr>
                                        <p:cTn id="24" dur="500"/>
                                        <p:tgtEl>
                                          <p:spTgt spid="7">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Effect transition="in" filter="wipe(up)">
                                      <p:cBhvr>
                                        <p:cTn id="29" dur="500"/>
                                        <p:tgtEl>
                                          <p:spTgt spid="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Effect transition="in" filter="wipe(up)">
                                      <p:cBhvr>
                                        <p:cTn id="34" dur="500"/>
                                        <p:tgtEl>
                                          <p:spTgt spid="7">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wipe(up)">
                                      <p:cBhvr>
                                        <p:cTn id="39" dur="500"/>
                                        <p:tgtEl>
                                          <p:spTgt spid="7">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7">
                                            <p:txEl>
                                              <p:pRg st="5" end="5"/>
                                            </p:txEl>
                                          </p:spTgt>
                                        </p:tgtEl>
                                        <p:attrNameLst>
                                          <p:attrName>style.visibility</p:attrName>
                                        </p:attrNameLst>
                                      </p:cBhvr>
                                      <p:to>
                                        <p:strVal val="visible"/>
                                      </p:to>
                                    </p:set>
                                    <p:animEffect transition="in" filter="wipe(up)">
                                      <p:cBhvr>
                                        <p:cTn id="44" dur="500"/>
                                        <p:tgtEl>
                                          <p:spTgt spid="7">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7" grpId="0" build="p"/>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56173732"/>
              </p:ext>
            </p:extLst>
          </p:nvPr>
        </p:nvGraphicFramePr>
        <p:xfrm>
          <a:off x="371541" y="675620"/>
          <a:ext cx="11629958" cy="6119070"/>
        </p:xfrm>
        <a:graphic>
          <a:graphicData uri="http://schemas.openxmlformats.org/drawingml/2006/table">
            <a:tbl>
              <a:tblPr firstRow="1" bandRow="1">
                <a:tableStyleId>{D7AC3CCA-C797-4891-BE02-D94E43425B78}</a:tableStyleId>
              </a:tblPr>
              <a:tblGrid>
                <a:gridCol w="5814979"/>
                <a:gridCol w="5814979"/>
              </a:tblGrid>
              <a:tr h="685800">
                <a:tc>
                  <a:txBody>
                    <a:bodyPr/>
                    <a:lstStyle/>
                    <a:p>
                      <a:pPr algn="ctr"/>
                      <a:r>
                        <a:rPr lang="en-GB" sz="1400" b="0" dirty="0" smtClean="0"/>
                        <a:t>The Trinity</a:t>
                      </a:r>
                      <a:endParaRPr lang="en-GB" sz="1400" b="0" dirty="0"/>
                    </a:p>
                  </a:txBody>
                  <a:tcPr marL="68580" marR="68580" marT="34290" marB="34290">
                    <a:noFill/>
                  </a:tcPr>
                </a:tc>
                <a:tc>
                  <a:txBody>
                    <a:bodyPr/>
                    <a:lstStyle/>
                    <a:p>
                      <a:pPr algn="ctr"/>
                      <a:r>
                        <a:rPr lang="en-GB" sz="1400" b="0" dirty="0" smtClean="0"/>
                        <a:t>The belief in</a:t>
                      </a:r>
                      <a:r>
                        <a:rPr lang="en-GB" sz="1400" b="0" baseline="0" dirty="0" smtClean="0"/>
                        <a:t> God the Father, God the Son and God the Holy Spirit</a:t>
                      </a:r>
                      <a:endParaRPr lang="en-GB" sz="1400" b="0" dirty="0"/>
                    </a:p>
                  </a:txBody>
                  <a:tcPr marL="68580" marR="68580" marT="34290" marB="34290">
                    <a:noFill/>
                  </a:tcPr>
                </a:tc>
              </a:tr>
              <a:tr h="499067">
                <a:tc>
                  <a:txBody>
                    <a:bodyPr/>
                    <a:lstStyle/>
                    <a:p>
                      <a:pPr algn="ctr"/>
                      <a:r>
                        <a:rPr lang="en-GB" sz="1400" b="0" dirty="0" smtClean="0"/>
                        <a:t>Church</a:t>
                      </a:r>
                      <a:endParaRPr lang="en-GB" sz="1400" b="0" dirty="0"/>
                    </a:p>
                  </a:txBody>
                  <a:tcPr marL="68580" marR="68580" marT="34290" marB="34290">
                    <a:noFill/>
                  </a:tcPr>
                </a:tc>
                <a:tc>
                  <a:txBody>
                    <a:bodyPr/>
                    <a:lstStyle/>
                    <a:p>
                      <a:pPr algn="ctr"/>
                      <a:r>
                        <a:rPr lang="en-GB" sz="1400" b="0" dirty="0" smtClean="0"/>
                        <a:t>The building where</a:t>
                      </a:r>
                      <a:r>
                        <a:rPr lang="en-GB" sz="1400" b="0" baseline="0" dirty="0" smtClean="0"/>
                        <a:t> Christians go to pray</a:t>
                      </a:r>
                      <a:endParaRPr lang="en-GB" sz="1400" b="0" dirty="0"/>
                    </a:p>
                  </a:txBody>
                  <a:tcPr marL="68580" marR="68580" marT="34290" marB="34290">
                    <a:noFill/>
                  </a:tcPr>
                </a:tc>
              </a:tr>
              <a:tr h="685800">
                <a:tc>
                  <a:txBody>
                    <a:bodyPr/>
                    <a:lstStyle/>
                    <a:p>
                      <a:pPr algn="ctr"/>
                      <a:r>
                        <a:rPr lang="en-GB" sz="1400" b="0" dirty="0" smtClean="0"/>
                        <a:t>Christianity </a:t>
                      </a:r>
                      <a:endParaRPr lang="en-GB" sz="1400" b="0" dirty="0"/>
                    </a:p>
                  </a:txBody>
                  <a:tcPr marL="68580" marR="68580" marT="34290" marB="34290">
                    <a:noFill/>
                  </a:tcPr>
                </a:tc>
                <a:tc>
                  <a:txBody>
                    <a:bodyPr/>
                    <a:lstStyle/>
                    <a:p>
                      <a:pPr algn="ctr"/>
                      <a:r>
                        <a:rPr lang="en-GB" sz="1400" b="0" dirty="0" smtClean="0"/>
                        <a:t>The world’s largest religion,</a:t>
                      </a:r>
                      <a:r>
                        <a:rPr lang="en-GB" sz="1400" b="0" baseline="0" dirty="0" smtClean="0"/>
                        <a:t> followers believe in only one God</a:t>
                      </a:r>
                      <a:endParaRPr lang="en-GB" sz="1400" b="0" dirty="0"/>
                    </a:p>
                  </a:txBody>
                  <a:tcPr marL="68580" marR="68580" marT="34290" marB="34290">
                    <a:noFill/>
                  </a:tcPr>
                </a:tc>
              </a:tr>
              <a:tr h="499067">
                <a:tc>
                  <a:txBody>
                    <a:bodyPr/>
                    <a:lstStyle/>
                    <a:p>
                      <a:pPr algn="ctr"/>
                      <a:r>
                        <a:rPr lang="en-GB" sz="1400" b="0" dirty="0" smtClean="0"/>
                        <a:t>Resurrection</a:t>
                      </a:r>
                      <a:endParaRPr lang="en-GB" sz="1400" b="0" dirty="0"/>
                    </a:p>
                  </a:txBody>
                  <a:tcPr marL="68580" marR="68580" marT="34290" marB="34290">
                    <a:noFill/>
                  </a:tcPr>
                </a:tc>
                <a:tc>
                  <a:txBody>
                    <a:bodyPr/>
                    <a:lstStyle/>
                    <a:p>
                      <a:pPr algn="ctr"/>
                      <a:r>
                        <a:rPr lang="en-GB" sz="1400" b="0" dirty="0" smtClean="0"/>
                        <a:t>The physical return of Jesus on the third</a:t>
                      </a:r>
                      <a:r>
                        <a:rPr lang="en-GB" sz="1400" b="0" baseline="0" dirty="0" smtClean="0"/>
                        <a:t> day after he died</a:t>
                      </a:r>
                      <a:endParaRPr lang="en-GB" sz="1400" b="0" dirty="0"/>
                    </a:p>
                  </a:txBody>
                  <a:tcPr marL="68580" marR="68580" marT="34290" marB="34290">
                    <a:noFill/>
                  </a:tcPr>
                </a:tc>
              </a:tr>
              <a:tr h="499067">
                <a:tc>
                  <a:txBody>
                    <a:bodyPr/>
                    <a:lstStyle/>
                    <a:p>
                      <a:pPr algn="ctr"/>
                      <a:r>
                        <a:rPr lang="en-GB" sz="1400" b="0" dirty="0" smtClean="0"/>
                        <a:t>Oneness of God</a:t>
                      </a:r>
                      <a:endParaRPr lang="en-GB" sz="1400" b="0" dirty="0"/>
                    </a:p>
                  </a:txBody>
                  <a:tcPr marL="68580" marR="68580" marT="34290" marB="34290">
                    <a:noFill/>
                  </a:tcPr>
                </a:tc>
                <a:tc>
                  <a:txBody>
                    <a:bodyPr/>
                    <a:lstStyle/>
                    <a:p>
                      <a:pPr algn="ctr"/>
                      <a:r>
                        <a:rPr lang="en-GB" sz="1400" b="0" dirty="0" smtClean="0"/>
                        <a:t>The idea that God is ‘One’</a:t>
                      </a:r>
                      <a:endParaRPr lang="en-GB" sz="1400" b="0" dirty="0"/>
                    </a:p>
                  </a:txBody>
                  <a:tcPr marL="68580" marR="68580" marT="34290" marB="34290">
                    <a:noFill/>
                  </a:tcPr>
                </a:tc>
              </a:tr>
              <a:tr h="685800">
                <a:tc>
                  <a:txBody>
                    <a:bodyPr/>
                    <a:lstStyle/>
                    <a:p>
                      <a:pPr algn="ctr"/>
                      <a:r>
                        <a:rPr lang="en-GB" sz="1400" b="0" dirty="0" smtClean="0"/>
                        <a:t>Jesus Christ</a:t>
                      </a:r>
                      <a:endParaRPr lang="en-GB" sz="1400" b="0" dirty="0"/>
                    </a:p>
                  </a:txBody>
                  <a:tcPr marL="68580" marR="68580" marT="34290" marB="34290">
                    <a:noFill/>
                  </a:tcPr>
                </a:tc>
                <a:tc>
                  <a:txBody>
                    <a:bodyPr/>
                    <a:lstStyle/>
                    <a:p>
                      <a:pPr algn="ctr"/>
                      <a:r>
                        <a:rPr lang="en-GB" sz="1400" b="0" dirty="0" smtClean="0"/>
                        <a:t>A key figure in the</a:t>
                      </a:r>
                      <a:r>
                        <a:rPr lang="en-GB" sz="1400" b="0" baseline="0" dirty="0" smtClean="0"/>
                        <a:t> Christian religion because he is the Son of God</a:t>
                      </a:r>
                      <a:endParaRPr lang="en-GB" sz="1400" b="0" dirty="0"/>
                    </a:p>
                  </a:txBody>
                  <a:tcPr marL="68580" marR="68580" marT="34290" marB="34290">
                    <a:noFill/>
                  </a:tcPr>
                </a:tc>
              </a:tr>
              <a:tr h="685800">
                <a:tc>
                  <a:txBody>
                    <a:bodyPr/>
                    <a:lstStyle/>
                    <a:p>
                      <a:pPr algn="ctr"/>
                      <a:r>
                        <a:rPr lang="en-GB" sz="1400" b="0" dirty="0" smtClean="0"/>
                        <a:t>Christmas</a:t>
                      </a:r>
                      <a:endParaRPr lang="en-GB" sz="1400" b="0" dirty="0"/>
                    </a:p>
                  </a:txBody>
                  <a:tcPr marL="68580" marR="68580" marT="34290" marB="34290">
                    <a:noFill/>
                  </a:tcPr>
                </a:tc>
                <a:tc>
                  <a:txBody>
                    <a:bodyPr/>
                    <a:lstStyle/>
                    <a:p>
                      <a:pPr algn="ctr"/>
                      <a:r>
                        <a:rPr lang="en-GB" sz="1400" b="0" dirty="0" smtClean="0"/>
                        <a:t>A</a:t>
                      </a:r>
                      <a:r>
                        <a:rPr lang="en-GB" sz="1400" b="0" baseline="0" dirty="0" smtClean="0"/>
                        <a:t> major Christian celebration that takes place to celebrate the birth of Jesus</a:t>
                      </a:r>
                      <a:endParaRPr lang="en-GB" sz="1400" b="0" dirty="0"/>
                    </a:p>
                  </a:txBody>
                  <a:tcPr marL="68580" marR="68580" marT="34290" marB="34290">
                    <a:noFill/>
                  </a:tcPr>
                </a:tc>
              </a:tr>
              <a:tr h="626223">
                <a:tc>
                  <a:txBody>
                    <a:bodyPr/>
                    <a:lstStyle/>
                    <a:p>
                      <a:pPr algn="ctr"/>
                      <a:r>
                        <a:rPr lang="en-GB" sz="1400" b="0" dirty="0" smtClean="0"/>
                        <a:t>Parables</a:t>
                      </a:r>
                      <a:r>
                        <a:rPr lang="en-GB" sz="1400" b="0" baseline="0" dirty="0" smtClean="0"/>
                        <a:t> </a:t>
                      </a:r>
                      <a:endParaRPr lang="en-GB" sz="1400" b="0" dirty="0"/>
                    </a:p>
                  </a:txBody>
                  <a:tcPr marL="68580" marR="68580" marT="34290" marB="34290">
                    <a:noFill/>
                  </a:tcPr>
                </a:tc>
                <a:tc>
                  <a:txBody>
                    <a:bodyPr/>
                    <a:lstStyle/>
                    <a:p>
                      <a:pPr algn="ctr"/>
                      <a:r>
                        <a:rPr lang="en-GB" sz="1400" b="0" dirty="0" smtClean="0"/>
                        <a:t>Stories with moral</a:t>
                      </a:r>
                      <a:r>
                        <a:rPr lang="en-GB" sz="1400" b="0" baseline="0" dirty="0" smtClean="0"/>
                        <a:t> meanings </a:t>
                      </a:r>
                      <a:endParaRPr lang="en-GB" sz="1400" b="0" dirty="0"/>
                    </a:p>
                  </a:txBody>
                  <a:tcPr marL="68580" marR="68580" marT="34290" marB="34290">
                    <a:noFill/>
                  </a:tcPr>
                </a:tc>
              </a:tr>
              <a:tr h="626223">
                <a:tc>
                  <a:txBody>
                    <a:bodyPr/>
                    <a:lstStyle/>
                    <a:p>
                      <a:pPr algn="ctr"/>
                      <a:r>
                        <a:rPr lang="en-GB" sz="1400" b="0" dirty="0" smtClean="0"/>
                        <a:t>Denomination </a:t>
                      </a:r>
                      <a:endParaRPr lang="en-GB" sz="1400" b="0" dirty="0"/>
                    </a:p>
                  </a:txBody>
                  <a:tcPr marL="68580" marR="68580" marT="34290" marB="34290">
                    <a:noFill/>
                  </a:tcPr>
                </a:tc>
                <a:tc>
                  <a:txBody>
                    <a:bodyPr/>
                    <a:lstStyle/>
                    <a:p>
                      <a:pPr algn="ctr"/>
                      <a:r>
                        <a:rPr lang="en-GB" sz="1400" b="0" dirty="0" smtClean="0"/>
                        <a:t>A different branch of the same Christian church </a:t>
                      </a:r>
                      <a:endParaRPr lang="en-GB" sz="1400" b="0" dirty="0"/>
                    </a:p>
                  </a:txBody>
                  <a:tcPr marL="68580" marR="68580" marT="34290" marB="34290">
                    <a:noFill/>
                  </a:tcPr>
                </a:tc>
              </a:tr>
              <a:tr h="626223">
                <a:tc>
                  <a:txBody>
                    <a:bodyPr/>
                    <a:lstStyle/>
                    <a:p>
                      <a:pPr algn="ctr"/>
                      <a:r>
                        <a:rPr lang="en-GB" sz="1400" b="0" dirty="0" smtClean="0"/>
                        <a:t>Crucifixion </a:t>
                      </a:r>
                      <a:endParaRPr lang="en-GB" sz="1400" b="0" dirty="0"/>
                    </a:p>
                  </a:txBody>
                  <a:tcPr marL="68580" marR="68580" marT="34290" marB="34290">
                    <a:noFill/>
                  </a:tcPr>
                </a:tc>
                <a:tc>
                  <a:txBody>
                    <a:bodyPr/>
                    <a:lstStyle/>
                    <a:p>
                      <a:pPr algn="ctr"/>
                      <a:r>
                        <a:rPr lang="en-GB" sz="1400" b="0" dirty="0" smtClean="0"/>
                        <a:t>Where Jesus</a:t>
                      </a:r>
                      <a:r>
                        <a:rPr lang="en-GB" sz="1400" b="0" baseline="0" dirty="0" smtClean="0"/>
                        <a:t> dies on the cross</a:t>
                      </a:r>
                      <a:endParaRPr lang="en-GB" sz="1400" b="0" dirty="0"/>
                    </a:p>
                  </a:txBody>
                  <a:tcPr marL="68580" marR="68580" marT="34290" marB="34290">
                    <a:noFill/>
                  </a:tcPr>
                </a:tc>
              </a:tr>
            </a:tbl>
          </a:graphicData>
        </a:graphic>
      </p:graphicFrame>
      <p:sp>
        <p:nvSpPr>
          <p:cNvPr id="4" name="TextBox 3"/>
          <p:cNvSpPr txBox="1"/>
          <p:nvPr/>
        </p:nvSpPr>
        <p:spPr>
          <a:xfrm>
            <a:off x="3667195" y="9525"/>
            <a:ext cx="4699001" cy="523220"/>
          </a:xfrm>
          <a:prstGeom prst="rect">
            <a:avLst/>
          </a:prstGeom>
          <a:solidFill>
            <a:srgbClr val="00B0F0"/>
          </a:solidFill>
        </p:spPr>
        <p:txBody>
          <a:bodyPr wrap="square" rtlCol="0">
            <a:spAutoFit/>
          </a:bodyPr>
          <a:lstStyle/>
          <a:p>
            <a:pPr algn="ctr"/>
            <a:r>
              <a:rPr lang="en-GB" sz="2800" b="1" u="sng" dirty="0"/>
              <a:t>Christianity key words</a:t>
            </a:r>
          </a:p>
        </p:txBody>
      </p:sp>
    </p:spTree>
    <p:extLst>
      <p:ext uri="{BB962C8B-B14F-4D97-AF65-F5344CB8AC3E}">
        <p14:creationId xmlns:p14="http://schemas.microsoft.com/office/powerpoint/2010/main" val="1034898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37950792"/>
              </p:ext>
            </p:extLst>
          </p:nvPr>
        </p:nvGraphicFramePr>
        <p:xfrm>
          <a:off x="274381" y="1278448"/>
          <a:ext cx="7307519" cy="5127698"/>
        </p:xfrm>
        <a:graphic>
          <a:graphicData uri="http://schemas.openxmlformats.org/drawingml/2006/table">
            <a:tbl>
              <a:tblPr firstRow="1" bandRow="1">
                <a:tableStyleId>{D7AC3CCA-C797-4891-BE02-D94E43425B78}</a:tableStyleId>
              </a:tblPr>
              <a:tblGrid>
                <a:gridCol w="3637854"/>
                <a:gridCol w="3669665"/>
              </a:tblGrid>
              <a:tr h="1117457">
                <a:tc>
                  <a:txBody>
                    <a:bodyPr/>
                    <a:lstStyle/>
                    <a:p>
                      <a:r>
                        <a:rPr lang="en-GB" sz="1400" b="0" dirty="0" smtClean="0"/>
                        <a:t>The Jewish authorities were focused on obeying the law in the Bible. Jesus’ said that only what’s on the inside counts. This was</a:t>
                      </a:r>
                      <a:r>
                        <a:rPr lang="en-GB" sz="1400" b="1" dirty="0" smtClean="0"/>
                        <a:t> easier </a:t>
                      </a:r>
                      <a:r>
                        <a:rPr lang="en-GB" sz="1400" b="0" dirty="0" smtClean="0"/>
                        <a:t>for people to follow than the </a:t>
                      </a:r>
                      <a:r>
                        <a:rPr lang="en-GB" sz="1400" b="1" dirty="0" smtClean="0"/>
                        <a:t>difficult</a:t>
                      </a:r>
                      <a:r>
                        <a:rPr lang="en-GB" sz="1400" b="0" dirty="0" smtClean="0"/>
                        <a:t> 613 laws. </a:t>
                      </a:r>
                      <a:endParaRPr lang="en-GB" sz="1400" b="0" dirty="0"/>
                    </a:p>
                  </a:txBody>
                  <a:tcPr>
                    <a:noFill/>
                  </a:tcPr>
                </a:tc>
                <a:tc>
                  <a:txBody>
                    <a:bodyPr/>
                    <a:lstStyle/>
                    <a:p>
                      <a:r>
                        <a:rPr lang="en-GB" sz="1400" b="0" dirty="0" smtClean="0"/>
                        <a:t>The religious leaders separated themselves from sinners, the poor and the sick. Jesus didn’t. Jesus was </a:t>
                      </a:r>
                      <a:r>
                        <a:rPr lang="en-GB" sz="1400" b="1" dirty="0" smtClean="0"/>
                        <a:t>winning lots of support </a:t>
                      </a:r>
                      <a:r>
                        <a:rPr lang="en-GB" sz="1400" b="0" dirty="0" smtClean="0"/>
                        <a:t>in these areas because they were being treated like humans. </a:t>
                      </a:r>
                      <a:endParaRPr lang="en-GB" sz="1400" b="0" dirty="0"/>
                    </a:p>
                  </a:txBody>
                  <a:tcPr>
                    <a:noFill/>
                  </a:tcPr>
                </a:tc>
              </a:tr>
              <a:tr h="911610">
                <a:tc>
                  <a:txBody>
                    <a:bodyPr/>
                    <a:lstStyle/>
                    <a:p>
                      <a:r>
                        <a:rPr lang="en-GB" sz="1400" dirty="0" smtClean="0"/>
                        <a:t>The Jewish priests were made </a:t>
                      </a:r>
                      <a:r>
                        <a:rPr lang="en-GB" sz="1400" b="1" dirty="0" smtClean="0"/>
                        <a:t>very rich </a:t>
                      </a:r>
                      <a:r>
                        <a:rPr lang="en-GB" sz="1400" dirty="0" smtClean="0"/>
                        <a:t>by the Romans being in power. With Jesus the leaders of the Jews they would lose all their money. </a:t>
                      </a:r>
                      <a:endParaRPr lang="en-GB" sz="1400" dirty="0"/>
                    </a:p>
                  </a:txBody>
                  <a:tcPr>
                    <a:noFill/>
                  </a:tcPr>
                </a:tc>
                <a:tc>
                  <a:txBody>
                    <a:bodyPr/>
                    <a:lstStyle/>
                    <a:p>
                      <a:r>
                        <a:rPr lang="en-GB" sz="1400" dirty="0" smtClean="0"/>
                        <a:t>The Romans kept the Jews as slaves. If the Jews were to be organised by a king they might want to have a </a:t>
                      </a:r>
                      <a:r>
                        <a:rPr lang="en-GB" sz="1400" b="1" dirty="0" smtClean="0"/>
                        <a:t>war</a:t>
                      </a:r>
                      <a:r>
                        <a:rPr lang="en-GB" sz="1400" dirty="0" smtClean="0"/>
                        <a:t> in order to win their freedom. </a:t>
                      </a:r>
                      <a:endParaRPr lang="en-GB" sz="1400" dirty="0"/>
                    </a:p>
                  </a:txBody>
                  <a:tcPr>
                    <a:noFill/>
                  </a:tcPr>
                </a:tc>
              </a:tr>
              <a:tr h="1117457">
                <a:tc>
                  <a:txBody>
                    <a:bodyPr/>
                    <a:lstStyle/>
                    <a:p>
                      <a:r>
                        <a:rPr lang="en-GB" sz="1400" dirty="0" smtClean="0"/>
                        <a:t>The religious leaders had wanted to get</a:t>
                      </a:r>
                      <a:r>
                        <a:rPr lang="en-GB" sz="1400" b="1" dirty="0" smtClean="0"/>
                        <a:t> rid of Jesus for a long time</a:t>
                      </a:r>
                      <a:r>
                        <a:rPr lang="en-GB" sz="1400" dirty="0" smtClean="0"/>
                        <a:t>. But as his followers grew in the final year they became worried that they would lose their power and control over the people. </a:t>
                      </a:r>
                      <a:endParaRPr lang="en-GB" sz="1400" dirty="0"/>
                    </a:p>
                  </a:txBody>
                  <a:tcPr>
                    <a:noFill/>
                  </a:tcPr>
                </a:tc>
                <a:tc>
                  <a:txBody>
                    <a:bodyPr/>
                    <a:lstStyle/>
                    <a:p>
                      <a:r>
                        <a:rPr lang="en-GB" sz="1400" dirty="0" smtClean="0"/>
                        <a:t>Jesus promised a </a:t>
                      </a:r>
                      <a:r>
                        <a:rPr lang="en-GB" sz="1400" b="1" dirty="0" smtClean="0"/>
                        <a:t>new life </a:t>
                      </a:r>
                      <a:r>
                        <a:rPr lang="en-GB" sz="1400" dirty="0" smtClean="0"/>
                        <a:t>for those that joined him. One without struggle and hardship and a personal relationship with God. This would mean that the priests would no longer be needed. </a:t>
                      </a:r>
                      <a:endParaRPr lang="en-GB" sz="1400" dirty="0"/>
                    </a:p>
                  </a:txBody>
                  <a:tcPr>
                    <a:noFill/>
                  </a:tcPr>
                </a:tc>
              </a:tr>
              <a:tr h="1899608">
                <a:tc>
                  <a:txBody>
                    <a:bodyPr/>
                    <a:lstStyle/>
                    <a:p>
                      <a:r>
                        <a:rPr lang="en-GB" sz="1400" dirty="0" smtClean="0"/>
                        <a:t>Pontus Pilate was the Roman leader at the time. Although he was the leader the </a:t>
                      </a:r>
                      <a:r>
                        <a:rPr lang="en-GB" sz="1400" b="1" dirty="0" smtClean="0"/>
                        <a:t>Jewish priests had a lot of power </a:t>
                      </a:r>
                      <a:r>
                        <a:rPr lang="en-GB" sz="1400" dirty="0" smtClean="0"/>
                        <a:t>and he would not stand up to them. On the day of the execution there were three men to be crucified. Pilate gave the crowd the option to free one of them. The crowd picked to free a thief.</a:t>
                      </a:r>
                      <a:endParaRPr lang="en-GB" sz="1400" dirty="0"/>
                    </a:p>
                  </a:txBody>
                  <a:tcPr>
                    <a:noFill/>
                  </a:tcPr>
                </a:tc>
                <a:tc>
                  <a:txBody>
                    <a:bodyPr/>
                    <a:lstStyle/>
                    <a:p>
                      <a:r>
                        <a:rPr lang="en-GB" sz="1400" dirty="0" smtClean="0"/>
                        <a:t>Jesus was claiming that anybody could reach God through him. Even if you were not Jewish. This was </a:t>
                      </a:r>
                      <a:r>
                        <a:rPr lang="en-GB" sz="1400" b="1" dirty="0" smtClean="0"/>
                        <a:t>very different from the message the Priests spoke of</a:t>
                      </a:r>
                      <a:r>
                        <a:rPr lang="en-GB" sz="1400" dirty="0" smtClean="0"/>
                        <a:t>. If Jesus was to become king of the Jews the whole religion would change. </a:t>
                      </a:r>
                      <a:endParaRPr lang="en-GB" sz="1400" dirty="0"/>
                    </a:p>
                  </a:txBody>
                  <a:tcPr>
                    <a:noFill/>
                  </a:tcPr>
                </a:tc>
              </a:tr>
            </a:tbl>
          </a:graphicData>
        </a:graphic>
      </p:graphicFrame>
      <p:sp>
        <p:nvSpPr>
          <p:cNvPr id="3" name="Rectangle 2">
            <a:extLst>
              <a:ext uri="{FF2B5EF4-FFF2-40B4-BE49-F238E27FC236}">
                <a16:creationId xmlns:a16="http://schemas.microsoft.com/office/drawing/2014/main" xmlns="" id="{9DA97856-282C-4218-A22D-8F9EC80609BD}"/>
              </a:ext>
            </a:extLst>
          </p:cNvPr>
          <p:cNvSpPr/>
          <p:nvPr/>
        </p:nvSpPr>
        <p:spPr>
          <a:xfrm>
            <a:off x="476250" y="276225"/>
            <a:ext cx="6648450" cy="622852"/>
          </a:xfrm>
          <a:prstGeom prst="rect">
            <a:avLst/>
          </a:prstGeom>
          <a:solidFill>
            <a:srgbClr val="00B0F0"/>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solidFill>
                  <a:schemeClr val="tx1"/>
                </a:solidFill>
              </a:rPr>
              <a:t>The Crucifixion and Resurrection </a:t>
            </a:r>
            <a:endParaRPr lang="en-GB" sz="3200" dirty="0">
              <a:solidFill>
                <a:schemeClr val="tx1"/>
              </a:solidFill>
            </a:endParaRPr>
          </a:p>
        </p:txBody>
      </p:sp>
      <p:sp>
        <p:nvSpPr>
          <p:cNvPr id="4" name="Rectangle 3"/>
          <p:cNvSpPr/>
          <p:nvPr/>
        </p:nvSpPr>
        <p:spPr>
          <a:xfrm>
            <a:off x="8342187" y="276225"/>
            <a:ext cx="3259264" cy="923330"/>
          </a:xfrm>
          <a:prstGeom prst="rect">
            <a:avLst/>
          </a:prstGeom>
          <a:ln>
            <a:solidFill>
              <a:srgbClr val="7030A0"/>
            </a:solidFill>
          </a:ln>
        </p:spPr>
        <p:txBody>
          <a:bodyPr wrap="square">
            <a:spAutoFit/>
          </a:bodyPr>
          <a:lstStyle/>
          <a:p>
            <a:r>
              <a:rPr lang="en-GB" dirty="0" smtClean="0">
                <a:hlinkClick r:id="rId2"/>
              </a:rPr>
              <a:t>https://www.youtube.com/watch?v=HL8R158Ujp4</a:t>
            </a:r>
            <a:endParaRPr lang="en-GB" dirty="0" smtClean="0"/>
          </a:p>
          <a:p>
            <a:endParaRPr lang="en-GB" dirty="0"/>
          </a:p>
        </p:txBody>
      </p:sp>
      <p:sp>
        <p:nvSpPr>
          <p:cNvPr id="5" name="Rectangle 4"/>
          <p:cNvSpPr/>
          <p:nvPr/>
        </p:nvSpPr>
        <p:spPr>
          <a:xfrm>
            <a:off x="7772400" y="1389388"/>
            <a:ext cx="4076700" cy="5016758"/>
          </a:xfrm>
          <a:prstGeom prst="rect">
            <a:avLst/>
          </a:prstGeom>
          <a:solidFill>
            <a:schemeClr val="accent1">
              <a:lumMod val="60000"/>
              <a:lumOff val="40000"/>
            </a:schemeClr>
          </a:solidFill>
        </p:spPr>
        <p:txBody>
          <a:bodyPr wrap="square">
            <a:spAutoFit/>
          </a:bodyPr>
          <a:lstStyle/>
          <a:p>
            <a:pPr algn="ctr"/>
            <a:r>
              <a:rPr lang="en-GB" sz="2000" dirty="0" smtClean="0"/>
              <a:t>For most Christians, belief in Jesus’ resurrection is a central element to their faith. If death was the end for him, then Jesus’ life ended in failure. At best he was a martyr, dying for his beliefs. At worst, he was just someone whose delusions got him into trouble with the authorities. Christians interpret his resurrection from the dead as the ultimate proof that he is the Son of God, showing God’s triumph over evil and death. A Christian symbol of resurrection shows a Passover lamb (representing Jesus’ sacrificial death) carrying a banner of victory (over death).</a:t>
            </a:r>
            <a:endParaRPr lang="en-GB" sz="2000" dirty="0"/>
          </a:p>
        </p:txBody>
      </p:sp>
    </p:spTree>
    <p:extLst>
      <p:ext uri="{BB962C8B-B14F-4D97-AF65-F5344CB8AC3E}">
        <p14:creationId xmlns:p14="http://schemas.microsoft.com/office/powerpoint/2010/main" val="1011474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4854</Words>
  <Application>Microsoft Office PowerPoint</Application>
  <PresentationFormat>Widescreen</PresentationFormat>
  <Paragraphs>297</Paragraphs>
  <Slides>30</Slides>
  <Notes>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ＭＳ Ｐゴシック</vt:lpstr>
      <vt:lpstr>Andalus</vt:lpstr>
      <vt:lpstr>Arial</vt:lpstr>
      <vt:lpstr>Calibri</vt:lpstr>
      <vt:lpstr>Calibri Light</vt:lpstr>
      <vt:lpstr>Cambria</vt:lpstr>
      <vt:lpstr>Comic Sans MS</vt:lpstr>
      <vt:lpstr>Helvetica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Prayer beads - Tasbi</vt:lpstr>
      <vt:lpstr>Prayer Mat</vt:lpstr>
      <vt:lpstr>Headscarf</vt:lpstr>
      <vt:lpstr>Compass</vt:lpstr>
      <vt:lpstr>Prayer Hat</vt:lpstr>
      <vt:lpstr>Qur'an Stand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Sandbach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Stevenson</dc:creator>
  <cp:lastModifiedBy>Emma Stevenson</cp:lastModifiedBy>
  <cp:revision>5</cp:revision>
  <dcterms:created xsi:type="dcterms:W3CDTF">2019-01-08T12:38:51Z</dcterms:created>
  <dcterms:modified xsi:type="dcterms:W3CDTF">2019-04-30T09:21:19Z</dcterms:modified>
</cp:coreProperties>
</file>