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57" r:id="rId6"/>
    <p:sldId id="258"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AAF9A7D-2FED-47DF-8EE1-D6AF1235BAD5}"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877763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AF9A7D-2FED-47DF-8EE1-D6AF1235BAD5}"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3652951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AF9A7D-2FED-47DF-8EE1-D6AF1235BAD5}"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3946505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AF9A7D-2FED-47DF-8EE1-D6AF1235BAD5}"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2850311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AF9A7D-2FED-47DF-8EE1-D6AF1235BAD5}"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2778118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AAF9A7D-2FED-47DF-8EE1-D6AF1235BAD5}" type="datetimeFigureOut">
              <a:rPr lang="en-GB" smtClean="0"/>
              <a:t>30/04/2019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2128315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AAF9A7D-2FED-47DF-8EE1-D6AF1235BAD5}" type="datetimeFigureOut">
              <a:rPr lang="en-GB" smtClean="0"/>
              <a:t>30/04/2019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2603038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AAF9A7D-2FED-47DF-8EE1-D6AF1235BAD5}" type="datetimeFigureOut">
              <a:rPr lang="en-GB" smtClean="0"/>
              <a:t>30/04/2019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3528507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AF9A7D-2FED-47DF-8EE1-D6AF1235BAD5}" type="datetimeFigureOut">
              <a:rPr lang="en-GB" smtClean="0"/>
              <a:t>30/04/2019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421542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AF9A7D-2FED-47DF-8EE1-D6AF1235BAD5}" type="datetimeFigureOut">
              <a:rPr lang="en-GB" smtClean="0"/>
              <a:t>30/04/2019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2470030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AF9A7D-2FED-47DF-8EE1-D6AF1235BAD5}" type="datetimeFigureOut">
              <a:rPr lang="en-GB" smtClean="0"/>
              <a:t>30/04/2019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433FF5-D358-42D7-962D-9949D57AABE8}" type="slidenum">
              <a:rPr lang="en-GB" smtClean="0"/>
              <a:t>‹#›</a:t>
            </a:fld>
            <a:endParaRPr lang="en-GB"/>
          </a:p>
        </p:txBody>
      </p:sp>
    </p:spTree>
    <p:extLst>
      <p:ext uri="{BB962C8B-B14F-4D97-AF65-F5344CB8AC3E}">
        <p14:creationId xmlns:p14="http://schemas.microsoft.com/office/powerpoint/2010/main" val="414038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AF9A7D-2FED-47DF-8EE1-D6AF1235BAD5}" type="datetimeFigureOut">
              <a:rPr lang="en-GB" smtClean="0"/>
              <a:t>30/04/2019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433FF5-D358-42D7-962D-9949D57AABE8}" type="slidenum">
              <a:rPr lang="en-GB" smtClean="0"/>
              <a:t>‹#›</a:t>
            </a:fld>
            <a:endParaRPr lang="en-GB"/>
          </a:p>
        </p:txBody>
      </p:sp>
    </p:spTree>
    <p:extLst>
      <p:ext uri="{BB962C8B-B14F-4D97-AF65-F5344CB8AC3E}">
        <p14:creationId xmlns:p14="http://schemas.microsoft.com/office/powerpoint/2010/main" val="3005999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quizlet.com/_6k3bjb"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9400" y="144463"/>
            <a:ext cx="9144000" cy="2387600"/>
          </a:xfrm>
        </p:spPr>
        <p:txBody>
          <a:bodyPr/>
          <a:lstStyle/>
          <a:p>
            <a:r>
              <a:rPr lang="en-GB" dirty="0" smtClean="0">
                <a:latin typeface="Comic Sans MS" panose="030F0702030302020204" pitchFamily="66" charset="0"/>
              </a:rPr>
              <a:t>Y7 Review 3 Revision Guide</a:t>
            </a:r>
            <a:endParaRPr lang="en-GB" dirty="0">
              <a:latin typeface="Comic Sans MS" panose="030F0702030302020204" pitchFamily="66" charset="0"/>
            </a:endParaRPr>
          </a:p>
        </p:txBody>
      </p:sp>
    </p:spTree>
    <p:extLst>
      <p:ext uri="{BB962C8B-B14F-4D97-AF65-F5344CB8AC3E}">
        <p14:creationId xmlns:p14="http://schemas.microsoft.com/office/powerpoint/2010/main" val="35504810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600" y="438150"/>
            <a:ext cx="10515600" cy="1325563"/>
          </a:xfrm>
        </p:spPr>
        <p:txBody>
          <a:bodyPr>
            <a:noAutofit/>
          </a:bodyPr>
          <a:lstStyle/>
          <a:p>
            <a:pPr algn="ctr"/>
            <a:r>
              <a:rPr lang="en-GB" sz="3200" dirty="0" smtClean="0">
                <a:latin typeface="Comic Sans MS" panose="030F0702030302020204" pitchFamily="66" charset="0"/>
              </a:rPr>
              <a:t>Now use the writing frame on the next slide to answer as many of the following questions as possible IN GERMAN. Answer in FULL sentences using as much detail as possible</a:t>
            </a:r>
            <a:endParaRPr lang="en-GB" sz="3200" dirty="0">
              <a:latin typeface="Comic Sans MS" panose="030F0702030302020204" pitchFamily="66" charset="0"/>
            </a:endParaRPr>
          </a:p>
        </p:txBody>
      </p:sp>
      <p:sp>
        <p:nvSpPr>
          <p:cNvPr id="4" name="Content Placeholder 3"/>
          <p:cNvSpPr>
            <a:spLocks noGrp="1"/>
          </p:cNvSpPr>
          <p:nvPr>
            <p:ph idx="1"/>
          </p:nvPr>
        </p:nvSpPr>
        <p:spPr>
          <a:xfrm>
            <a:off x="863600" y="2506662"/>
            <a:ext cx="10515600" cy="4351338"/>
          </a:xfrm>
        </p:spPr>
        <p:txBody>
          <a:bodyPr>
            <a:normAutofit fontScale="77500" lnSpcReduction="20000"/>
          </a:bodyPr>
          <a:lstStyle/>
          <a:p>
            <a:pPr marL="514350" indent="-514350">
              <a:buAutoNum type="arabicPeriod"/>
            </a:pPr>
            <a:r>
              <a:rPr lang="en-GB" dirty="0" smtClean="0">
                <a:latin typeface="Comic Sans MS" panose="030F0702030302020204" pitchFamily="66" charset="0"/>
              </a:rPr>
              <a:t>Was </a:t>
            </a:r>
            <a:r>
              <a:rPr lang="en-GB" dirty="0" err="1" smtClean="0">
                <a:latin typeface="Comic Sans MS" panose="030F0702030302020204" pitchFamily="66" charset="0"/>
              </a:rPr>
              <a:t>machst</a:t>
            </a:r>
            <a:r>
              <a:rPr lang="en-GB" dirty="0" smtClean="0">
                <a:latin typeface="Comic Sans MS" panose="030F0702030302020204" pitchFamily="66" charset="0"/>
              </a:rPr>
              <a:t> du in </a:t>
            </a:r>
            <a:r>
              <a:rPr lang="en-GB" dirty="0" err="1" smtClean="0">
                <a:latin typeface="Comic Sans MS" panose="030F0702030302020204" pitchFamily="66" charset="0"/>
              </a:rPr>
              <a:t>deiner</a:t>
            </a:r>
            <a:r>
              <a:rPr lang="en-GB" dirty="0" smtClean="0">
                <a:latin typeface="Comic Sans MS" panose="030F0702030302020204" pitchFamily="66" charset="0"/>
              </a:rPr>
              <a:t> </a:t>
            </a:r>
            <a:r>
              <a:rPr lang="en-GB" dirty="0" err="1" smtClean="0">
                <a:latin typeface="Comic Sans MS" panose="030F0702030302020204" pitchFamily="66" charset="0"/>
              </a:rPr>
              <a:t>Freizeit</a:t>
            </a:r>
            <a:r>
              <a:rPr lang="en-GB" dirty="0" smtClean="0">
                <a:latin typeface="Comic Sans MS" panose="030F0702030302020204" pitchFamily="66" charset="0"/>
              </a:rPr>
              <a:t>? (What do you do in your free time?)</a:t>
            </a:r>
          </a:p>
          <a:p>
            <a:pPr marL="514350" indent="-514350">
              <a:buAutoNum type="arabicPeriod"/>
            </a:pPr>
            <a:r>
              <a:rPr lang="en-GB" dirty="0" smtClean="0">
                <a:latin typeface="Comic Sans MS" panose="030F0702030302020204" pitchFamily="66" charset="0"/>
              </a:rPr>
              <a:t>Was </a:t>
            </a:r>
            <a:r>
              <a:rPr lang="en-GB" dirty="0" err="1" smtClean="0">
                <a:latin typeface="Comic Sans MS" panose="030F0702030302020204" pitchFamily="66" charset="0"/>
              </a:rPr>
              <a:t>machst</a:t>
            </a:r>
            <a:r>
              <a:rPr lang="en-GB" dirty="0" smtClean="0">
                <a:latin typeface="Comic Sans MS" panose="030F0702030302020204" pitchFamily="66" charset="0"/>
              </a:rPr>
              <a:t> du am </a:t>
            </a:r>
            <a:r>
              <a:rPr lang="en-GB" dirty="0" err="1" smtClean="0">
                <a:latin typeface="Comic Sans MS" panose="030F0702030302020204" pitchFamily="66" charset="0"/>
              </a:rPr>
              <a:t>Wochenende</a:t>
            </a:r>
            <a:r>
              <a:rPr lang="en-GB" dirty="0" smtClean="0">
                <a:latin typeface="Comic Sans MS" panose="030F0702030302020204" pitchFamily="66" charset="0"/>
              </a:rPr>
              <a:t>? (What do you do at the weekend?)</a:t>
            </a:r>
          </a:p>
          <a:p>
            <a:pPr marL="514350" indent="-514350">
              <a:buAutoNum type="arabicPeriod"/>
            </a:pPr>
            <a:r>
              <a:rPr lang="en-GB" dirty="0" smtClean="0">
                <a:latin typeface="Comic Sans MS" panose="030F0702030302020204" pitchFamily="66" charset="0"/>
              </a:rPr>
              <a:t>Was </a:t>
            </a:r>
            <a:r>
              <a:rPr lang="en-GB" dirty="0" err="1" smtClean="0">
                <a:latin typeface="Comic Sans MS" panose="030F0702030302020204" pitchFamily="66" charset="0"/>
              </a:rPr>
              <a:t>machst</a:t>
            </a:r>
            <a:r>
              <a:rPr lang="en-GB" dirty="0" smtClean="0">
                <a:latin typeface="Comic Sans MS" panose="030F0702030302020204" pitchFamily="66" charset="0"/>
              </a:rPr>
              <a:t> du </a:t>
            </a:r>
            <a:r>
              <a:rPr lang="en-GB" dirty="0" err="1" smtClean="0">
                <a:latin typeface="Comic Sans MS" panose="030F0702030302020204" pitchFamily="66" charset="0"/>
              </a:rPr>
              <a:t>jeden</a:t>
            </a:r>
            <a:r>
              <a:rPr lang="en-GB" dirty="0" smtClean="0">
                <a:latin typeface="Comic Sans MS" panose="030F0702030302020204" pitchFamily="66" charset="0"/>
              </a:rPr>
              <a:t> Tag? (What do you do every day?)</a:t>
            </a:r>
          </a:p>
          <a:p>
            <a:pPr marL="514350" indent="-514350">
              <a:buAutoNum type="arabicPeriod"/>
            </a:pPr>
            <a:r>
              <a:rPr lang="en-GB" dirty="0" smtClean="0">
                <a:latin typeface="Comic Sans MS" panose="030F0702030302020204" pitchFamily="66" charset="0"/>
              </a:rPr>
              <a:t>Was </a:t>
            </a:r>
            <a:r>
              <a:rPr lang="en-GB" dirty="0" err="1" smtClean="0">
                <a:latin typeface="Comic Sans MS" panose="030F0702030302020204" pitchFamily="66" charset="0"/>
              </a:rPr>
              <a:t>machst</a:t>
            </a:r>
            <a:r>
              <a:rPr lang="en-GB" dirty="0" smtClean="0">
                <a:latin typeface="Comic Sans MS" panose="030F0702030302020204" pitchFamily="66" charset="0"/>
              </a:rPr>
              <a:t> du </a:t>
            </a:r>
            <a:r>
              <a:rPr lang="en-GB" dirty="0" err="1" smtClean="0">
                <a:latin typeface="Comic Sans MS" panose="030F0702030302020204" pitchFamily="66" charset="0"/>
              </a:rPr>
              <a:t>mit</a:t>
            </a:r>
            <a:r>
              <a:rPr lang="en-GB" dirty="0" smtClean="0">
                <a:latin typeface="Comic Sans MS" panose="030F0702030302020204" pitchFamily="66" charset="0"/>
              </a:rPr>
              <a:t> </a:t>
            </a:r>
            <a:r>
              <a:rPr lang="en-GB" dirty="0" err="1" smtClean="0">
                <a:latin typeface="Comic Sans MS" panose="030F0702030302020204" pitchFamily="66" charset="0"/>
              </a:rPr>
              <a:t>Freunden</a:t>
            </a:r>
            <a:r>
              <a:rPr lang="en-GB" dirty="0" smtClean="0">
                <a:latin typeface="Comic Sans MS" panose="030F0702030302020204" pitchFamily="66" charset="0"/>
              </a:rPr>
              <a:t>? (What do you do with friends?)</a:t>
            </a:r>
          </a:p>
          <a:p>
            <a:pPr marL="514350" indent="-514350">
              <a:buAutoNum type="arabicPeriod"/>
            </a:pPr>
            <a:r>
              <a:rPr lang="en-GB" dirty="0" smtClean="0">
                <a:latin typeface="Comic Sans MS" panose="030F0702030302020204" pitchFamily="66" charset="0"/>
              </a:rPr>
              <a:t>Was </a:t>
            </a:r>
            <a:r>
              <a:rPr lang="en-GB" dirty="0" err="1" smtClean="0">
                <a:latin typeface="Comic Sans MS" panose="030F0702030302020204" pitchFamily="66" charset="0"/>
              </a:rPr>
              <a:t>machst</a:t>
            </a:r>
            <a:r>
              <a:rPr lang="en-GB" dirty="0" smtClean="0">
                <a:latin typeface="Comic Sans MS" panose="030F0702030302020204" pitchFamily="66" charset="0"/>
              </a:rPr>
              <a:t> du </a:t>
            </a:r>
            <a:r>
              <a:rPr lang="en-GB" dirty="0" err="1" smtClean="0">
                <a:latin typeface="Comic Sans MS" panose="030F0702030302020204" pitchFamily="66" charset="0"/>
              </a:rPr>
              <a:t>mit</a:t>
            </a:r>
            <a:r>
              <a:rPr lang="en-GB" dirty="0" smtClean="0">
                <a:latin typeface="Comic Sans MS" panose="030F0702030302020204" pitchFamily="66" charset="0"/>
              </a:rPr>
              <a:t> </a:t>
            </a:r>
            <a:r>
              <a:rPr lang="en-GB" dirty="0" err="1" smtClean="0">
                <a:latin typeface="Comic Sans MS" panose="030F0702030302020204" pitchFamily="66" charset="0"/>
              </a:rPr>
              <a:t>deiner</a:t>
            </a:r>
            <a:r>
              <a:rPr lang="en-GB" dirty="0" smtClean="0">
                <a:latin typeface="Comic Sans MS" panose="030F0702030302020204" pitchFamily="66" charset="0"/>
              </a:rPr>
              <a:t> </a:t>
            </a:r>
            <a:r>
              <a:rPr lang="en-GB" dirty="0" err="1" smtClean="0">
                <a:latin typeface="Comic Sans MS" panose="030F0702030302020204" pitchFamily="66" charset="0"/>
              </a:rPr>
              <a:t>Familie</a:t>
            </a:r>
            <a:r>
              <a:rPr lang="en-GB" dirty="0" smtClean="0">
                <a:latin typeface="Comic Sans MS" panose="030F0702030302020204" pitchFamily="66" charset="0"/>
              </a:rPr>
              <a:t>? (What do you do with your family?)</a:t>
            </a:r>
          </a:p>
          <a:p>
            <a:pPr marL="514350" indent="-514350">
              <a:buAutoNum type="arabicPeriod"/>
            </a:pPr>
            <a:r>
              <a:rPr lang="en-GB" dirty="0" smtClean="0">
                <a:latin typeface="Comic Sans MS" panose="030F0702030302020204" pitchFamily="66" charset="0"/>
              </a:rPr>
              <a:t>Was </a:t>
            </a:r>
            <a:r>
              <a:rPr lang="en-GB" dirty="0" err="1" smtClean="0">
                <a:latin typeface="Comic Sans MS" panose="030F0702030302020204" pitchFamily="66" charset="0"/>
              </a:rPr>
              <a:t>machst</a:t>
            </a:r>
            <a:r>
              <a:rPr lang="en-GB" dirty="0" smtClean="0">
                <a:latin typeface="Comic Sans MS" panose="030F0702030302020204" pitchFamily="66" charset="0"/>
              </a:rPr>
              <a:t> du </a:t>
            </a:r>
            <a:r>
              <a:rPr lang="en-GB" dirty="0" err="1" smtClean="0">
                <a:latin typeface="Comic Sans MS" panose="030F0702030302020204" pitchFamily="66" charset="0"/>
              </a:rPr>
              <a:t>nie</a:t>
            </a:r>
            <a:r>
              <a:rPr lang="en-GB" dirty="0" smtClean="0">
                <a:latin typeface="Comic Sans MS" panose="030F0702030302020204" pitchFamily="66" charset="0"/>
              </a:rPr>
              <a:t>? (What do you never do?)</a:t>
            </a:r>
          </a:p>
          <a:p>
            <a:pPr marL="514350" indent="-514350">
              <a:buAutoNum type="arabicPeriod"/>
            </a:pPr>
            <a:r>
              <a:rPr lang="en-GB" dirty="0" smtClean="0">
                <a:latin typeface="Comic Sans MS" panose="030F0702030302020204" pitchFamily="66" charset="0"/>
              </a:rPr>
              <a:t>Was </a:t>
            </a:r>
            <a:r>
              <a:rPr lang="en-GB" dirty="0" err="1" smtClean="0">
                <a:latin typeface="Comic Sans MS" panose="030F0702030302020204" pitchFamily="66" charset="0"/>
              </a:rPr>
              <a:t>machst</a:t>
            </a:r>
            <a:r>
              <a:rPr lang="en-GB" dirty="0" smtClean="0">
                <a:latin typeface="Comic Sans MS" panose="030F0702030302020204" pitchFamily="66" charset="0"/>
              </a:rPr>
              <a:t> du in </a:t>
            </a:r>
            <a:r>
              <a:rPr lang="en-GB" dirty="0" err="1" smtClean="0">
                <a:latin typeface="Comic Sans MS" panose="030F0702030302020204" pitchFamily="66" charset="0"/>
              </a:rPr>
              <a:t>deinem</a:t>
            </a:r>
            <a:r>
              <a:rPr lang="en-GB" dirty="0" smtClean="0">
                <a:latin typeface="Comic Sans MS" panose="030F0702030302020204" pitchFamily="66" charset="0"/>
              </a:rPr>
              <a:t> </a:t>
            </a:r>
            <a:r>
              <a:rPr lang="en-GB" dirty="0" err="1" smtClean="0">
                <a:latin typeface="Comic Sans MS" panose="030F0702030302020204" pitchFamily="66" charset="0"/>
              </a:rPr>
              <a:t>Schlafzimmer</a:t>
            </a:r>
            <a:r>
              <a:rPr lang="en-GB" dirty="0" smtClean="0">
                <a:latin typeface="Comic Sans MS" panose="030F0702030302020204" pitchFamily="66" charset="0"/>
              </a:rPr>
              <a:t>? (What do you do in your bedroom?)</a:t>
            </a:r>
          </a:p>
          <a:p>
            <a:pPr marL="514350" indent="-514350">
              <a:buAutoNum type="arabicPeriod"/>
            </a:pPr>
            <a:r>
              <a:rPr lang="en-GB" dirty="0" smtClean="0">
                <a:latin typeface="Comic Sans MS" panose="030F0702030302020204" pitchFamily="66" charset="0"/>
              </a:rPr>
              <a:t>Was </a:t>
            </a:r>
            <a:r>
              <a:rPr lang="en-GB" dirty="0" err="1" smtClean="0">
                <a:latin typeface="Comic Sans MS" panose="030F0702030302020204" pitchFamily="66" charset="0"/>
              </a:rPr>
              <a:t>machst</a:t>
            </a:r>
            <a:r>
              <a:rPr lang="en-GB" dirty="0" smtClean="0">
                <a:latin typeface="Comic Sans MS" panose="030F0702030302020204" pitchFamily="66" charset="0"/>
              </a:rPr>
              <a:t> du </a:t>
            </a:r>
            <a:r>
              <a:rPr lang="en-GB" dirty="0" err="1" smtClean="0">
                <a:latin typeface="Comic Sans MS" panose="030F0702030302020204" pitchFamily="66" charset="0"/>
              </a:rPr>
              <a:t>im</a:t>
            </a:r>
            <a:r>
              <a:rPr lang="en-GB" dirty="0" smtClean="0">
                <a:latin typeface="Comic Sans MS" panose="030F0702030302020204" pitchFamily="66" charset="0"/>
              </a:rPr>
              <a:t> Park? (What do you do in the park?)</a:t>
            </a:r>
          </a:p>
          <a:p>
            <a:pPr marL="514350" indent="-514350">
              <a:buAutoNum type="arabicPeriod"/>
            </a:pPr>
            <a:r>
              <a:rPr lang="en-GB" dirty="0" smtClean="0">
                <a:latin typeface="Comic Sans MS" panose="030F0702030302020204" pitchFamily="66" charset="0"/>
              </a:rPr>
              <a:t>Was </a:t>
            </a:r>
            <a:r>
              <a:rPr lang="en-GB" dirty="0" err="1" smtClean="0">
                <a:latin typeface="Comic Sans MS" panose="030F0702030302020204" pitchFamily="66" charset="0"/>
              </a:rPr>
              <a:t>machst</a:t>
            </a:r>
            <a:r>
              <a:rPr lang="en-GB" dirty="0" smtClean="0">
                <a:latin typeface="Comic Sans MS" panose="030F0702030302020204" pitchFamily="66" charset="0"/>
              </a:rPr>
              <a:t> du auf </a:t>
            </a:r>
            <a:r>
              <a:rPr lang="en-GB" dirty="0" err="1" smtClean="0">
                <a:latin typeface="Comic Sans MS" panose="030F0702030302020204" pitchFamily="66" charset="0"/>
              </a:rPr>
              <a:t>deinem</a:t>
            </a:r>
            <a:r>
              <a:rPr lang="en-GB" dirty="0" smtClean="0">
                <a:latin typeface="Comic Sans MS" panose="030F0702030302020204" pitchFamily="66" charset="0"/>
              </a:rPr>
              <a:t> Handy? (what do you do on your phone?)</a:t>
            </a:r>
          </a:p>
          <a:p>
            <a:pPr marL="514350" indent="-514350">
              <a:buAutoNum type="arabicPeriod"/>
            </a:pPr>
            <a:r>
              <a:rPr lang="en-GB" dirty="0" smtClean="0">
                <a:latin typeface="Comic Sans MS" panose="030F0702030302020204" pitchFamily="66" charset="0"/>
              </a:rPr>
              <a:t>Was </a:t>
            </a:r>
            <a:r>
              <a:rPr lang="en-GB" dirty="0" err="1" smtClean="0">
                <a:latin typeface="Comic Sans MS" panose="030F0702030302020204" pitchFamily="66" charset="0"/>
              </a:rPr>
              <a:t>machst</a:t>
            </a:r>
            <a:r>
              <a:rPr lang="en-GB" dirty="0" smtClean="0">
                <a:latin typeface="Comic Sans MS" panose="030F0702030302020204" pitchFamily="66" charset="0"/>
              </a:rPr>
              <a:t> du in der </a:t>
            </a:r>
            <a:r>
              <a:rPr lang="en-GB" dirty="0" err="1" smtClean="0">
                <a:latin typeface="Comic Sans MS" panose="030F0702030302020204" pitchFamily="66" charset="0"/>
              </a:rPr>
              <a:t>Stadt</a:t>
            </a:r>
            <a:r>
              <a:rPr lang="en-GB" dirty="0" smtClean="0">
                <a:latin typeface="Comic Sans MS" panose="030F0702030302020204" pitchFamily="66" charset="0"/>
              </a:rPr>
              <a:t>? (What do you do in town?)</a:t>
            </a:r>
          </a:p>
        </p:txBody>
      </p:sp>
    </p:spTree>
    <p:extLst>
      <p:ext uri="{BB962C8B-B14F-4D97-AF65-F5344CB8AC3E}">
        <p14:creationId xmlns:p14="http://schemas.microsoft.com/office/powerpoint/2010/main" val="11795485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8300" y="0"/>
            <a:ext cx="11569700" cy="6858000"/>
          </a:xfrm>
          <a:prstGeom prst="rect">
            <a:avLst/>
          </a:prstGeom>
          <a:noFill/>
        </p:spPr>
      </p:pic>
      <p:sp>
        <p:nvSpPr>
          <p:cNvPr id="5" name="Oval 4"/>
          <p:cNvSpPr/>
          <p:nvPr/>
        </p:nvSpPr>
        <p:spPr>
          <a:xfrm>
            <a:off x="1638300" y="177800"/>
            <a:ext cx="2235200" cy="5969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668582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Comic Sans MS" panose="030F0702030302020204" pitchFamily="66" charset="0"/>
              </a:rPr>
              <a:t>Repeat steps until you feel confident!</a:t>
            </a:r>
            <a:endParaRPr lang="en-GB" dirty="0">
              <a:latin typeface="Comic Sans MS" panose="030F0702030302020204" pitchFamily="66" charset="0"/>
            </a:endParaRPr>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463553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omic Sans MS" panose="030F0702030302020204" pitchFamily="66" charset="0"/>
              </a:rPr>
              <a:t>Here is a checklist of what you should know for the test</a:t>
            </a:r>
            <a:endParaRPr lang="en-GB" dirty="0">
              <a:latin typeface="Comic Sans MS" panose="030F0702030302020204" pitchFamily="66"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58504191"/>
              </p:ext>
            </p:extLst>
          </p:nvPr>
        </p:nvGraphicFramePr>
        <p:xfrm>
          <a:off x="965200" y="1690688"/>
          <a:ext cx="10261599" cy="4958511"/>
        </p:xfrm>
        <a:graphic>
          <a:graphicData uri="http://schemas.openxmlformats.org/drawingml/2006/table">
            <a:tbl>
              <a:tblPr firstRow="1" firstCol="1" bandRow="1">
                <a:tableStyleId>{5940675A-B579-460E-94D1-54222C63F5DA}</a:tableStyleId>
              </a:tblPr>
              <a:tblGrid>
                <a:gridCol w="3065219"/>
                <a:gridCol w="3065219"/>
                <a:gridCol w="4131161"/>
              </a:tblGrid>
              <a:tr h="1154115">
                <a:tc>
                  <a:txBody>
                    <a:bodyPr/>
                    <a:lstStyle/>
                    <a:p>
                      <a:pPr>
                        <a:lnSpc>
                          <a:spcPct val="107000"/>
                        </a:lnSpc>
                        <a:spcAft>
                          <a:spcPts val="0"/>
                        </a:spcAft>
                      </a:pPr>
                      <a:r>
                        <a:rPr lang="en-GB" sz="1600" dirty="0">
                          <a:effectLst/>
                          <a:latin typeface="Comic Sans MS" panose="030F0702030302020204" pitchFamily="66" charset="0"/>
                        </a:rPr>
                        <a:t>Unit 1</a:t>
                      </a:r>
                      <a:endParaRPr lang="en-GB" sz="16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nSpc>
                          <a:spcPct val="107000"/>
                        </a:lnSpc>
                        <a:spcAft>
                          <a:spcPts val="0"/>
                        </a:spcAft>
                      </a:pPr>
                      <a:r>
                        <a:rPr lang="en-GB" sz="1600">
                          <a:effectLst/>
                          <a:latin typeface="Comic Sans MS" panose="030F0702030302020204" pitchFamily="66" charset="0"/>
                        </a:rPr>
                        <a:t>Bist du sportlich?</a:t>
                      </a:r>
                      <a:endParaRPr lang="en-GB" sz="160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Talking about sports</a:t>
                      </a:r>
                    </a:p>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Talking about your favourite sports</a:t>
                      </a:r>
                    </a:p>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Using </a:t>
                      </a:r>
                      <a:r>
                        <a:rPr lang="en-GB" sz="1600" dirty="0" err="1">
                          <a:effectLst/>
                          <a:latin typeface="Comic Sans MS" panose="030F0702030302020204" pitchFamily="66" charset="0"/>
                        </a:rPr>
                        <a:t>gern</a:t>
                      </a:r>
                      <a:r>
                        <a:rPr lang="en-GB" sz="1600" dirty="0">
                          <a:effectLst/>
                          <a:latin typeface="Comic Sans MS" panose="030F0702030302020204" pitchFamily="66" charset="0"/>
                        </a:rPr>
                        <a:t> with the verb </a:t>
                      </a:r>
                      <a:r>
                        <a:rPr lang="en-GB" sz="1600" dirty="0" err="1">
                          <a:effectLst/>
                          <a:latin typeface="Comic Sans MS" panose="030F0702030302020204" pitchFamily="66" charset="0"/>
                        </a:rPr>
                        <a:t>spielen</a:t>
                      </a:r>
                      <a:endParaRPr lang="en-GB" sz="16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r>
              <a:tr h="1620819">
                <a:tc>
                  <a:txBody>
                    <a:bodyPr/>
                    <a:lstStyle/>
                    <a:p>
                      <a:pPr>
                        <a:lnSpc>
                          <a:spcPct val="107000"/>
                        </a:lnSpc>
                        <a:spcAft>
                          <a:spcPts val="0"/>
                        </a:spcAft>
                      </a:pPr>
                      <a:r>
                        <a:rPr lang="en-GB" sz="1600">
                          <a:effectLst/>
                          <a:latin typeface="Comic Sans MS" panose="030F0702030302020204" pitchFamily="66" charset="0"/>
                        </a:rPr>
                        <a:t>Unit 2 </a:t>
                      </a:r>
                      <a:endParaRPr lang="en-GB" sz="160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chemeClr val="accent4">
                        <a:lumMod val="40000"/>
                        <a:lumOff val="60000"/>
                      </a:schemeClr>
                    </a:solidFill>
                  </a:tcPr>
                </a:tc>
                <a:tc>
                  <a:txBody>
                    <a:bodyPr/>
                    <a:lstStyle/>
                    <a:p>
                      <a:pPr>
                        <a:lnSpc>
                          <a:spcPct val="107000"/>
                        </a:lnSpc>
                        <a:spcAft>
                          <a:spcPts val="0"/>
                        </a:spcAft>
                      </a:pPr>
                      <a:r>
                        <a:rPr lang="en-GB" sz="1600">
                          <a:effectLst/>
                          <a:latin typeface="Comic Sans MS" panose="030F0702030302020204" pitchFamily="66" charset="0"/>
                        </a:rPr>
                        <a:t>Was machst du in deiner Freizeit?</a:t>
                      </a:r>
                      <a:endParaRPr lang="en-GB" sz="160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chemeClr val="accent4">
                        <a:lumMod val="40000"/>
                        <a:lumOff val="60000"/>
                      </a:schemeClr>
                    </a:solidFill>
                  </a:tcPr>
                </a:tc>
                <a:tc>
                  <a:txBody>
                    <a:bodyPr/>
                    <a:lstStyle/>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Talking about different activities (verbs)</a:t>
                      </a:r>
                    </a:p>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Using different pronouns (people)</a:t>
                      </a:r>
                    </a:p>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Adding different endings to verbs to agree with the people doing the verbs</a:t>
                      </a:r>
                      <a:endParaRPr lang="en-GB" sz="16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chemeClr val="accent4">
                        <a:lumMod val="40000"/>
                        <a:lumOff val="60000"/>
                      </a:schemeClr>
                    </a:solidFill>
                  </a:tcPr>
                </a:tc>
              </a:tr>
              <a:tr h="1154115">
                <a:tc>
                  <a:txBody>
                    <a:bodyPr/>
                    <a:lstStyle/>
                    <a:p>
                      <a:pPr>
                        <a:lnSpc>
                          <a:spcPct val="107000"/>
                        </a:lnSpc>
                        <a:spcAft>
                          <a:spcPts val="0"/>
                        </a:spcAft>
                      </a:pPr>
                      <a:r>
                        <a:rPr lang="en-GB" sz="1600">
                          <a:effectLst/>
                          <a:latin typeface="Comic Sans MS" panose="030F0702030302020204" pitchFamily="66" charset="0"/>
                        </a:rPr>
                        <a:t>Unit 3</a:t>
                      </a:r>
                      <a:endParaRPr lang="en-GB" sz="160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rgbClr val="FF99FF"/>
                    </a:solidFill>
                  </a:tcPr>
                </a:tc>
                <a:tc>
                  <a:txBody>
                    <a:bodyPr/>
                    <a:lstStyle/>
                    <a:p>
                      <a:pPr>
                        <a:lnSpc>
                          <a:spcPct val="107000"/>
                        </a:lnSpc>
                        <a:spcAft>
                          <a:spcPts val="0"/>
                        </a:spcAft>
                      </a:pPr>
                      <a:r>
                        <a:rPr lang="en-GB" sz="1600">
                          <a:effectLst/>
                          <a:latin typeface="Comic Sans MS" panose="030F0702030302020204" pitchFamily="66" charset="0"/>
                        </a:rPr>
                        <a:t>Wann machst du das?</a:t>
                      </a:r>
                    </a:p>
                    <a:p>
                      <a:pPr>
                        <a:lnSpc>
                          <a:spcPct val="107000"/>
                        </a:lnSpc>
                        <a:spcAft>
                          <a:spcPts val="0"/>
                        </a:spcAft>
                      </a:pPr>
                      <a:r>
                        <a:rPr lang="en-GB" sz="1600">
                          <a:effectLst/>
                          <a:latin typeface="Comic Sans MS" panose="030F0702030302020204" pitchFamily="66" charset="0"/>
                        </a:rPr>
                        <a:t> </a:t>
                      </a:r>
                    </a:p>
                    <a:p>
                      <a:pPr>
                        <a:lnSpc>
                          <a:spcPct val="107000"/>
                        </a:lnSpc>
                        <a:spcAft>
                          <a:spcPts val="0"/>
                        </a:spcAft>
                      </a:pPr>
                      <a:r>
                        <a:rPr lang="en-GB" sz="1600">
                          <a:effectLst/>
                          <a:latin typeface="Comic Sans MS" panose="030F0702030302020204" pitchFamily="66" charset="0"/>
                        </a:rPr>
                        <a:t>Mit wem machst du das?</a:t>
                      </a:r>
                      <a:endParaRPr lang="en-GB" sz="160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rgbClr val="FF99FF"/>
                    </a:solidFill>
                  </a:tcPr>
                </a:tc>
                <a:tc>
                  <a:txBody>
                    <a:bodyPr/>
                    <a:lstStyle/>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Talking about when you do different activities and who with</a:t>
                      </a:r>
                    </a:p>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Using correct word order TMP (time/manner/place)</a:t>
                      </a:r>
                      <a:endParaRPr lang="en-GB" sz="16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rgbClr val="FF99FF"/>
                    </a:solidFill>
                  </a:tcPr>
                </a:tc>
              </a:tr>
              <a:tr h="920764">
                <a:tc>
                  <a:txBody>
                    <a:bodyPr/>
                    <a:lstStyle/>
                    <a:p>
                      <a:pPr>
                        <a:lnSpc>
                          <a:spcPct val="107000"/>
                        </a:lnSpc>
                        <a:spcAft>
                          <a:spcPts val="0"/>
                        </a:spcAft>
                      </a:pPr>
                      <a:r>
                        <a:rPr lang="en-GB" sz="1600" dirty="0">
                          <a:effectLst/>
                          <a:latin typeface="Comic Sans MS" panose="030F0702030302020204" pitchFamily="66" charset="0"/>
                        </a:rPr>
                        <a:t>Unit 4</a:t>
                      </a:r>
                    </a:p>
                    <a:p>
                      <a:pPr>
                        <a:lnSpc>
                          <a:spcPct val="107000"/>
                        </a:lnSpc>
                        <a:spcAft>
                          <a:spcPts val="0"/>
                        </a:spcAft>
                      </a:pPr>
                      <a:r>
                        <a:rPr lang="en-GB" sz="1600" dirty="0">
                          <a:effectLst/>
                          <a:latin typeface="Comic Sans MS" panose="030F0702030302020204" pitchFamily="66" charset="0"/>
                        </a:rPr>
                        <a:t> </a:t>
                      </a:r>
                      <a:endParaRPr lang="en-GB" sz="16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rgbClr val="CCFFCC"/>
                    </a:solidFill>
                  </a:tcPr>
                </a:tc>
                <a:tc>
                  <a:txBody>
                    <a:bodyPr/>
                    <a:lstStyle/>
                    <a:p>
                      <a:pPr>
                        <a:lnSpc>
                          <a:spcPct val="107000"/>
                        </a:lnSpc>
                        <a:spcAft>
                          <a:spcPts val="0"/>
                        </a:spcAft>
                      </a:pPr>
                      <a:r>
                        <a:rPr lang="en-GB" sz="1600">
                          <a:effectLst/>
                          <a:latin typeface="Comic Sans MS" panose="030F0702030302020204" pitchFamily="66" charset="0"/>
                        </a:rPr>
                        <a:t>Wo machst du das?</a:t>
                      </a:r>
                      <a:endParaRPr lang="en-GB" sz="160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rgbClr val="CCFFCC"/>
                    </a:solidFill>
                  </a:tcPr>
                </a:tc>
                <a:tc>
                  <a:txBody>
                    <a:bodyPr/>
                    <a:lstStyle/>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Talking about where you do different activities</a:t>
                      </a:r>
                    </a:p>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Using correct word order</a:t>
                      </a:r>
                    </a:p>
                    <a:p>
                      <a:pPr marL="342900" lvl="0" indent="-342900">
                        <a:lnSpc>
                          <a:spcPct val="107000"/>
                        </a:lnSpc>
                        <a:spcAft>
                          <a:spcPts val="0"/>
                        </a:spcAft>
                        <a:buFont typeface="Symbol" panose="05050102010706020507" pitchFamily="18" charset="2"/>
                        <a:buChar char=""/>
                      </a:pPr>
                      <a:r>
                        <a:rPr lang="en-GB" sz="1600" dirty="0">
                          <a:effectLst/>
                          <a:latin typeface="Comic Sans MS" panose="030F0702030302020204" pitchFamily="66" charset="0"/>
                        </a:rPr>
                        <a:t>TMP (time/manner/place)</a:t>
                      </a:r>
                      <a:endParaRPr lang="en-GB" sz="16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solidFill>
                      <a:srgbClr val="CCFFCC"/>
                    </a:solidFill>
                  </a:tcPr>
                </a:tc>
              </a:tr>
            </a:tbl>
          </a:graphicData>
        </a:graphic>
      </p:graphicFrame>
    </p:spTree>
    <p:extLst>
      <p:ext uri="{BB962C8B-B14F-4D97-AF65-F5344CB8AC3E}">
        <p14:creationId xmlns:p14="http://schemas.microsoft.com/office/powerpoint/2010/main" val="934909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314325"/>
            <a:ext cx="10515600" cy="1325563"/>
          </a:xfrm>
        </p:spPr>
        <p:txBody>
          <a:bodyPr/>
          <a:lstStyle/>
          <a:p>
            <a:pPr algn="ctr"/>
            <a:r>
              <a:rPr lang="en-GB" dirty="0" smtClean="0">
                <a:latin typeface="Comic Sans MS" panose="030F0702030302020204" pitchFamily="66" charset="0"/>
              </a:rPr>
              <a:t>A list of </a:t>
            </a:r>
            <a:r>
              <a:rPr lang="en-GB" b="1" u="sng" dirty="0" smtClean="0">
                <a:latin typeface="Comic Sans MS" panose="030F0702030302020204" pitchFamily="66" charset="0"/>
              </a:rPr>
              <a:t>ALL</a:t>
            </a:r>
            <a:r>
              <a:rPr lang="en-GB" dirty="0" smtClean="0">
                <a:latin typeface="Comic Sans MS" panose="030F0702030302020204" pitchFamily="66" charset="0"/>
              </a:rPr>
              <a:t> vocab is on Show My Homework too</a:t>
            </a:r>
            <a:endParaRPr lang="en-GB" dirty="0">
              <a:latin typeface="Comic Sans MS" panose="030F0702030302020204" pitchFamily="66" charset="0"/>
            </a:endParaRPr>
          </a:p>
        </p:txBody>
      </p:sp>
      <p:sp>
        <p:nvSpPr>
          <p:cNvPr id="3" name="Content Placeholder 2"/>
          <p:cNvSpPr>
            <a:spLocks noGrp="1"/>
          </p:cNvSpPr>
          <p:nvPr>
            <p:ph idx="1"/>
          </p:nvPr>
        </p:nvSpPr>
        <p:spPr>
          <a:xfrm>
            <a:off x="800100" y="2295525"/>
            <a:ext cx="10515600" cy="4351338"/>
          </a:xfrm>
        </p:spPr>
        <p:txBody>
          <a:bodyPr/>
          <a:lstStyle/>
          <a:p>
            <a:pPr marL="0" indent="0" algn="ctr">
              <a:buNone/>
            </a:pPr>
            <a:r>
              <a:rPr lang="en-GB" dirty="0" smtClean="0">
                <a:latin typeface="Comic Sans MS" panose="030F0702030302020204" pitchFamily="66" charset="0"/>
              </a:rPr>
              <a:t>You can also use this link to Quizlet to help you learn the </a:t>
            </a:r>
            <a:r>
              <a:rPr lang="en-GB" dirty="0" smtClean="0">
                <a:latin typeface="Comic Sans MS" panose="030F0702030302020204" pitchFamily="66" charset="0"/>
              </a:rPr>
              <a:t>words</a:t>
            </a:r>
          </a:p>
          <a:p>
            <a:pPr marL="0" indent="0" algn="ctr">
              <a:buNone/>
            </a:pPr>
            <a:endParaRPr lang="en-GB" dirty="0">
              <a:latin typeface="Comic Sans MS" panose="030F0702030302020204" pitchFamily="66" charset="0"/>
            </a:endParaRPr>
          </a:p>
          <a:p>
            <a:pPr marL="0" indent="0" algn="ctr">
              <a:buNone/>
            </a:pPr>
            <a:r>
              <a:rPr lang="en-GB" dirty="0">
                <a:latin typeface="Comic Sans MS" panose="030F0702030302020204" pitchFamily="66" charset="0"/>
                <a:hlinkClick r:id="rId2"/>
              </a:rPr>
              <a:t>https://quizlet.com/_</a:t>
            </a:r>
            <a:r>
              <a:rPr lang="en-GB" dirty="0" smtClean="0">
                <a:latin typeface="Comic Sans MS" panose="030F0702030302020204" pitchFamily="66" charset="0"/>
                <a:hlinkClick r:id="rId2"/>
              </a:rPr>
              <a:t>6k3bjb</a:t>
            </a:r>
            <a:endParaRPr lang="en-GB" dirty="0" smtClean="0">
              <a:latin typeface="Comic Sans MS" panose="030F0702030302020204" pitchFamily="66" charset="0"/>
            </a:endParaRPr>
          </a:p>
          <a:p>
            <a:pPr marL="0" indent="0" algn="ctr">
              <a:buNone/>
            </a:pPr>
            <a:endParaRPr lang="en-GB" dirty="0">
              <a:latin typeface="Comic Sans MS" panose="030F0702030302020204" pitchFamily="66" charset="0"/>
            </a:endParaRPr>
          </a:p>
        </p:txBody>
      </p:sp>
    </p:spTree>
    <p:extLst>
      <p:ext uri="{BB962C8B-B14F-4D97-AF65-F5344CB8AC3E}">
        <p14:creationId xmlns:p14="http://schemas.microsoft.com/office/powerpoint/2010/main" val="4833419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latin typeface="Comic Sans MS" panose="030F0702030302020204" pitchFamily="66" charset="0"/>
              </a:rPr>
              <a:t>On the next slide is an example of how to make a knowledge organiser</a:t>
            </a:r>
            <a:endParaRPr lang="en-GB" dirty="0">
              <a:latin typeface="Comic Sans MS" panose="030F0702030302020204" pitchFamily="66" charset="0"/>
            </a:endParaRPr>
          </a:p>
        </p:txBody>
      </p:sp>
      <p:sp>
        <p:nvSpPr>
          <p:cNvPr id="3" name="Content Placeholder 2"/>
          <p:cNvSpPr>
            <a:spLocks noGrp="1"/>
          </p:cNvSpPr>
          <p:nvPr>
            <p:ph idx="1"/>
          </p:nvPr>
        </p:nvSpPr>
        <p:spPr/>
        <p:txBody>
          <a:bodyPr/>
          <a:lstStyle/>
          <a:p>
            <a:endParaRPr lang="en-GB" dirty="0"/>
          </a:p>
        </p:txBody>
      </p:sp>
    </p:spTree>
    <p:extLst>
      <p:ext uri="{BB962C8B-B14F-4D97-AF65-F5344CB8AC3E}">
        <p14:creationId xmlns:p14="http://schemas.microsoft.com/office/powerpoint/2010/main" val="3858388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33850" y="25392"/>
            <a:ext cx="3905250" cy="3139321"/>
          </a:xfrm>
          <a:prstGeom prst="rect">
            <a:avLst/>
          </a:prstGeom>
          <a:noFill/>
          <a:ln w="76200">
            <a:solidFill>
              <a:srgbClr val="FF0000"/>
            </a:solidFill>
          </a:ln>
        </p:spPr>
        <p:txBody>
          <a:bodyPr wrap="square" rtlCol="0">
            <a:spAutoFit/>
          </a:bodyPr>
          <a:lstStyle/>
          <a:p>
            <a:r>
              <a:rPr lang="en-GB" dirty="0" smtClean="0">
                <a:latin typeface="Comic Sans MS" panose="030F0702030302020204" pitchFamily="66" charset="0"/>
              </a:rPr>
              <a:t>Verbs</a:t>
            </a:r>
          </a:p>
          <a:p>
            <a:endParaRPr lang="en-GB" dirty="0">
              <a:latin typeface="Comic Sans MS" panose="030F0702030302020204" pitchFamily="66" charset="0"/>
            </a:endParaRPr>
          </a:p>
          <a:p>
            <a:r>
              <a:rPr lang="en-GB" dirty="0" err="1">
                <a:latin typeface="Comic Sans MS" panose="030F0702030302020204" pitchFamily="66" charset="0"/>
              </a:rPr>
              <a:t>s</a:t>
            </a:r>
            <a:r>
              <a:rPr lang="en-GB" dirty="0" err="1" smtClean="0">
                <a:latin typeface="Comic Sans MS" panose="030F0702030302020204" pitchFamily="66" charset="0"/>
              </a:rPr>
              <a:t>pielen</a:t>
            </a:r>
            <a:endParaRPr lang="en-GB" dirty="0" smtClean="0">
              <a:latin typeface="Comic Sans MS" panose="030F0702030302020204" pitchFamily="66" charset="0"/>
            </a:endParaRPr>
          </a:p>
          <a:p>
            <a:r>
              <a:rPr lang="en-GB" dirty="0" err="1" smtClean="0">
                <a:latin typeface="Comic Sans MS" panose="030F0702030302020204" pitchFamily="66" charset="0"/>
              </a:rPr>
              <a:t>reiten</a:t>
            </a:r>
            <a:endParaRPr lang="en-GB" dirty="0">
              <a:latin typeface="Comic Sans MS" panose="030F0702030302020204" pitchFamily="66" charset="0"/>
            </a:endParaRPr>
          </a:p>
          <a:p>
            <a:r>
              <a:rPr lang="en-GB" dirty="0" err="1">
                <a:latin typeface="Comic Sans MS" panose="030F0702030302020204" pitchFamily="66" charset="0"/>
              </a:rPr>
              <a:t>s</a:t>
            </a:r>
            <a:r>
              <a:rPr lang="en-GB" dirty="0" err="1" smtClean="0">
                <a:latin typeface="Comic Sans MS" panose="030F0702030302020204" pitchFamily="66" charset="0"/>
              </a:rPr>
              <a:t>chwimmen</a:t>
            </a:r>
            <a:endParaRPr lang="en-GB" dirty="0" smtClean="0">
              <a:latin typeface="Comic Sans MS" panose="030F0702030302020204" pitchFamily="66" charset="0"/>
            </a:endParaRPr>
          </a:p>
          <a:p>
            <a:r>
              <a:rPr lang="en-GB" dirty="0" smtClean="0">
                <a:latin typeface="Comic Sans MS" panose="030F0702030302020204" pitchFamily="66" charset="0"/>
              </a:rPr>
              <a:t>…</a:t>
            </a:r>
            <a:endParaRPr lang="en-GB" dirty="0">
              <a:latin typeface="Comic Sans MS" panose="030F0702030302020204" pitchFamily="66" charset="0"/>
            </a:endParaRPr>
          </a:p>
          <a:p>
            <a:endParaRPr lang="en-GB" dirty="0" smtClean="0"/>
          </a:p>
          <a:p>
            <a:endParaRPr lang="en-GB" dirty="0"/>
          </a:p>
          <a:p>
            <a:endParaRPr lang="en-GB" dirty="0" smtClean="0"/>
          </a:p>
          <a:p>
            <a:endParaRPr lang="en-GB" dirty="0"/>
          </a:p>
          <a:p>
            <a:endParaRPr lang="en-GB" dirty="0"/>
          </a:p>
        </p:txBody>
      </p:sp>
      <p:sp>
        <p:nvSpPr>
          <p:cNvPr id="5" name="TextBox 4"/>
          <p:cNvSpPr txBox="1"/>
          <p:nvPr/>
        </p:nvSpPr>
        <p:spPr>
          <a:xfrm>
            <a:off x="4761" y="0"/>
            <a:ext cx="3946525" cy="3139321"/>
          </a:xfrm>
          <a:prstGeom prst="rect">
            <a:avLst/>
          </a:prstGeom>
          <a:noFill/>
          <a:ln w="76200">
            <a:solidFill>
              <a:schemeClr val="accent2">
                <a:lumMod val="40000"/>
                <a:lumOff val="60000"/>
              </a:schemeClr>
            </a:solidFill>
          </a:ln>
        </p:spPr>
        <p:txBody>
          <a:bodyPr wrap="square" rtlCol="0">
            <a:spAutoFit/>
          </a:bodyPr>
          <a:lstStyle/>
          <a:p>
            <a:r>
              <a:rPr lang="en-GB" dirty="0" smtClean="0">
                <a:latin typeface="Comic Sans MS" panose="030F0702030302020204" pitchFamily="66" charset="0"/>
              </a:rPr>
              <a:t>People</a:t>
            </a:r>
          </a:p>
          <a:p>
            <a:endParaRPr lang="en-GB" dirty="0">
              <a:latin typeface="Comic Sans MS" panose="030F0702030302020204" pitchFamily="66" charset="0"/>
            </a:endParaRPr>
          </a:p>
          <a:p>
            <a:r>
              <a:rPr lang="en-GB" dirty="0" err="1" smtClean="0">
                <a:latin typeface="Comic Sans MS" panose="030F0702030302020204" pitchFamily="66" charset="0"/>
              </a:rPr>
              <a:t>ich</a:t>
            </a:r>
            <a:endParaRPr lang="en-GB" dirty="0">
              <a:latin typeface="Comic Sans MS" panose="030F0702030302020204" pitchFamily="66" charset="0"/>
            </a:endParaRPr>
          </a:p>
          <a:p>
            <a:r>
              <a:rPr lang="en-GB" dirty="0" smtClean="0">
                <a:latin typeface="Comic Sans MS" panose="030F0702030302020204" pitchFamily="66" charset="0"/>
              </a:rPr>
              <a:t>du</a:t>
            </a:r>
            <a:endParaRPr lang="en-GB" dirty="0">
              <a:latin typeface="Comic Sans MS" panose="030F0702030302020204" pitchFamily="66" charset="0"/>
            </a:endParaRPr>
          </a:p>
          <a:p>
            <a:r>
              <a:rPr lang="en-GB" dirty="0" err="1" smtClean="0">
                <a:latin typeface="Comic Sans MS" panose="030F0702030302020204" pitchFamily="66" charset="0"/>
              </a:rPr>
              <a:t>er</a:t>
            </a:r>
            <a:endParaRPr lang="en-GB" dirty="0">
              <a:latin typeface="Comic Sans MS" panose="030F0702030302020204" pitchFamily="66" charset="0"/>
            </a:endParaRPr>
          </a:p>
          <a:p>
            <a:r>
              <a:rPr lang="en-GB" dirty="0" err="1" smtClean="0">
                <a:latin typeface="Comic Sans MS" panose="030F0702030302020204" pitchFamily="66" charset="0"/>
              </a:rPr>
              <a:t>sie</a:t>
            </a:r>
            <a:endParaRPr lang="en-GB" dirty="0">
              <a:latin typeface="Comic Sans MS" panose="030F0702030302020204" pitchFamily="66" charset="0"/>
            </a:endParaRPr>
          </a:p>
          <a:p>
            <a:r>
              <a:rPr lang="en-GB" dirty="0" err="1">
                <a:latin typeface="Comic Sans MS" panose="030F0702030302020204" pitchFamily="66" charset="0"/>
              </a:rPr>
              <a:t>e</a:t>
            </a:r>
            <a:r>
              <a:rPr lang="en-GB" dirty="0" err="1" smtClean="0">
                <a:latin typeface="Comic Sans MS" panose="030F0702030302020204" pitchFamily="66" charset="0"/>
              </a:rPr>
              <a:t>s</a:t>
            </a:r>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a:latin typeface="Comic Sans MS" panose="030F0702030302020204" pitchFamily="66" charset="0"/>
            </a:endParaRPr>
          </a:p>
        </p:txBody>
      </p:sp>
      <p:sp>
        <p:nvSpPr>
          <p:cNvPr id="7" name="TextBox 6"/>
          <p:cNvSpPr txBox="1"/>
          <p:nvPr/>
        </p:nvSpPr>
        <p:spPr>
          <a:xfrm>
            <a:off x="8162924" y="25376"/>
            <a:ext cx="4029075" cy="3139321"/>
          </a:xfrm>
          <a:prstGeom prst="rect">
            <a:avLst/>
          </a:prstGeom>
          <a:noFill/>
          <a:ln w="76200">
            <a:solidFill>
              <a:srgbClr val="0070C0"/>
            </a:solidFill>
          </a:ln>
        </p:spPr>
        <p:txBody>
          <a:bodyPr wrap="square" rtlCol="0">
            <a:spAutoFit/>
          </a:bodyPr>
          <a:lstStyle/>
          <a:p>
            <a:r>
              <a:rPr lang="en-GB" dirty="0" smtClean="0">
                <a:latin typeface="Comic Sans MS" panose="030F0702030302020204" pitchFamily="66" charset="0"/>
              </a:rPr>
              <a:t>Time phrases</a:t>
            </a:r>
          </a:p>
          <a:p>
            <a:endParaRPr lang="en-GB" dirty="0" smtClean="0">
              <a:latin typeface="Comic Sans MS" panose="030F0702030302020204" pitchFamily="66" charset="0"/>
            </a:endParaRPr>
          </a:p>
          <a:p>
            <a:r>
              <a:rPr lang="en-GB" dirty="0" err="1">
                <a:latin typeface="Comic Sans MS" panose="030F0702030302020204" pitchFamily="66" charset="0"/>
              </a:rPr>
              <a:t>j</a:t>
            </a:r>
            <a:r>
              <a:rPr lang="en-GB" dirty="0" err="1" smtClean="0">
                <a:latin typeface="Comic Sans MS" panose="030F0702030302020204" pitchFamily="66" charset="0"/>
              </a:rPr>
              <a:t>eden</a:t>
            </a:r>
            <a:r>
              <a:rPr lang="en-GB" dirty="0" smtClean="0">
                <a:latin typeface="Comic Sans MS" panose="030F0702030302020204" pitchFamily="66" charset="0"/>
              </a:rPr>
              <a:t> Tag</a:t>
            </a:r>
          </a:p>
          <a:p>
            <a:r>
              <a:rPr lang="en-GB" dirty="0">
                <a:latin typeface="Comic Sans MS" panose="030F0702030302020204" pitchFamily="66" charset="0"/>
              </a:rPr>
              <a:t>a</a:t>
            </a:r>
            <a:r>
              <a:rPr lang="en-GB" dirty="0" smtClean="0">
                <a:latin typeface="Comic Sans MS" panose="030F0702030302020204" pitchFamily="66" charset="0"/>
              </a:rPr>
              <a:t>m </a:t>
            </a:r>
            <a:r>
              <a:rPr lang="en-GB" dirty="0" err="1" smtClean="0">
                <a:latin typeface="Comic Sans MS" panose="030F0702030302020204" pitchFamily="66" charset="0"/>
              </a:rPr>
              <a:t>Wochenende</a:t>
            </a:r>
            <a:endParaRPr lang="en-GB" dirty="0">
              <a:latin typeface="Comic Sans MS" panose="030F0702030302020204" pitchFamily="66" charset="0"/>
            </a:endParaRPr>
          </a:p>
          <a:p>
            <a:r>
              <a:rPr lang="en-GB" dirty="0" smtClean="0"/>
              <a:t>…</a:t>
            </a:r>
            <a:endParaRPr lang="en-GB" dirty="0"/>
          </a:p>
          <a:p>
            <a:endParaRPr lang="en-GB" dirty="0" smtClean="0"/>
          </a:p>
          <a:p>
            <a:endParaRPr lang="en-GB" dirty="0"/>
          </a:p>
          <a:p>
            <a:endParaRPr lang="en-GB" dirty="0" smtClean="0"/>
          </a:p>
          <a:p>
            <a:endParaRPr lang="en-GB" dirty="0" smtClean="0"/>
          </a:p>
          <a:p>
            <a:endParaRPr lang="en-GB" dirty="0"/>
          </a:p>
          <a:p>
            <a:endParaRPr lang="en-GB" dirty="0"/>
          </a:p>
        </p:txBody>
      </p:sp>
      <p:sp>
        <p:nvSpPr>
          <p:cNvPr id="8" name="TextBox 7"/>
          <p:cNvSpPr txBox="1"/>
          <p:nvPr/>
        </p:nvSpPr>
        <p:spPr>
          <a:xfrm>
            <a:off x="4762" y="3429000"/>
            <a:ext cx="3946525" cy="3139321"/>
          </a:xfrm>
          <a:prstGeom prst="rect">
            <a:avLst/>
          </a:prstGeom>
          <a:noFill/>
          <a:ln w="76200">
            <a:solidFill>
              <a:srgbClr val="7030A0"/>
            </a:solidFill>
          </a:ln>
        </p:spPr>
        <p:txBody>
          <a:bodyPr wrap="square" rtlCol="0">
            <a:spAutoFit/>
          </a:bodyPr>
          <a:lstStyle/>
          <a:p>
            <a:r>
              <a:rPr lang="en-GB" dirty="0" smtClean="0">
                <a:latin typeface="Comic Sans MS" panose="030F0702030302020204" pitchFamily="66" charset="0"/>
              </a:rPr>
              <a:t>Places</a:t>
            </a:r>
          </a:p>
          <a:p>
            <a:endParaRPr lang="en-GB" dirty="0" smtClean="0">
              <a:latin typeface="Comic Sans MS" panose="030F0702030302020204" pitchFamily="66" charset="0"/>
            </a:endParaRPr>
          </a:p>
          <a:p>
            <a:r>
              <a:rPr lang="en-GB" dirty="0" smtClean="0">
                <a:latin typeface="Comic Sans MS" panose="030F0702030302020204" pitchFamily="66" charset="0"/>
              </a:rPr>
              <a:t>in </a:t>
            </a:r>
            <a:r>
              <a:rPr lang="en-GB" dirty="0" err="1" smtClean="0">
                <a:latin typeface="Comic Sans MS" panose="030F0702030302020204" pitchFamily="66" charset="0"/>
              </a:rPr>
              <a:t>meinem</a:t>
            </a:r>
            <a:r>
              <a:rPr lang="en-GB" dirty="0" smtClean="0">
                <a:latin typeface="Comic Sans MS" panose="030F0702030302020204" pitchFamily="66" charset="0"/>
              </a:rPr>
              <a:t> </a:t>
            </a:r>
            <a:r>
              <a:rPr lang="en-GB" dirty="0" err="1" smtClean="0">
                <a:latin typeface="Comic Sans MS" panose="030F0702030302020204" pitchFamily="66" charset="0"/>
              </a:rPr>
              <a:t>Schlafzimmer</a:t>
            </a:r>
            <a:endParaRPr lang="en-GB" dirty="0" smtClean="0">
              <a:latin typeface="Comic Sans MS" panose="030F0702030302020204" pitchFamily="66" charset="0"/>
            </a:endParaRPr>
          </a:p>
          <a:p>
            <a:r>
              <a:rPr lang="en-GB" dirty="0" err="1">
                <a:latin typeface="Comic Sans MS" panose="030F0702030302020204" pitchFamily="66" charset="0"/>
              </a:rPr>
              <a:t>i</a:t>
            </a:r>
            <a:r>
              <a:rPr lang="en-GB" dirty="0" err="1" smtClean="0">
                <a:latin typeface="Comic Sans MS" panose="030F0702030302020204" pitchFamily="66" charset="0"/>
              </a:rPr>
              <a:t>m</a:t>
            </a:r>
            <a:r>
              <a:rPr lang="en-GB" dirty="0" smtClean="0">
                <a:latin typeface="Comic Sans MS" panose="030F0702030302020204" pitchFamily="66" charset="0"/>
              </a:rPr>
              <a:t> Park </a:t>
            </a:r>
          </a:p>
          <a:p>
            <a:r>
              <a:rPr lang="en-GB" dirty="0" smtClean="0">
                <a:latin typeface="Comic Sans MS" panose="030F0702030302020204" pitchFamily="66" charset="0"/>
              </a:rPr>
              <a:t>…</a:t>
            </a:r>
            <a:endParaRPr lang="en-GB" dirty="0" smtClean="0"/>
          </a:p>
          <a:p>
            <a:endParaRPr lang="en-GB" dirty="0"/>
          </a:p>
          <a:p>
            <a:endParaRPr lang="en-GB" dirty="0" smtClean="0"/>
          </a:p>
          <a:p>
            <a:endParaRPr lang="en-GB" dirty="0"/>
          </a:p>
          <a:p>
            <a:endParaRPr lang="en-GB" dirty="0" smtClean="0"/>
          </a:p>
          <a:p>
            <a:endParaRPr lang="en-GB" dirty="0"/>
          </a:p>
          <a:p>
            <a:endParaRPr lang="en-GB" dirty="0"/>
          </a:p>
        </p:txBody>
      </p:sp>
      <p:sp>
        <p:nvSpPr>
          <p:cNvPr id="2" name="TextBox 1"/>
          <p:cNvSpPr txBox="1"/>
          <p:nvPr/>
        </p:nvSpPr>
        <p:spPr>
          <a:xfrm>
            <a:off x="4133850" y="3429000"/>
            <a:ext cx="8058150" cy="3416320"/>
          </a:xfrm>
          <a:prstGeom prst="rect">
            <a:avLst/>
          </a:prstGeom>
          <a:noFill/>
          <a:ln w="76200">
            <a:solidFill>
              <a:srgbClr val="92D050"/>
            </a:solidFill>
          </a:ln>
        </p:spPr>
        <p:txBody>
          <a:bodyPr wrap="square" rtlCol="0">
            <a:spAutoFit/>
          </a:bodyPr>
          <a:lstStyle/>
          <a:p>
            <a:r>
              <a:rPr lang="en-GB" dirty="0" smtClean="0">
                <a:latin typeface="Comic Sans MS" panose="030F0702030302020204" pitchFamily="66" charset="0"/>
              </a:rPr>
              <a:t>Now use the words in these boxes to create as many sentences as you can about sports/free time (use extra paper if you need to):</a:t>
            </a:r>
          </a:p>
          <a:p>
            <a:r>
              <a:rPr lang="en-GB" dirty="0" smtClean="0">
                <a:latin typeface="Comic Sans MS" panose="030F0702030302020204" pitchFamily="66" charset="0"/>
              </a:rPr>
              <a:t>1._____________________________________________________</a:t>
            </a:r>
          </a:p>
          <a:p>
            <a:r>
              <a:rPr lang="en-GB" dirty="0">
                <a:latin typeface="Comic Sans MS" panose="030F0702030302020204" pitchFamily="66" charset="0"/>
              </a:rPr>
              <a:t>2</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3</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4</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5</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6</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7</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8</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9</a:t>
            </a:r>
            <a:r>
              <a:rPr lang="en-GB" dirty="0" smtClean="0">
                <a:latin typeface="Comic Sans MS" panose="030F0702030302020204" pitchFamily="66" charset="0"/>
              </a:rPr>
              <a:t>._____________________________________________________</a:t>
            </a:r>
          </a:p>
          <a:p>
            <a:r>
              <a:rPr lang="en-GB" dirty="0" smtClean="0">
                <a:latin typeface="Comic Sans MS" panose="030F0702030302020204" pitchFamily="66" charset="0"/>
              </a:rPr>
              <a:t>10.____________________________________________________</a:t>
            </a:r>
          </a:p>
        </p:txBody>
      </p:sp>
    </p:spTree>
    <p:extLst>
      <p:ext uri="{BB962C8B-B14F-4D97-AF65-F5344CB8AC3E}">
        <p14:creationId xmlns:p14="http://schemas.microsoft.com/office/powerpoint/2010/main" val="3035417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3987800" cy="3139321"/>
          </a:xfrm>
          <a:prstGeom prst="rect">
            <a:avLst/>
          </a:prstGeom>
          <a:noFill/>
          <a:ln w="76200">
            <a:solidFill>
              <a:srgbClr val="7030A0"/>
            </a:solidFill>
          </a:ln>
        </p:spPr>
        <p:txBody>
          <a:bodyPr wrap="square" rtlCol="0">
            <a:spAutoFit/>
          </a:bodyPr>
          <a:lstStyle/>
          <a:p>
            <a:r>
              <a:rPr lang="en-GB" dirty="0" smtClean="0">
                <a:latin typeface="Comic Sans MS" panose="030F0702030302020204" pitchFamily="66" charset="0"/>
              </a:rPr>
              <a:t>Sports</a:t>
            </a:r>
          </a:p>
          <a:p>
            <a:endParaRPr lang="en-GB" dirty="0">
              <a:latin typeface="Comic Sans MS" panose="030F0702030302020204" pitchFamily="66" charset="0"/>
            </a:endParaRPr>
          </a:p>
          <a:p>
            <a:r>
              <a:rPr lang="en-GB" dirty="0" smtClean="0">
                <a:latin typeface="Comic Sans MS" panose="030F0702030302020204" pitchFamily="66" charset="0"/>
              </a:rPr>
              <a:t>Rugby</a:t>
            </a:r>
          </a:p>
          <a:p>
            <a:r>
              <a:rPr lang="en-GB" dirty="0" err="1" smtClean="0">
                <a:latin typeface="Comic Sans MS" panose="030F0702030302020204" pitchFamily="66" charset="0"/>
              </a:rPr>
              <a:t>Tischtennis</a:t>
            </a:r>
            <a:endParaRPr lang="en-GB" dirty="0" smtClean="0">
              <a:latin typeface="Comic Sans MS" panose="030F0702030302020204" pitchFamily="66" charset="0"/>
            </a:endParaRPr>
          </a:p>
          <a:p>
            <a:r>
              <a:rPr lang="en-GB" dirty="0" smtClean="0"/>
              <a:t>…</a:t>
            </a:r>
            <a:endParaRPr lang="en-GB" dirty="0"/>
          </a:p>
          <a:p>
            <a:endParaRPr lang="en-GB" dirty="0" smtClean="0"/>
          </a:p>
          <a:p>
            <a:endParaRPr lang="en-GB" dirty="0" smtClean="0"/>
          </a:p>
          <a:p>
            <a:endParaRPr lang="en-GB" dirty="0"/>
          </a:p>
          <a:p>
            <a:endParaRPr lang="en-GB" dirty="0" smtClean="0"/>
          </a:p>
          <a:p>
            <a:endParaRPr lang="en-GB" dirty="0"/>
          </a:p>
          <a:p>
            <a:endParaRPr lang="en-GB" dirty="0"/>
          </a:p>
        </p:txBody>
      </p:sp>
      <p:sp>
        <p:nvSpPr>
          <p:cNvPr id="5" name="TextBox 4"/>
          <p:cNvSpPr txBox="1"/>
          <p:nvPr/>
        </p:nvSpPr>
        <p:spPr>
          <a:xfrm>
            <a:off x="4127500" y="12699"/>
            <a:ext cx="3987800" cy="3139321"/>
          </a:xfrm>
          <a:prstGeom prst="rect">
            <a:avLst/>
          </a:prstGeom>
          <a:noFill/>
          <a:ln w="76200">
            <a:solidFill>
              <a:srgbClr val="00B0F0"/>
            </a:solidFill>
          </a:ln>
        </p:spPr>
        <p:txBody>
          <a:bodyPr wrap="square" rtlCol="0">
            <a:spAutoFit/>
          </a:bodyPr>
          <a:lstStyle/>
          <a:p>
            <a:r>
              <a:rPr lang="en-GB" dirty="0" smtClean="0">
                <a:latin typeface="Comic Sans MS" panose="030F0702030302020204" pitchFamily="66" charset="0"/>
              </a:rPr>
              <a:t>Other nouns</a:t>
            </a:r>
          </a:p>
          <a:p>
            <a:endParaRPr lang="en-GB" dirty="0"/>
          </a:p>
          <a:p>
            <a:r>
              <a:rPr lang="en-GB" dirty="0" err="1" smtClean="0">
                <a:latin typeface="Comic Sans MS" panose="030F0702030302020204" pitchFamily="66" charset="0"/>
              </a:rPr>
              <a:t>Fotos</a:t>
            </a:r>
            <a:endParaRPr lang="en-GB" dirty="0" smtClean="0">
              <a:latin typeface="Comic Sans MS" panose="030F0702030302020204" pitchFamily="66" charset="0"/>
            </a:endParaRPr>
          </a:p>
          <a:p>
            <a:r>
              <a:rPr lang="en-GB" dirty="0" err="1" smtClean="0">
                <a:latin typeface="Comic Sans MS" panose="030F0702030302020204" pitchFamily="66" charset="0"/>
              </a:rPr>
              <a:t>Gitarre</a:t>
            </a:r>
            <a:endParaRPr lang="en-GB" dirty="0" smtClean="0">
              <a:latin typeface="Comic Sans MS" panose="030F0702030302020204" pitchFamily="66" charset="0"/>
            </a:endParaRPr>
          </a:p>
          <a:p>
            <a:r>
              <a:rPr lang="en-GB" dirty="0" smtClean="0"/>
              <a:t>…</a:t>
            </a:r>
            <a:endParaRPr lang="en-GB" dirty="0"/>
          </a:p>
          <a:p>
            <a:endParaRPr lang="en-GB" dirty="0"/>
          </a:p>
          <a:p>
            <a:endParaRPr lang="en-GB" dirty="0" smtClean="0"/>
          </a:p>
          <a:p>
            <a:endParaRPr lang="en-GB" dirty="0"/>
          </a:p>
          <a:p>
            <a:endParaRPr lang="en-GB" dirty="0" smtClean="0"/>
          </a:p>
          <a:p>
            <a:endParaRPr lang="en-GB" dirty="0" smtClean="0"/>
          </a:p>
          <a:p>
            <a:endParaRPr lang="en-GB" dirty="0"/>
          </a:p>
        </p:txBody>
      </p:sp>
      <p:sp>
        <p:nvSpPr>
          <p:cNvPr id="6" name="TextBox 5"/>
          <p:cNvSpPr txBox="1"/>
          <p:nvPr/>
        </p:nvSpPr>
        <p:spPr>
          <a:xfrm>
            <a:off x="8255000" y="12699"/>
            <a:ext cx="3937000" cy="3139321"/>
          </a:xfrm>
          <a:prstGeom prst="rect">
            <a:avLst/>
          </a:prstGeom>
          <a:noFill/>
          <a:ln w="76200">
            <a:solidFill>
              <a:schemeClr val="accent6">
                <a:lumMod val="75000"/>
              </a:schemeClr>
            </a:solidFill>
          </a:ln>
        </p:spPr>
        <p:txBody>
          <a:bodyPr wrap="square" rtlCol="0">
            <a:spAutoFit/>
          </a:bodyPr>
          <a:lstStyle/>
          <a:p>
            <a:r>
              <a:rPr lang="en-GB" dirty="0" smtClean="0">
                <a:latin typeface="Comic Sans MS" panose="030F0702030302020204" pitchFamily="66" charset="0"/>
              </a:rPr>
              <a:t>Adjectives</a:t>
            </a:r>
          </a:p>
          <a:p>
            <a:endParaRPr lang="en-GB" dirty="0">
              <a:latin typeface="Comic Sans MS" panose="030F0702030302020204" pitchFamily="66" charset="0"/>
            </a:endParaRPr>
          </a:p>
          <a:p>
            <a:r>
              <a:rPr lang="en-GB" dirty="0" err="1">
                <a:latin typeface="Comic Sans MS" panose="030F0702030302020204" pitchFamily="66" charset="0"/>
              </a:rPr>
              <a:t>s</a:t>
            </a:r>
            <a:r>
              <a:rPr lang="en-GB" dirty="0" err="1" smtClean="0">
                <a:latin typeface="Comic Sans MS" panose="030F0702030302020204" pitchFamily="66" charset="0"/>
              </a:rPr>
              <a:t>portlich</a:t>
            </a:r>
            <a:endParaRPr lang="en-GB" dirty="0" smtClean="0">
              <a:latin typeface="Comic Sans MS" panose="030F0702030302020204" pitchFamily="66" charset="0"/>
            </a:endParaRPr>
          </a:p>
          <a:p>
            <a:r>
              <a:rPr lang="en-GB" dirty="0" err="1" smtClean="0">
                <a:latin typeface="Comic Sans MS" panose="030F0702030302020204" pitchFamily="66" charset="0"/>
              </a:rPr>
              <a:t>musikalisch</a:t>
            </a:r>
            <a:endParaRPr lang="en-GB" dirty="0" smtClean="0">
              <a:latin typeface="Comic Sans MS" panose="030F0702030302020204" pitchFamily="66" charset="0"/>
            </a:endParaRPr>
          </a:p>
          <a:p>
            <a:r>
              <a:rPr lang="en-GB" dirty="0" smtClean="0"/>
              <a:t>…</a:t>
            </a:r>
            <a:endParaRPr lang="en-GB" dirty="0"/>
          </a:p>
          <a:p>
            <a:endParaRPr lang="en-GB" dirty="0" smtClean="0"/>
          </a:p>
          <a:p>
            <a:endParaRPr lang="en-GB" dirty="0" smtClean="0"/>
          </a:p>
          <a:p>
            <a:endParaRPr lang="en-GB" dirty="0"/>
          </a:p>
          <a:p>
            <a:endParaRPr lang="en-GB" dirty="0" smtClean="0"/>
          </a:p>
          <a:p>
            <a:endParaRPr lang="en-GB" dirty="0"/>
          </a:p>
          <a:p>
            <a:endParaRPr lang="en-GB" dirty="0"/>
          </a:p>
        </p:txBody>
      </p:sp>
      <p:sp>
        <p:nvSpPr>
          <p:cNvPr id="7" name="TextBox 6"/>
          <p:cNvSpPr txBox="1"/>
          <p:nvPr/>
        </p:nvSpPr>
        <p:spPr>
          <a:xfrm>
            <a:off x="0" y="3289299"/>
            <a:ext cx="3987800" cy="3139321"/>
          </a:xfrm>
          <a:prstGeom prst="rect">
            <a:avLst/>
          </a:prstGeom>
          <a:noFill/>
          <a:ln w="76200">
            <a:solidFill>
              <a:schemeClr val="accent4">
                <a:lumMod val="75000"/>
              </a:schemeClr>
            </a:solidFill>
          </a:ln>
        </p:spPr>
        <p:txBody>
          <a:bodyPr wrap="square" rtlCol="0">
            <a:spAutoFit/>
          </a:bodyPr>
          <a:lstStyle/>
          <a:p>
            <a:r>
              <a:rPr lang="en-GB" dirty="0" smtClean="0">
                <a:latin typeface="Comic Sans MS" panose="030F0702030302020204" pitchFamily="66" charset="0"/>
              </a:rPr>
              <a:t>Opinion phrases</a:t>
            </a:r>
          </a:p>
          <a:p>
            <a:endParaRPr lang="en-GB" dirty="0" smtClean="0">
              <a:latin typeface="Comic Sans MS" panose="030F0702030302020204" pitchFamily="66" charset="0"/>
            </a:endParaRPr>
          </a:p>
          <a:p>
            <a:r>
              <a:rPr lang="en-GB" dirty="0" err="1" smtClean="0">
                <a:latin typeface="Comic Sans MS" panose="030F0702030302020204" pitchFamily="66" charset="0"/>
              </a:rPr>
              <a:t>Ich</a:t>
            </a:r>
            <a:r>
              <a:rPr lang="en-GB" dirty="0" smtClean="0">
                <a:latin typeface="Comic Sans MS" panose="030F0702030302020204" pitchFamily="66" charset="0"/>
              </a:rPr>
              <a:t> </a:t>
            </a:r>
            <a:r>
              <a:rPr lang="en-GB" dirty="0" err="1" smtClean="0">
                <a:latin typeface="Comic Sans MS" panose="030F0702030302020204" pitchFamily="66" charset="0"/>
              </a:rPr>
              <a:t>spiele</a:t>
            </a:r>
            <a:r>
              <a:rPr lang="en-GB" dirty="0" smtClean="0">
                <a:latin typeface="Comic Sans MS" panose="030F0702030302020204" pitchFamily="66" charset="0"/>
              </a:rPr>
              <a:t> </a:t>
            </a:r>
            <a:r>
              <a:rPr lang="en-GB" dirty="0" err="1" smtClean="0">
                <a:latin typeface="Comic Sans MS" panose="030F0702030302020204" pitchFamily="66" charset="0"/>
              </a:rPr>
              <a:t>gern</a:t>
            </a:r>
            <a:r>
              <a:rPr lang="en-GB" dirty="0" smtClean="0">
                <a:latin typeface="Comic Sans MS" panose="030F0702030302020204" pitchFamily="66" charset="0"/>
              </a:rPr>
              <a:t>…</a:t>
            </a:r>
          </a:p>
          <a:p>
            <a:r>
              <a:rPr lang="en-GB" dirty="0" err="1" smtClean="0">
                <a:latin typeface="Comic Sans MS" panose="030F0702030302020204" pitchFamily="66" charset="0"/>
              </a:rPr>
              <a:t>Ich</a:t>
            </a:r>
            <a:r>
              <a:rPr lang="en-GB" dirty="0" smtClean="0">
                <a:latin typeface="Comic Sans MS" panose="030F0702030302020204" pitchFamily="66" charset="0"/>
              </a:rPr>
              <a:t> </a:t>
            </a:r>
            <a:r>
              <a:rPr lang="en-GB" dirty="0" err="1" smtClean="0">
                <a:latin typeface="Comic Sans MS" panose="030F0702030302020204" pitchFamily="66" charset="0"/>
              </a:rPr>
              <a:t>spiele</a:t>
            </a:r>
            <a:r>
              <a:rPr lang="en-GB" dirty="0" smtClean="0">
                <a:latin typeface="Comic Sans MS" panose="030F0702030302020204" pitchFamily="66" charset="0"/>
              </a:rPr>
              <a:t> </a:t>
            </a:r>
            <a:r>
              <a:rPr lang="en-GB" dirty="0" err="1" smtClean="0">
                <a:latin typeface="Comic Sans MS" panose="030F0702030302020204" pitchFamily="66" charset="0"/>
              </a:rPr>
              <a:t>ziemlich</a:t>
            </a:r>
            <a:r>
              <a:rPr lang="en-GB" dirty="0" smtClean="0">
                <a:latin typeface="Comic Sans MS" panose="030F0702030302020204" pitchFamily="66" charset="0"/>
              </a:rPr>
              <a:t> </a:t>
            </a:r>
            <a:r>
              <a:rPr lang="en-GB" dirty="0" err="1" smtClean="0">
                <a:latin typeface="Comic Sans MS" panose="030F0702030302020204" pitchFamily="66" charset="0"/>
              </a:rPr>
              <a:t>gern</a:t>
            </a:r>
            <a:r>
              <a:rPr lang="en-GB" dirty="0" smtClean="0">
                <a:latin typeface="Comic Sans MS" panose="030F0702030302020204" pitchFamily="66" charset="0"/>
              </a:rPr>
              <a:t>…</a:t>
            </a:r>
            <a:endParaRPr lang="en-GB" dirty="0">
              <a:latin typeface="Comic Sans MS" panose="030F0702030302020204" pitchFamily="66" charset="0"/>
            </a:endParaRPr>
          </a:p>
          <a:p>
            <a:endParaRPr lang="en-GB" dirty="0" smtClean="0"/>
          </a:p>
          <a:p>
            <a:endParaRPr lang="en-GB" dirty="0"/>
          </a:p>
          <a:p>
            <a:endParaRPr lang="en-GB" dirty="0" smtClean="0"/>
          </a:p>
          <a:p>
            <a:endParaRPr lang="en-GB" dirty="0"/>
          </a:p>
          <a:p>
            <a:endParaRPr lang="en-GB" dirty="0" smtClean="0"/>
          </a:p>
          <a:p>
            <a:endParaRPr lang="en-GB" dirty="0"/>
          </a:p>
          <a:p>
            <a:endParaRPr lang="en-GB" dirty="0"/>
          </a:p>
        </p:txBody>
      </p:sp>
      <p:sp>
        <p:nvSpPr>
          <p:cNvPr id="8" name="TextBox 7"/>
          <p:cNvSpPr txBox="1"/>
          <p:nvPr/>
        </p:nvSpPr>
        <p:spPr>
          <a:xfrm>
            <a:off x="4127500" y="3301998"/>
            <a:ext cx="3987800" cy="3139321"/>
          </a:xfrm>
          <a:prstGeom prst="rect">
            <a:avLst/>
          </a:prstGeom>
          <a:noFill/>
          <a:ln w="76200">
            <a:solidFill>
              <a:schemeClr val="accent3">
                <a:lumMod val="60000"/>
                <a:lumOff val="40000"/>
              </a:schemeClr>
            </a:solidFill>
          </a:ln>
        </p:spPr>
        <p:txBody>
          <a:bodyPr wrap="square" rtlCol="0">
            <a:spAutoFit/>
          </a:bodyPr>
          <a:lstStyle/>
          <a:p>
            <a:r>
              <a:rPr lang="en-GB" dirty="0" smtClean="0">
                <a:latin typeface="Comic Sans MS" panose="030F0702030302020204" pitchFamily="66" charset="0"/>
              </a:rPr>
              <a:t>Connectives</a:t>
            </a:r>
          </a:p>
          <a:p>
            <a:endParaRPr lang="en-GB" dirty="0">
              <a:latin typeface="Comic Sans MS" panose="030F0702030302020204" pitchFamily="66" charset="0"/>
            </a:endParaRPr>
          </a:p>
          <a:p>
            <a:r>
              <a:rPr lang="en-GB" dirty="0" smtClean="0">
                <a:latin typeface="Comic Sans MS" panose="030F0702030302020204" pitchFamily="66" charset="0"/>
              </a:rPr>
              <a:t>und</a:t>
            </a:r>
          </a:p>
          <a:p>
            <a:r>
              <a:rPr lang="en-GB" dirty="0" err="1" smtClean="0">
                <a:latin typeface="Comic Sans MS" panose="030F0702030302020204" pitchFamily="66" charset="0"/>
              </a:rPr>
              <a:t>auch</a:t>
            </a:r>
            <a:endParaRPr lang="en-GB" dirty="0">
              <a:latin typeface="Comic Sans MS" panose="030F0702030302020204" pitchFamily="66" charset="0"/>
            </a:endParaRPr>
          </a:p>
          <a:p>
            <a:r>
              <a:rPr lang="en-GB" dirty="0" err="1" smtClean="0">
                <a:latin typeface="Comic Sans MS" panose="030F0702030302020204" pitchFamily="66" charset="0"/>
              </a:rPr>
              <a:t>aber</a:t>
            </a:r>
            <a:endParaRPr lang="en-GB" dirty="0" smtClean="0">
              <a:latin typeface="Comic Sans MS" panose="030F0702030302020204" pitchFamily="66" charset="0"/>
            </a:endParaRPr>
          </a:p>
          <a:p>
            <a:endParaRPr lang="en-GB" dirty="0"/>
          </a:p>
          <a:p>
            <a:endParaRPr lang="en-GB" dirty="0" smtClean="0"/>
          </a:p>
          <a:p>
            <a:endParaRPr lang="en-GB" dirty="0"/>
          </a:p>
          <a:p>
            <a:endParaRPr lang="en-GB" dirty="0" smtClean="0"/>
          </a:p>
          <a:p>
            <a:endParaRPr lang="en-GB" dirty="0"/>
          </a:p>
          <a:p>
            <a:endParaRPr lang="en-GB" dirty="0"/>
          </a:p>
        </p:txBody>
      </p:sp>
      <p:sp>
        <p:nvSpPr>
          <p:cNvPr id="9" name="TextBox 8"/>
          <p:cNvSpPr txBox="1"/>
          <p:nvPr/>
        </p:nvSpPr>
        <p:spPr>
          <a:xfrm>
            <a:off x="8255000" y="3289298"/>
            <a:ext cx="3937000" cy="3139321"/>
          </a:xfrm>
          <a:prstGeom prst="rect">
            <a:avLst/>
          </a:prstGeom>
          <a:noFill/>
          <a:ln w="76200">
            <a:solidFill>
              <a:srgbClr val="FF0000"/>
            </a:solidFill>
          </a:ln>
        </p:spPr>
        <p:txBody>
          <a:bodyPr wrap="square" rtlCol="0">
            <a:spAutoFit/>
          </a:bodyPr>
          <a:lstStyle/>
          <a:p>
            <a:r>
              <a:rPr lang="en-GB" sz="2400" b="1" dirty="0" smtClean="0">
                <a:solidFill>
                  <a:srgbClr val="FF0000"/>
                </a:solidFill>
                <a:latin typeface="Comic Sans MS" panose="030F0702030302020204" pitchFamily="66" charset="0"/>
              </a:rPr>
              <a:t>Task </a:t>
            </a:r>
          </a:p>
          <a:p>
            <a:r>
              <a:rPr lang="en-GB" sz="2400" dirty="0">
                <a:solidFill>
                  <a:srgbClr val="FF0000"/>
                </a:solidFill>
                <a:latin typeface="Comic Sans MS" panose="030F0702030302020204" pitchFamily="66" charset="0"/>
              </a:rPr>
              <a:t>T</a:t>
            </a:r>
            <a:r>
              <a:rPr lang="en-GB" sz="2400" dirty="0" smtClean="0">
                <a:solidFill>
                  <a:srgbClr val="FF0000"/>
                </a:solidFill>
                <a:latin typeface="Comic Sans MS" panose="030F0702030302020204" pitchFamily="66" charset="0"/>
              </a:rPr>
              <a:t>ry to add some of these words into your sentences on the last slide (make sure they would make sense in English!)</a:t>
            </a:r>
            <a:endParaRPr lang="en-GB" dirty="0" smtClean="0">
              <a:solidFill>
                <a:srgbClr val="FF0000"/>
              </a:solidFill>
            </a:endParaRPr>
          </a:p>
          <a:p>
            <a:endParaRPr lang="en-GB" dirty="0">
              <a:solidFill>
                <a:srgbClr val="FF0000"/>
              </a:solidFill>
            </a:endParaRPr>
          </a:p>
          <a:p>
            <a:endParaRPr lang="en-GB" dirty="0">
              <a:solidFill>
                <a:srgbClr val="FF0000"/>
              </a:solidFill>
            </a:endParaRPr>
          </a:p>
          <a:p>
            <a:endParaRPr lang="en-GB" dirty="0">
              <a:solidFill>
                <a:srgbClr val="FF0000"/>
              </a:solidFill>
            </a:endParaRPr>
          </a:p>
        </p:txBody>
      </p:sp>
    </p:spTree>
    <p:extLst>
      <p:ext uri="{BB962C8B-B14F-4D97-AF65-F5344CB8AC3E}">
        <p14:creationId xmlns:p14="http://schemas.microsoft.com/office/powerpoint/2010/main" val="1328276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3600" y="1787525"/>
            <a:ext cx="10515600" cy="1325563"/>
          </a:xfrm>
        </p:spPr>
        <p:txBody>
          <a:bodyPr>
            <a:normAutofit fontScale="90000"/>
          </a:bodyPr>
          <a:lstStyle/>
          <a:p>
            <a:r>
              <a:rPr lang="en-GB" dirty="0" smtClean="0">
                <a:latin typeface="Comic Sans MS" panose="030F0702030302020204" pitchFamily="66" charset="0"/>
              </a:rPr>
              <a:t>Now it’s your turn. Use my example to fill in the rest of the knowledge organiser in German with words from the vocab list or from your memory if you’re confident!</a:t>
            </a:r>
            <a:br>
              <a:rPr lang="en-GB" dirty="0" smtClean="0">
                <a:latin typeface="Comic Sans MS" panose="030F0702030302020204" pitchFamily="66" charset="0"/>
              </a:rPr>
            </a:br>
            <a:r>
              <a:rPr lang="en-GB" dirty="0">
                <a:latin typeface="Comic Sans MS" panose="030F0702030302020204" pitchFamily="66" charset="0"/>
              </a:rPr>
              <a:t/>
            </a:r>
            <a:br>
              <a:rPr lang="en-GB" dirty="0">
                <a:latin typeface="Comic Sans MS" panose="030F0702030302020204" pitchFamily="66" charset="0"/>
              </a:rPr>
            </a:br>
            <a:r>
              <a:rPr lang="en-GB" dirty="0" smtClean="0">
                <a:latin typeface="Comic Sans MS" panose="030F0702030302020204" pitchFamily="66" charset="0"/>
              </a:rPr>
              <a:t>Also complete the task boxes once you are finished with each slide. </a:t>
            </a:r>
            <a:endParaRPr lang="en-GB" dirty="0">
              <a:latin typeface="Comic Sans MS" panose="030F0702030302020204" pitchFamily="66" charset="0"/>
            </a:endParaRPr>
          </a:p>
        </p:txBody>
      </p:sp>
    </p:spTree>
    <p:extLst>
      <p:ext uri="{BB962C8B-B14F-4D97-AF65-F5344CB8AC3E}">
        <p14:creationId xmlns:p14="http://schemas.microsoft.com/office/powerpoint/2010/main" val="741323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33850" y="25392"/>
            <a:ext cx="3905250" cy="3139321"/>
          </a:xfrm>
          <a:prstGeom prst="rect">
            <a:avLst/>
          </a:prstGeom>
          <a:noFill/>
          <a:ln w="76200">
            <a:solidFill>
              <a:srgbClr val="FF0000"/>
            </a:solidFill>
          </a:ln>
        </p:spPr>
        <p:txBody>
          <a:bodyPr wrap="square" rtlCol="0">
            <a:spAutoFit/>
          </a:bodyPr>
          <a:lstStyle/>
          <a:p>
            <a:r>
              <a:rPr lang="en-GB" dirty="0" smtClean="0">
                <a:latin typeface="Comic Sans MS" panose="030F0702030302020204" pitchFamily="66" charset="0"/>
              </a:rPr>
              <a:t>Verbs</a:t>
            </a:r>
          </a:p>
          <a:p>
            <a:endParaRPr lang="en-GB" dirty="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smtClean="0"/>
          </a:p>
          <a:p>
            <a:endParaRPr lang="en-GB" dirty="0"/>
          </a:p>
          <a:p>
            <a:endParaRPr lang="en-GB" dirty="0" smtClean="0"/>
          </a:p>
          <a:p>
            <a:endParaRPr lang="en-GB" dirty="0"/>
          </a:p>
          <a:p>
            <a:endParaRPr lang="en-GB" dirty="0"/>
          </a:p>
        </p:txBody>
      </p:sp>
      <p:sp>
        <p:nvSpPr>
          <p:cNvPr id="5" name="TextBox 4"/>
          <p:cNvSpPr txBox="1"/>
          <p:nvPr/>
        </p:nvSpPr>
        <p:spPr>
          <a:xfrm>
            <a:off x="4761" y="0"/>
            <a:ext cx="3946525" cy="3139321"/>
          </a:xfrm>
          <a:prstGeom prst="rect">
            <a:avLst/>
          </a:prstGeom>
          <a:noFill/>
          <a:ln w="76200">
            <a:solidFill>
              <a:schemeClr val="accent2">
                <a:lumMod val="40000"/>
                <a:lumOff val="60000"/>
              </a:schemeClr>
            </a:solidFill>
          </a:ln>
        </p:spPr>
        <p:txBody>
          <a:bodyPr wrap="square" rtlCol="0">
            <a:spAutoFit/>
          </a:bodyPr>
          <a:lstStyle/>
          <a:p>
            <a:r>
              <a:rPr lang="en-GB" dirty="0" smtClean="0">
                <a:latin typeface="Comic Sans MS" panose="030F0702030302020204" pitchFamily="66" charset="0"/>
              </a:rPr>
              <a:t>People</a:t>
            </a: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a:latin typeface="Comic Sans MS" panose="030F0702030302020204" pitchFamily="66" charset="0"/>
            </a:endParaRPr>
          </a:p>
        </p:txBody>
      </p:sp>
      <p:sp>
        <p:nvSpPr>
          <p:cNvPr id="7" name="TextBox 6"/>
          <p:cNvSpPr txBox="1"/>
          <p:nvPr/>
        </p:nvSpPr>
        <p:spPr>
          <a:xfrm>
            <a:off x="8162924" y="25376"/>
            <a:ext cx="4029075" cy="3139321"/>
          </a:xfrm>
          <a:prstGeom prst="rect">
            <a:avLst/>
          </a:prstGeom>
          <a:noFill/>
          <a:ln w="76200">
            <a:solidFill>
              <a:srgbClr val="0070C0"/>
            </a:solidFill>
          </a:ln>
        </p:spPr>
        <p:txBody>
          <a:bodyPr wrap="square" rtlCol="0">
            <a:spAutoFit/>
          </a:bodyPr>
          <a:lstStyle/>
          <a:p>
            <a:r>
              <a:rPr lang="en-GB" dirty="0" smtClean="0">
                <a:latin typeface="Comic Sans MS" panose="030F0702030302020204" pitchFamily="66" charset="0"/>
              </a:rPr>
              <a:t>Time phrases</a:t>
            </a: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smtClean="0"/>
          </a:p>
          <a:p>
            <a:endParaRPr lang="en-GB" dirty="0"/>
          </a:p>
          <a:p>
            <a:endParaRPr lang="en-GB" dirty="0" smtClean="0"/>
          </a:p>
          <a:p>
            <a:endParaRPr lang="en-GB" dirty="0" smtClean="0"/>
          </a:p>
          <a:p>
            <a:endParaRPr lang="en-GB" dirty="0"/>
          </a:p>
          <a:p>
            <a:endParaRPr lang="en-GB" dirty="0"/>
          </a:p>
        </p:txBody>
      </p:sp>
      <p:sp>
        <p:nvSpPr>
          <p:cNvPr id="8" name="TextBox 7"/>
          <p:cNvSpPr txBox="1"/>
          <p:nvPr/>
        </p:nvSpPr>
        <p:spPr>
          <a:xfrm>
            <a:off x="4762" y="3429000"/>
            <a:ext cx="3946525" cy="3139321"/>
          </a:xfrm>
          <a:prstGeom prst="rect">
            <a:avLst/>
          </a:prstGeom>
          <a:noFill/>
          <a:ln w="76200">
            <a:solidFill>
              <a:srgbClr val="7030A0"/>
            </a:solidFill>
          </a:ln>
        </p:spPr>
        <p:txBody>
          <a:bodyPr wrap="square" rtlCol="0">
            <a:spAutoFit/>
          </a:bodyPr>
          <a:lstStyle/>
          <a:p>
            <a:r>
              <a:rPr lang="en-GB" dirty="0" smtClean="0">
                <a:latin typeface="Comic Sans MS" panose="030F0702030302020204" pitchFamily="66" charset="0"/>
              </a:rPr>
              <a:t>Places</a:t>
            </a: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a:p>
          <a:p>
            <a:endParaRPr lang="en-GB" dirty="0" smtClean="0"/>
          </a:p>
          <a:p>
            <a:endParaRPr lang="en-GB" dirty="0"/>
          </a:p>
          <a:p>
            <a:endParaRPr lang="en-GB" dirty="0" smtClean="0"/>
          </a:p>
          <a:p>
            <a:endParaRPr lang="en-GB" dirty="0"/>
          </a:p>
          <a:p>
            <a:endParaRPr lang="en-GB" dirty="0"/>
          </a:p>
        </p:txBody>
      </p:sp>
      <p:sp>
        <p:nvSpPr>
          <p:cNvPr id="2" name="TextBox 1"/>
          <p:cNvSpPr txBox="1"/>
          <p:nvPr/>
        </p:nvSpPr>
        <p:spPr>
          <a:xfrm>
            <a:off x="4133850" y="3429000"/>
            <a:ext cx="8058150" cy="3416320"/>
          </a:xfrm>
          <a:prstGeom prst="rect">
            <a:avLst/>
          </a:prstGeom>
          <a:noFill/>
          <a:ln w="76200">
            <a:solidFill>
              <a:srgbClr val="92D050"/>
            </a:solidFill>
          </a:ln>
        </p:spPr>
        <p:txBody>
          <a:bodyPr wrap="square" rtlCol="0">
            <a:spAutoFit/>
          </a:bodyPr>
          <a:lstStyle/>
          <a:p>
            <a:r>
              <a:rPr lang="en-GB" dirty="0" smtClean="0">
                <a:latin typeface="Comic Sans MS" panose="030F0702030302020204" pitchFamily="66" charset="0"/>
              </a:rPr>
              <a:t>Task - now use the words in these boxes to create as many sentences as you can about sports/free time (use extra paper if you need to):</a:t>
            </a:r>
          </a:p>
          <a:p>
            <a:r>
              <a:rPr lang="en-GB" dirty="0" smtClean="0">
                <a:latin typeface="Comic Sans MS" panose="030F0702030302020204" pitchFamily="66" charset="0"/>
              </a:rPr>
              <a:t>1._____________________________________________________</a:t>
            </a:r>
          </a:p>
          <a:p>
            <a:r>
              <a:rPr lang="en-GB" dirty="0">
                <a:latin typeface="Comic Sans MS" panose="030F0702030302020204" pitchFamily="66" charset="0"/>
              </a:rPr>
              <a:t>2</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3</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4</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5</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6</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7</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8</a:t>
            </a:r>
            <a:r>
              <a:rPr lang="en-GB" dirty="0" smtClean="0">
                <a:latin typeface="Comic Sans MS" panose="030F0702030302020204" pitchFamily="66" charset="0"/>
              </a:rPr>
              <a:t>._____________________________________________________</a:t>
            </a:r>
          </a:p>
          <a:p>
            <a:r>
              <a:rPr lang="en-GB" dirty="0">
                <a:latin typeface="Comic Sans MS" panose="030F0702030302020204" pitchFamily="66" charset="0"/>
              </a:rPr>
              <a:t>9</a:t>
            </a:r>
            <a:r>
              <a:rPr lang="en-GB" dirty="0" smtClean="0">
                <a:latin typeface="Comic Sans MS" panose="030F0702030302020204" pitchFamily="66" charset="0"/>
              </a:rPr>
              <a:t>._____________________________________________________</a:t>
            </a:r>
          </a:p>
          <a:p>
            <a:r>
              <a:rPr lang="en-GB" dirty="0" smtClean="0">
                <a:latin typeface="Comic Sans MS" panose="030F0702030302020204" pitchFamily="66" charset="0"/>
              </a:rPr>
              <a:t>10.____________________________________________________</a:t>
            </a:r>
          </a:p>
        </p:txBody>
      </p:sp>
    </p:spTree>
    <p:extLst>
      <p:ext uri="{BB962C8B-B14F-4D97-AF65-F5344CB8AC3E}">
        <p14:creationId xmlns:p14="http://schemas.microsoft.com/office/powerpoint/2010/main" val="10615941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3987800" cy="3139321"/>
          </a:xfrm>
          <a:prstGeom prst="rect">
            <a:avLst/>
          </a:prstGeom>
          <a:noFill/>
          <a:ln w="76200">
            <a:solidFill>
              <a:srgbClr val="7030A0"/>
            </a:solidFill>
          </a:ln>
        </p:spPr>
        <p:txBody>
          <a:bodyPr wrap="square" rtlCol="0">
            <a:spAutoFit/>
          </a:bodyPr>
          <a:lstStyle/>
          <a:p>
            <a:r>
              <a:rPr lang="en-GB" dirty="0" smtClean="0">
                <a:latin typeface="Comic Sans MS" panose="030F0702030302020204" pitchFamily="66" charset="0"/>
              </a:rPr>
              <a:t>Sports</a:t>
            </a:r>
          </a:p>
          <a:p>
            <a:endParaRPr lang="en-GB" dirty="0">
              <a:latin typeface="Comic Sans MS" panose="030F0702030302020204" pitchFamily="66" charset="0"/>
            </a:endParaRPr>
          </a:p>
          <a:p>
            <a:endParaRPr lang="en-GB" dirty="0" smtClean="0"/>
          </a:p>
          <a:p>
            <a:endParaRPr lang="en-GB" dirty="0"/>
          </a:p>
          <a:p>
            <a:endParaRPr lang="en-GB" dirty="0" smtClean="0"/>
          </a:p>
          <a:p>
            <a:endParaRPr lang="en-GB" dirty="0" smtClean="0"/>
          </a:p>
          <a:p>
            <a:endParaRPr lang="en-GB" dirty="0" smtClean="0"/>
          </a:p>
          <a:p>
            <a:endParaRPr lang="en-GB" dirty="0"/>
          </a:p>
          <a:p>
            <a:endParaRPr lang="en-GB" dirty="0" smtClean="0"/>
          </a:p>
          <a:p>
            <a:endParaRPr lang="en-GB" dirty="0"/>
          </a:p>
          <a:p>
            <a:endParaRPr lang="en-GB" dirty="0"/>
          </a:p>
        </p:txBody>
      </p:sp>
      <p:sp>
        <p:nvSpPr>
          <p:cNvPr id="5" name="TextBox 4"/>
          <p:cNvSpPr txBox="1"/>
          <p:nvPr/>
        </p:nvSpPr>
        <p:spPr>
          <a:xfrm>
            <a:off x="4127500" y="12699"/>
            <a:ext cx="3987800" cy="3139321"/>
          </a:xfrm>
          <a:prstGeom prst="rect">
            <a:avLst/>
          </a:prstGeom>
          <a:noFill/>
          <a:ln w="76200">
            <a:solidFill>
              <a:srgbClr val="00B0F0"/>
            </a:solidFill>
          </a:ln>
        </p:spPr>
        <p:txBody>
          <a:bodyPr wrap="square" rtlCol="0">
            <a:spAutoFit/>
          </a:bodyPr>
          <a:lstStyle/>
          <a:p>
            <a:r>
              <a:rPr lang="en-GB" dirty="0" smtClean="0">
                <a:latin typeface="Comic Sans MS" panose="030F0702030302020204" pitchFamily="66" charset="0"/>
              </a:rPr>
              <a:t>Other nouns</a:t>
            </a:r>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endParaRPr lang="en-GB" dirty="0"/>
          </a:p>
        </p:txBody>
      </p:sp>
      <p:sp>
        <p:nvSpPr>
          <p:cNvPr id="6" name="TextBox 5"/>
          <p:cNvSpPr txBox="1"/>
          <p:nvPr/>
        </p:nvSpPr>
        <p:spPr>
          <a:xfrm>
            <a:off x="8255000" y="12699"/>
            <a:ext cx="3937000" cy="3139321"/>
          </a:xfrm>
          <a:prstGeom prst="rect">
            <a:avLst/>
          </a:prstGeom>
          <a:noFill/>
          <a:ln w="76200">
            <a:solidFill>
              <a:schemeClr val="accent6">
                <a:lumMod val="75000"/>
              </a:schemeClr>
            </a:solidFill>
          </a:ln>
        </p:spPr>
        <p:txBody>
          <a:bodyPr wrap="square" rtlCol="0">
            <a:spAutoFit/>
          </a:bodyPr>
          <a:lstStyle/>
          <a:p>
            <a:r>
              <a:rPr lang="en-GB" dirty="0" smtClean="0">
                <a:latin typeface="Comic Sans MS" panose="030F0702030302020204" pitchFamily="66" charset="0"/>
              </a:rPr>
              <a:t>Adjectives</a:t>
            </a:r>
          </a:p>
          <a:p>
            <a:endParaRPr lang="en-GB" dirty="0">
              <a:latin typeface="Comic Sans MS" panose="030F0702030302020204" pitchFamily="66" charset="0"/>
            </a:endParaRPr>
          </a:p>
          <a:p>
            <a:endParaRPr lang="en-GB" dirty="0" smtClean="0"/>
          </a:p>
          <a:p>
            <a:endParaRPr lang="en-GB" dirty="0"/>
          </a:p>
          <a:p>
            <a:endParaRPr lang="en-GB" dirty="0" smtClean="0"/>
          </a:p>
          <a:p>
            <a:endParaRPr lang="en-GB" dirty="0" smtClean="0"/>
          </a:p>
          <a:p>
            <a:endParaRPr lang="en-GB" dirty="0" smtClean="0"/>
          </a:p>
          <a:p>
            <a:endParaRPr lang="en-GB" dirty="0"/>
          </a:p>
          <a:p>
            <a:endParaRPr lang="en-GB" dirty="0" smtClean="0"/>
          </a:p>
          <a:p>
            <a:endParaRPr lang="en-GB" dirty="0"/>
          </a:p>
          <a:p>
            <a:endParaRPr lang="en-GB" dirty="0"/>
          </a:p>
        </p:txBody>
      </p:sp>
      <p:sp>
        <p:nvSpPr>
          <p:cNvPr id="7" name="TextBox 6"/>
          <p:cNvSpPr txBox="1"/>
          <p:nvPr/>
        </p:nvSpPr>
        <p:spPr>
          <a:xfrm>
            <a:off x="0" y="3289299"/>
            <a:ext cx="3987800" cy="3139321"/>
          </a:xfrm>
          <a:prstGeom prst="rect">
            <a:avLst/>
          </a:prstGeom>
          <a:noFill/>
          <a:ln w="76200">
            <a:solidFill>
              <a:schemeClr val="accent4">
                <a:lumMod val="75000"/>
              </a:schemeClr>
            </a:solidFill>
          </a:ln>
        </p:spPr>
        <p:txBody>
          <a:bodyPr wrap="square" rtlCol="0">
            <a:spAutoFit/>
          </a:bodyPr>
          <a:lstStyle/>
          <a:p>
            <a:r>
              <a:rPr lang="en-GB" dirty="0" smtClean="0">
                <a:latin typeface="Comic Sans MS" panose="030F0702030302020204" pitchFamily="66" charset="0"/>
              </a:rPr>
              <a:t>Opinion phrases</a:t>
            </a:r>
          </a:p>
          <a:p>
            <a:endParaRPr lang="en-GB" dirty="0" smtClean="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smtClean="0"/>
          </a:p>
          <a:p>
            <a:endParaRPr lang="en-GB" dirty="0"/>
          </a:p>
          <a:p>
            <a:endParaRPr lang="en-GB" dirty="0" smtClean="0"/>
          </a:p>
          <a:p>
            <a:endParaRPr lang="en-GB" dirty="0"/>
          </a:p>
          <a:p>
            <a:endParaRPr lang="en-GB" dirty="0" smtClean="0"/>
          </a:p>
          <a:p>
            <a:endParaRPr lang="en-GB" dirty="0"/>
          </a:p>
          <a:p>
            <a:endParaRPr lang="en-GB" dirty="0"/>
          </a:p>
        </p:txBody>
      </p:sp>
      <p:sp>
        <p:nvSpPr>
          <p:cNvPr id="8" name="TextBox 7"/>
          <p:cNvSpPr txBox="1"/>
          <p:nvPr/>
        </p:nvSpPr>
        <p:spPr>
          <a:xfrm>
            <a:off x="4127500" y="3301998"/>
            <a:ext cx="3987800" cy="3139321"/>
          </a:xfrm>
          <a:prstGeom prst="rect">
            <a:avLst/>
          </a:prstGeom>
          <a:noFill/>
          <a:ln w="76200">
            <a:solidFill>
              <a:schemeClr val="accent3">
                <a:lumMod val="60000"/>
                <a:lumOff val="40000"/>
              </a:schemeClr>
            </a:solidFill>
          </a:ln>
        </p:spPr>
        <p:txBody>
          <a:bodyPr wrap="square" rtlCol="0">
            <a:spAutoFit/>
          </a:bodyPr>
          <a:lstStyle/>
          <a:p>
            <a:r>
              <a:rPr lang="en-GB" dirty="0" smtClean="0">
                <a:latin typeface="Comic Sans MS" panose="030F0702030302020204" pitchFamily="66" charset="0"/>
              </a:rPr>
              <a:t>Connectives</a:t>
            </a:r>
          </a:p>
          <a:p>
            <a:endParaRPr lang="en-GB" dirty="0">
              <a:latin typeface="Comic Sans MS" panose="030F0702030302020204" pitchFamily="66" charset="0"/>
            </a:endParaRPr>
          </a:p>
          <a:p>
            <a:endParaRPr lang="en-GB" dirty="0">
              <a:latin typeface="Comic Sans MS" panose="030F0702030302020204" pitchFamily="66" charset="0"/>
            </a:endParaRPr>
          </a:p>
          <a:p>
            <a:endParaRPr lang="en-GB" dirty="0" smtClean="0">
              <a:latin typeface="Comic Sans MS" panose="030F0702030302020204" pitchFamily="66" charset="0"/>
            </a:endParaRPr>
          </a:p>
          <a:p>
            <a:endParaRPr lang="en-GB" dirty="0" smtClean="0">
              <a:latin typeface="Comic Sans MS" panose="030F0702030302020204" pitchFamily="66" charset="0"/>
            </a:endParaRPr>
          </a:p>
          <a:p>
            <a:endParaRPr lang="en-GB" dirty="0"/>
          </a:p>
          <a:p>
            <a:endParaRPr lang="en-GB" dirty="0" smtClean="0"/>
          </a:p>
          <a:p>
            <a:endParaRPr lang="en-GB" dirty="0"/>
          </a:p>
          <a:p>
            <a:endParaRPr lang="en-GB" dirty="0" smtClean="0"/>
          </a:p>
          <a:p>
            <a:endParaRPr lang="en-GB" dirty="0"/>
          </a:p>
          <a:p>
            <a:endParaRPr lang="en-GB" dirty="0"/>
          </a:p>
        </p:txBody>
      </p:sp>
      <p:sp>
        <p:nvSpPr>
          <p:cNvPr id="9" name="TextBox 8"/>
          <p:cNvSpPr txBox="1"/>
          <p:nvPr/>
        </p:nvSpPr>
        <p:spPr>
          <a:xfrm>
            <a:off x="8255000" y="3289298"/>
            <a:ext cx="3937000" cy="3139321"/>
          </a:xfrm>
          <a:prstGeom prst="rect">
            <a:avLst/>
          </a:prstGeom>
          <a:noFill/>
          <a:ln w="76200">
            <a:solidFill>
              <a:srgbClr val="FF0000"/>
            </a:solidFill>
          </a:ln>
        </p:spPr>
        <p:txBody>
          <a:bodyPr wrap="square" rtlCol="0">
            <a:spAutoFit/>
          </a:bodyPr>
          <a:lstStyle/>
          <a:p>
            <a:r>
              <a:rPr lang="en-GB" sz="2400" b="1" dirty="0" smtClean="0">
                <a:solidFill>
                  <a:srgbClr val="FF0000"/>
                </a:solidFill>
                <a:latin typeface="Comic Sans MS" panose="030F0702030302020204" pitchFamily="66" charset="0"/>
              </a:rPr>
              <a:t>Task </a:t>
            </a:r>
          </a:p>
          <a:p>
            <a:r>
              <a:rPr lang="en-GB" sz="2400" dirty="0">
                <a:solidFill>
                  <a:srgbClr val="FF0000"/>
                </a:solidFill>
                <a:latin typeface="Comic Sans MS" panose="030F0702030302020204" pitchFamily="66" charset="0"/>
              </a:rPr>
              <a:t>T</a:t>
            </a:r>
            <a:r>
              <a:rPr lang="en-GB" sz="2400" dirty="0" smtClean="0">
                <a:solidFill>
                  <a:srgbClr val="FF0000"/>
                </a:solidFill>
                <a:latin typeface="Comic Sans MS" panose="030F0702030302020204" pitchFamily="66" charset="0"/>
              </a:rPr>
              <a:t>ry to add some of these words into your sentences on the last slide (make sure they would make sense in English!)</a:t>
            </a:r>
            <a:endParaRPr lang="en-GB" dirty="0" smtClean="0">
              <a:solidFill>
                <a:srgbClr val="FF0000"/>
              </a:solidFill>
            </a:endParaRPr>
          </a:p>
          <a:p>
            <a:endParaRPr lang="en-GB" dirty="0">
              <a:solidFill>
                <a:srgbClr val="FF0000"/>
              </a:solidFill>
            </a:endParaRPr>
          </a:p>
          <a:p>
            <a:endParaRPr lang="en-GB" dirty="0">
              <a:solidFill>
                <a:srgbClr val="FF0000"/>
              </a:solidFill>
            </a:endParaRPr>
          </a:p>
          <a:p>
            <a:endParaRPr lang="en-GB" dirty="0">
              <a:solidFill>
                <a:srgbClr val="FF0000"/>
              </a:solidFill>
            </a:endParaRPr>
          </a:p>
        </p:txBody>
      </p:sp>
    </p:spTree>
    <p:extLst>
      <p:ext uri="{BB962C8B-B14F-4D97-AF65-F5344CB8AC3E}">
        <p14:creationId xmlns:p14="http://schemas.microsoft.com/office/powerpoint/2010/main" val="29625503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596</Words>
  <Application>Microsoft Office PowerPoint</Application>
  <PresentationFormat>Widescreen</PresentationFormat>
  <Paragraphs>232</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Comic Sans MS</vt:lpstr>
      <vt:lpstr>Symbol</vt:lpstr>
      <vt:lpstr>Times New Roman</vt:lpstr>
      <vt:lpstr>Office Theme</vt:lpstr>
      <vt:lpstr>Y7 Review 3 Revision Guide</vt:lpstr>
      <vt:lpstr>Here is a checklist of what you should know for the test</vt:lpstr>
      <vt:lpstr>A list of ALL vocab is on Show My Homework too</vt:lpstr>
      <vt:lpstr>On the next slide is an example of how to make a knowledge organiser</vt:lpstr>
      <vt:lpstr>PowerPoint Presentation</vt:lpstr>
      <vt:lpstr>PowerPoint Presentation</vt:lpstr>
      <vt:lpstr>Now it’s your turn. Use my example to fill in the rest of the knowledge organiser in German with words from the vocab list or from your memory if you’re confident!  Also complete the task boxes once you are finished with each slide. </vt:lpstr>
      <vt:lpstr>PowerPoint Presentation</vt:lpstr>
      <vt:lpstr>PowerPoint Presentation</vt:lpstr>
      <vt:lpstr>Now use the writing frame on the next slide to answer as many of the following questions as possible IN GERMAN. Answer in FULL sentences using as much detail as possible</vt:lpstr>
      <vt:lpstr>PowerPoint Presentation</vt:lpstr>
      <vt:lpstr>Repeat steps until you feel confident!</vt:lpstr>
    </vt:vector>
  </TitlesOfParts>
  <Company>Sandbach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Amy Howard</dc:creator>
  <cp:lastModifiedBy>Amy Howard</cp:lastModifiedBy>
  <cp:revision>8</cp:revision>
  <dcterms:created xsi:type="dcterms:W3CDTF">2019-04-30T14:50:00Z</dcterms:created>
  <dcterms:modified xsi:type="dcterms:W3CDTF">2019-04-30T15:21:03Z</dcterms:modified>
</cp:coreProperties>
</file>