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97" r:id="rId2"/>
    <p:sldId id="403" r:id="rId3"/>
    <p:sldId id="393" r:id="rId4"/>
    <p:sldId id="394" r:id="rId5"/>
    <p:sldId id="399" r:id="rId6"/>
    <p:sldId id="398" r:id="rId7"/>
    <p:sldId id="400" r:id="rId8"/>
    <p:sldId id="401" r:id="rId9"/>
    <p:sldId id="402" r:id="rId10"/>
    <p:sldId id="404" r:id="rId11"/>
    <p:sldId id="405" r:id="rId12"/>
    <p:sldId id="406" r:id="rId13"/>
    <p:sldId id="521" r:id="rId14"/>
    <p:sldId id="525" r:id="rId15"/>
    <p:sldId id="258" r:id="rId16"/>
    <p:sldId id="259" r:id="rId17"/>
    <p:sldId id="260" r:id="rId18"/>
    <p:sldId id="261" r:id="rId19"/>
    <p:sldId id="262" r:id="rId20"/>
    <p:sldId id="263" r:id="rId21"/>
    <p:sldId id="264" r:id="rId22"/>
    <p:sldId id="265" r:id="rId23"/>
    <p:sldId id="522" r:id="rId24"/>
    <p:sldId id="523" r:id="rId25"/>
    <p:sldId id="524" r:id="rId2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110" d="100"/>
          <a:sy n="110" d="100"/>
        </p:scale>
        <p:origin x="165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202C6DF-21FC-4B68-8E2D-8FCDCFBE83A4}" type="datetimeFigureOut">
              <a:rPr lang="en-GB" smtClean="0"/>
              <a:t>31/01/2020</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4997F54-E356-426C-BA5E-FB730CE004AE}" type="slidenum">
              <a:rPr lang="en-GB" smtClean="0"/>
              <a:t>‹#›</a:t>
            </a:fld>
            <a:endParaRPr lang="en-GB"/>
          </a:p>
        </p:txBody>
      </p:sp>
    </p:spTree>
    <p:extLst>
      <p:ext uri="{BB962C8B-B14F-4D97-AF65-F5344CB8AC3E}">
        <p14:creationId xmlns:p14="http://schemas.microsoft.com/office/powerpoint/2010/main" val="1004952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youtube.com/watch?v=Fv-sKP17xTw"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Cambria" panose="02040503050406030204" pitchFamily="18" charset="0"/>
                <a:hlinkClick r:id="rId3"/>
              </a:rPr>
              <a:t>https://www.youtube.com/watch?v=Fv-sKP17xTw</a:t>
            </a:r>
            <a:r>
              <a:rPr lang="en-GB" dirty="0">
                <a:latin typeface="Cambria" panose="02040503050406030204" pitchFamily="18" charset="0"/>
              </a:rPr>
              <a:t> </a:t>
            </a:r>
          </a:p>
          <a:p>
            <a:endParaRPr lang="en-GB" dirty="0"/>
          </a:p>
        </p:txBody>
      </p:sp>
      <p:sp>
        <p:nvSpPr>
          <p:cNvPr id="4" name="Slide Number Placeholder 3"/>
          <p:cNvSpPr>
            <a:spLocks noGrp="1"/>
          </p:cNvSpPr>
          <p:nvPr>
            <p:ph type="sldNum" sz="quarter" idx="10"/>
          </p:nvPr>
        </p:nvSpPr>
        <p:spPr/>
        <p:txBody>
          <a:bodyPr/>
          <a:lstStyle/>
          <a:p>
            <a:fld id="{D0BED786-C88A-4207-BCBD-6A1A0C46D4F7}" type="slidenum">
              <a:rPr lang="en-GB" smtClean="0"/>
              <a:t>1</a:t>
            </a:fld>
            <a:endParaRPr lang="en-GB"/>
          </a:p>
        </p:txBody>
      </p:sp>
    </p:spTree>
    <p:extLst>
      <p:ext uri="{BB962C8B-B14F-4D97-AF65-F5344CB8AC3E}">
        <p14:creationId xmlns:p14="http://schemas.microsoft.com/office/powerpoint/2010/main" val="312903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5C5DFC-0A2E-4F59-A886-0E40537D1504}" type="slidenum">
              <a:rPr lang="en-GB"/>
              <a:pPr/>
              <a:t>8</a:t>
            </a:fld>
            <a:endParaRPr lang="en-GB"/>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15724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962D892-3F54-440E-ABF9-25E768E19D6F}" type="slidenum">
              <a:rPr lang="en-GB"/>
              <a:pPr/>
              <a:t>9</a:t>
            </a:fld>
            <a:endParaRPr lang="en-GB"/>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088384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ISLAM Complete</a:t>
            </a:r>
          </a:p>
        </p:txBody>
      </p:sp>
      <p:sp>
        <p:nvSpPr>
          <p:cNvPr id="4" name="Slide Number Placeholder 3"/>
          <p:cNvSpPr>
            <a:spLocks noGrp="1"/>
          </p:cNvSpPr>
          <p:nvPr>
            <p:ph type="sldNum" sz="quarter" idx="10"/>
          </p:nvPr>
        </p:nvSpPr>
        <p:spPr/>
        <p:txBody>
          <a:bodyPr/>
          <a:lstStyle/>
          <a:p>
            <a:fld id="{F71BA118-167F-43FC-93BE-1FB93C5E7D85}" type="slidenum">
              <a:rPr lang="en-GB" smtClean="0"/>
              <a:t>11</a:t>
            </a:fld>
            <a:endParaRPr lang="en-GB"/>
          </a:p>
        </p:txBody>
      </p:sp>
    </p:spTree>
    <p:extLst>
      <p:ext uri="{BB962C8B-B14F-4D97-AF65-F5344CB8AC3E}">
        <p14:creationId xmlns:p14="http://schemas.microsoft.com/office/powerpoint/2010/main" val="782921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CHRISTIANITY</a:t>
            </a:r>
            <a:r>
              <a:rPr lang="en-GB" baseline="0" dirty="0"/>
              <a:t> </a:t>
            </a:r>
            <a:r>
              <a:rPr lang="en-GB" dirty="0"/>
              <a:t>Complete</a:t>
            </a:r>
          </a:p>
        </p:txBody>
      </p:sp>
      <p:sp>
        <p:nvSpPr>
          <p:cNvPr id="4" name="Slide Number Placeholder 3"/>
          <p:cNvSpPr>
            <a:spLocks noGrp="1"/>
          </p:cNvSpPr>
          <p:nvPr>
            <p:ph type="sldNum" sz="quarter" idx="10"/>
          </p:nvPr>
        </p:nvSpPr>
        <p:spPr/>
        <p:txBody>
          <a:bodyPr/>
          <a:lstStyle/>
          <a:p>
            <a:fld id="{F71BA118-167F-43FC-93BE-1FB93C5E7D85}" type="slidenum">
              <a:rPr lang="en-GB" smtClean="0"/>
              <a:t>12</a:t>
            </a:fld>
            <a:endParaRPr lang="en-GB"/>
          </a:p>
        </p:txBody>
      </p:sp>
    </p:spTree>
    <p:extLst>
      <p:ext uri="{BB962C8B-B14F-4D97-AF65-F5344CB8AC3E}">
        <p14:creationId xmlns:p14="http://schemas.microsoft.com/office/powerpoint/2010/main" val="1792579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812DCC9-A682-4975-A8AC-92A244DC8881}" type="datetimeFigureOut">
              <a:rPr lang="en-GB" smtClean="0"/>
              <a:t>31/01/2020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2044370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12DCC9-A682-4975-A8AC-92A244DC8881}" type="datetimeFigureOut">
              <a:rPr lang="en-GB" smtClean="0"/>
              <a:t>31/01/2020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536104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12DCC9-A682-4975-A8AC-92A244DC8881}" type="datetimeFigureOut">
              <a:rPr lang="en-GB" smtClean="0"/>
              <a:t>31/01/2020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1006952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lt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lt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6E25DC99-88FD-4BEB-A770-3EA5ACA84840}" type="slidenum">
              <a:rPr lang="en-GB" altLang="en-US"/>
              <a:pPr/>
              <a:t>‹#›</a:t>
            </a:fld>
            <a:endParaRPr lang="en-GB" altLang="en-US"/>
          </a:p>
        </p:txBody>
      </p:sp>
    </p:spTree>
    <p:extLst>
      <p:ext uri="{BB962C8B-B14F-4D97-AF65-F5344CB8AC3E}">
        <p14:creationId xmlns:p14="http://schemas.microsoft.com/office/powerpoint/2010/main" val="2816060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12DCC9-A682-4975-A8AC-92A244DC8881}" type="datetimeFigureOut">
              <a:rPr lang="en-GB" smtClean="0"/>
              <a:t>31/01/2020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1125934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12DCC9-A682-4975-A8AC-92A244DC8881}" type="datetimeFigureOut">
              <a:rPr lang="en-GB" smtClean="0"/>
              <a:t>31/01/2020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146596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812DCC9-A682-4975-A8AC-92A244DC8881}" type="datetimeFigureOut">
              <a:rPr lang="en-GB" smtClean="0"/>
              <a:t>31/01/2020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3543399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812DCC9-A682-4975-A8AC-92A244DC8881}" type="datetimeFigureOut">
              <a:rPr lang="en-GB" smtClean="0"/>
              <a:t>31/01/2020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2908019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812DCC9-A682-4975-A8AC-92A244DC8881}" type="datetimeFigureOut">
              <a:rPr lang="en-GB" smtClean="0"/>
              <a:t>31/01/2020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643560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12DCC9-A682-4975-A8AC-92A244DC8881}" type="datetimeFigureOut">
              <a:rPr lang="en-GB" smtClean="0"/>
              <a:t>31/01/2020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1454667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12DCC9-A682-4975-A8AC-92A244DC8881}" type="datetimeFigureOut">
              <a:rPr lang="en-GB" smtClean="0"/>
              <a:t>31/01/2020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498846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12DCC9-A682-4975-A8AC-92A244DC8881}" type="datetimeFigureOut">
              <a:rPr lang="en-GB" smtClean="0"/>
              <a:t>31/01/2020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52D780-3BB5-4E06-9A73-8E9DF0E30D96}" type="slidenum">
              <a:rPr lang="en-GB" smtClean="0"/>
              <a:t>‹#›</a:t>
            </a:fld>
            <a:endParaRPr lang="en-GB"/>
          </a:p>
        </p:txBody>
      </p:sp>
    </p:spTree>
    <p:extLst>
      <p:ext uri="{BB962C8B-B14F-4D97-AF65-F5344CB8AC3E}">
        <p14:creationId xmlns:p14="http://schemas.microsoft.com/office/powerpoint/2010/main" val="4101920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12DCC9-A682-4975-A8AC-92A244DC8881}" type="datetimeFigureOut">
              <a:rPr lang="en-GB" smtClean="0"/>
              <a:t>31/01/2020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52D780-3BB5-4E06-9A73-8E9DF0E30D96}" type="slidenum">
              <a:rPr lang="en-GB" smtClean="0"/>
              <a:t>‹#›</a:t>
            </a:fld>
            <a:endParaRPr lang="en-GB"/>
          </a:p>
        </p:txBody>
      </p:sp>
    </p:spTree>
    <p:extLst>
      <p:ext uri="{BB962C8B-B14F-4D97-AF65-F5344CB8AC3E}">
        <p14:creationId xmlns:p14="http://schemas.microsoft.com/office/powerpoint/2010/main" val="2509057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uk/imgres?imgurl=http://www.immediart.com/catalog/images/big_images/SPL_R_P680629-Foetus-SPL.jpg&amp;imgrefurl=http://www.immediart.com/catalog/product_info.php?cPath%3D61_62%26products_id%3D267&amp;h=350&amp;w=350&amp;sz=56&amp;hl=en&amp;start=11&amp;tbnid=Y5s_TmWKmFWgCM:&amp;tbnh=120&amp;tbnw=120&amp;prev=/images?q%3Dfoetus%26gbv%3D2%26hl%3Den%26safe%3Dstrict"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935151" y="443998"/>
            <a:ext cx="7703820" cy="1021090"/>
          </a:xfrm>
          <a:solidFill>
            <a:srgbClr val="00B0F0"/>
          </a:solidFill>
        </p:spPr>
        <p:txBody>
          <a:bodyPr>
            <a:noAutofit/>
          </a:bodyPr>
          <a:lstStyle/>
          <a:p>
            <a:r>
              <a:rPr lang="en-US" b="1" u="sng" dirty="0">
                <a:solidFill>
                  <a:schemeClr val="tx1"/>
                </a:solidFill>
                <a:latin typeface="Cambria" panose="02040503050406030204" pitchFamily="18" charset="0"/>
              </a:rPr>
              <a:t>How do we decide what to do in a moral dilemma?</a:t>
            </a:r>
          </a:p>
        </p:txBody>
      </p:sp>
      <p:sp>
        <p:nvSpPr>
          <p:cNvPr id="4" name="Rectangle 3">
            <a:extLst>
              <a:ext uri="{FF2B5EF4-FFF2-40B4-BE49-F238E27FC236}">
                <a16:creationId xmlns:a16="http://schemas.microsoft.com/office/drawing/2014/main" id="{D5FF2902-042F-4B3B-99C1-D841DD4BAFA1}"/>
              </a:ext>
            </a:extLst>
          </p:cNvPr>
          <p:cNvSpPr/>
          <p:nvPr/>
        </p:nvSpPr>
        <p:spPr>
          <a:xfrm>
            <a:off x="2304755" y="1667470"/>
            <a:ext cx="4416085" cy="1200329"/>
          </a:xfrm>
          <a:prstGeom prst="rect">
            <a:avLst/>
          </a:prstGeom>
          <a:solidFill>
            <a:srgbClr val="FFFF00"/>
          </a:solidFill>
          <a:ln>
            <a:solidFill>
              <a:srgbClr val="FFFF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GB" dirty="0">
                <a:solidFill>
                  <a:srgbClr val="222222"/>
                </a:solidFill>
                <a:latin typeface="Cambria" panose="02040503050406030204" pitchFamily="18" charset="0"/>
              </a:rPr>
              <a:t>A </a:t>
            </a:r>
            <a:r>
              <a:rPr lang="en-GB" b="1" dirty="0">
                <a:solidFill>
                  <a:srgbClr val="222222"/>
                </a:solidFill>
                <a:latin typeface="Cambria" panose="02040503050406030204" pitchFamily="18" charset="0"/>
              </a:rPr>
              <a:t>moral dilemma</a:t>
            </a:r>
            <a:r>
              <a:rPr lang="en-GB" dirty="0">
                <a:solidFill>
                  <a:srgbClr val="222222"/>
                </a:solidFill>
                <a:latin typeface="Cambria" panose="02040503050406030204" pitchFamily="18" charset="0"/>
              </a:rPr>
              <a:t> is a situation in which you have to choose between two or more actions and have </a:t>
            </a:r>
            <a:r>
              <a:rPr lang="en-GB" b="1" dirty="0">
                <a:solidFill>
                  <a:srgbClr val="222222"/>
                </a:solidFill>
                <a:latin typeface="Cambria" panose="02040503050406030204" pitchFamily="18" charset="0"/>
              </a:rPr>
              <a:t>moral </a:t>
            </a:r>
            <a:r>
              <a:rPr lang="en-GB" dirty="0">
                <a:solidFill>
                  <a:srgbClr val="222222"/>
                </a:solidFill>
                <a:latin typeface="Cambria" panose="02040503050406030204" pitchFamily="18" charset="0"/>
              </a:rPr>
              <a:t>reasons for choosing each action.</a:t>
            </a:r>
            <a:endParaRPr lang="en-GB" dirty="0">
              <a:latin typeface="Cambria" panose="02040503050406030204" pitchFamily="18" charset="0"/>
            </a:endParaRPr>
          </a:p>
        </p:txBody>
      </p:sp>
      <p:sp>
        <p:nvSpPr>
          <p:cNvPr id="6" name="Arrow: Right 5">
            <a:extLst>
              <a:ext uri="{FF2B5EF4-FFF2-40B4-BE49-F238E27FC236}">
                <a16:creationId xmlns:a16="http://schemas.microsoft.com/office/drawing/2014/main" id="{1B21DEA7-55D6-4834-AE0A-9AA12281D80D}"/>
              </a:ext>
            </a:extLst>
          </p:cNvPr>
          <p:cNvSpPr/>
          <p:nvPr/>
        </p:nvSpPr>
        <p:spPr>
          <a:xfrm rot="5400000">
            <a:off x="4138989" y="3394217"/>
            <a:ext cx="972108" cy="3240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latin typeface="Cambria" panose="02040503050406030204" pitchFamily="18" charset="0"/>
            </a:endParaRPr>
          </a:p>
        </p:txBody>
      </p:sp>
      <p:sp>
        <p:nvSpPr>
          <p:cNvPr id="3" name="TextBox 2">
            <a:extLst>
              <a:ext uri="{FF2B5EF4-FFF2-40B4-BE49-F238E27FC236}">
                <a16:creationId xmlns:a16="http://schemas.microsoft.com/office/drawing/2014/main" id="{CC411F35-A0D0-490C-803D-2D22E9BE39E6}"/>
              </a:ext>
            </a:extLst>
          </p:cNvPr>
          <p:cNvSpPr txBox="1"/>
          <p:nvPr/>
        </p:nvSpPr>
        <p:spPr>
          <a:xfrm>
            <a:off x="5054815" y="3875537"/>
            <a:ext cx="2660435" cy="2031325"/>
          </a:xfrm>
          <a:prstGeom prst="rect">
            <a:avLst/>
          </a:prstGeom>
          <a:solidFill>
            <a:srgbClr val="FFFF00"/>
          </a:solidFill>
          <a:ln>
            <a:solidFill>
              <a:srgbClr val="FFFF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100" dirty="0">
                <a:latin typeface="Cambria" panose="02040503050406030204" pitchFamily="18" charset="0"/>
              </a:rPr>
              <a:t>A dilemma is a difficult situation or problem where you are forced to choose between two or more options</a:t>
            </a:r>
          </a:p>
        </p:txBody>
      </p:sp>
      <p:sp>
        <p:nvSpPr>
          <p:cNvPr id="5" name="TextBox 4">
            <a:extLst>
              <a:ext uri="{FF2B5EF4-FFF2-40B4-BE49-F238E27FC236}">
                <a16:creationId xmlns:a16="http://schemas.microsoft.com/office/drawing/2014/main" id="{86D615EE-1C4D-4E29-AFEB-C2007B6348C8}"/>
              </a:ext>
            </a:extLst>
          </p:cNvPr>
          <p:cNvSpPr txBox="1"/>
          <p:nvPr/>
        </p:nvSpPr>
        <p:spPr>
          <a:xfrm>
            <a:off x="1049981" y="3880868"/>
            <a:ext cx="3041959" cy="1938992"/>
          </a:xfrm>
          <a:prstGeom prst="rect">
            <a:avLst/>
          </a:prstGeom>
          <a:solidFill>
            <a:srgbClr val="FFFF00"/>
          </a:solidFill>
          <a:ln>
            <a:solidFill>
              <a:srgbClr val="FFFF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400" dirty="0">
                <a:latin typeface="Cambria" panose="02040503050406030204" pitchFamily="18" charset="0"/>
              </a:rPr>
              <a:t>Morals are ideas and beliefs that guide our personal actions concerning what is right and wrong</a:t>
            </a:r>
          </a:p>
        </p:txBody>
      </p:sp>
    </p:spTree>
    <p:extLst>
      <p:ext uri="{BB962C8B-B14F-4D97-AF65-F5344CB8AC3E}">
        <p14:creationId xmlns:p14="http://schemas.microsoft.com/office/powerpoint/2010/main" val="1069532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2615621"/>
              </p:ext>
            </p:extLst>
          </p:nvPr>
        </p:nvGraphicFramePr>
        <p:xfrm>
          <a:off x="611560" y="1340768"/>
          <a:ext cx="8147248" cy="5069160"/>
        </p:xfrm>
        <a:graphic>
          <a:graphicData uri="http://schemas.openxmlformats.org/drawingml/2006/table">
            <a:tbl>
              <a:tblPr firstRow="1" bandRow="1">
                <a:tableStyleId>{5C22544A-7EE6-4342-B048-85BDC9FD1C3A}</a:tableStyleId>
              </a:tblPr>
              <a:tblGrid>
                <a:gridCol w="4073624">
                  <a:extLst>
                    <a:ext uri="{9D8B030D-6E8A-4147-A177-3AD203B41FA5}">
                      <a16:colId xmlns:a16="http://schemas.microsoft.com/office/drawing/2014/main" val="20000"/>
                    </a:ext>
                  </a:extLst>
                </a:gridCol>
                <a:gridCol w="4073624">
                  <a:extLst>
                    <a:ext uri="{9D8B030D-6E8A-4147-A177-3AD203B41FA5}">
                      <a16:colId xmlns:a16="http://schemas.microsoft.com/office/drawing/2014/main" val="20001"/>
                    </a:ext>
                  </a:extLst>
                </a:gridCol>
              </a:tblGrid>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Helping a person to end their suffering is the most loving thing to do.</a:t>
                      </a:r>
                      <a:endParaRPr lang="en-GB" sz="1400" b="0" dirty="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Life comes from God. Only God has the right to give and take life, i.e. the ‘Sanctity of Life.’</a:t>
                      </a:r>
                      <a:endParaRPr lang="en-GB" sz="1400" b="0" dirty="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Suffering sometimes helps people feel closer to God and understand what Christ went through.</a:t>
                      </a:r>
                      <a:endParaRPr lang="en-GB" sz="1400" b="0" dirty="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Allowing euthanasia could be open to abuse e.g. murder disguised as euthanasia.</a:t>
                      </a:r>
                      <a:endParaRPr lang="en-GB" sz="1400" b="0" dirty="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God has given us the ability to think for ourselves; we should therefore be able to choose.</a:t>
                      </a:r>
                      <a:endParaRPr lang="en-GB" sz="1400" b="0" dirty="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There are alternatives such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as palliative care available.</a:t>
                      </a:r>
                      <a:endParaRPr lang="en-GB" sz="1400" b="0" dirty="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People don’t want to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be a burden.</a:t>
                      </a:r>
                      <a:endParaRPr lang="en-GB" sz="1400" b="0" dirty="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People should be allowed to die with dignity.</a:t>
                      </a:r>
                      <a:endParaRPr lang="en-GB" sz="1400" b="0" dirty="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0138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There is nothing dignified about taking a person’s life.</a:t>
                      </a:r>
                      <a:endParaRPr lang="en-GB" sz="1400" b="0" dirty="0">
                        <a:solidFill>
                          <a:schemeClr val="tx1"/>
                        </a:solidFill>
                        <a:latin typeface="Cambria" panose="02040503050406030204" pitchFamily="18" charset="0"/>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effectLst>
                            <a:outerShdw blurRad="38100" dist="38100" dir="2700000" algn="tl">
                              <a:srgbClr val="C0C0C0"/>
                            </a:outerShdw>
                          </a:effectLst>
                          <a:latin typeface="Cambria" panose="02040503050406030204" pitchFamily="18" charset="0"/>
                        </a:rPr>
                        <a:t>Keeping someone alive artificially with medicine and machines could go against God’s wishes by preventing their death.</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3" name="TextBox 2"/>
          <p:cNvSpPr txBox="1"/>
          <p:nvPr/>
        </p:nvSpPr>
        <p:spPr>
          <a:xfrm>
            <a:off x="2339752" y="188640"/>
            <a:ext cx="4464496" cy="954107"/>
          </a:xfrm>
          <a:prstGeom prst="rect">
            <a:avLst/>
          </a:prstGeom>
          <a:solidFill>
            <a:srgbClr val="FFFF00"/>
          </a:solidFill>
        </p:spPr>
        <p:txBody>
          <a:bodyPr wrap="square" rtlCol="0">
            <a:spAutoFit/>
          </a:bodyPr>
          <a:lstStyle/>
          <a:p>
            <a:pPr algn="ctr"/>
            <a:r>
              <a:rPr lang="en-GB" sz="2800" dirty="0"/>
              <a:t>Arguments for and against euthanasia. </a:t>
            </a:r>
          </a:p>
        </p:txBody>
      </p:sp>
    </p:spTree>
    <p:extLst>
      <p:ext uri="{BB962C8B-B14F-4D97-AF65-F5344CB8AC3E}">
        <p14:creationId xmlns:p14="http://schemas.microsoft.com/office/powerpoint/2010/main" val="4074192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51520" y="692696"/>
          <a:ext cx="8568951" cy="5976272"/>
        </p:xfrm>
        <a:graphic>
          <a:graphicData uri="http://schemas.openxmlformats.org/drawingml/2006/table">
            <a:tbl>
              <a:tblPr firstRow="1" bandRow="1">
                <a:tableStyleId>{616DA210-FB5B-4158-B5E0-FEB733F419BA}</a:tableStyleId>
              </a:tblPr>
              <a:tblGrid>
                <a:gridCol w="1512168">
                  <a:extLst>
                    <a:ext uri="{9D8B030D-6E8A-4147-A177-3AD203B41FA5}">
                      <a16:colId xmlns:a16="http://schemas.microsoft.com/office/drawing/2014/main" val="20000"/>
                    </a:ext>
                  </a:extLst>
                </a:gridCol>
                <a:gridCol w="2352261">
                  <a:extLst>
                    <a:ext uri="{9D8B030D-6E8A-4147-A177-3AD203B41FA5}">
                      <a16:colId xmlns:a16="http://schemas.microsoft.com/office/drawing/2014/main" val="20001"/>
                    </a:ext>
                  </a:extLst>
                </a:gridCol>
                <a:gridCol w="2352261">
                  <a:extLst>
                    <a:ext uri="{9D8B030D-6E8A-4147-A177-3AD203B41FA5}">
                      <a16:colId xmlns:a16="http://schemas.microsoft.com/office/drawing/2014/main" val="20002"/>
                    </a:ext>
                  </a:extLst>
                </a:gridCol>
                <a:gridCol w="2352261">
                  <a:extLst>
                    <a:ext uri="{9D8B030D-6E8A-4147-A177-3AD203B41FA5}">
                      <a16:colId xmlns:a16="http://schemas.microsoft.com/office/drawing/2014/main" val="20003"/>
                    </a:ext>
                  </a:extLst>
                </a:gridCol>
              </a:tblGrid>
              <a:tr h="638808">
                <a:tc>
                  <a:txBody>
                    <a:bodyPr/>
                    <a:lstStyle/>
                    <a:p>
                      <a:pPr algn="ctr"/>
                      <a:r>
                        <a:rPr lang="en-GB" sz="2000" dirty="0"/>
                        <a:t>Use of animals</a:t>
                      </a:r>
                      <a:endParaRPr lang="en-GB" sz="2000" b="1" dirty="0"/>
                    </a:p>
                  </a:txBody>
                  <a:tcPr/>
                </a:tc>
                <a:tc>
                  <a:txBody>
                    <a:bodyPr/>
                    <a:lstStyle/>
                    <a:p>
                      <a:r>
                        <a:rPr lang="en-GB" sz="1600" dirty="0"/>
                        <a:t>FOR</a:t>
                      </a:r>
                    </a:p>
                    <a:p>
                      <a:r>
                        <a:rPr lang="en-GB" sz="1600" dirty="0"/>
                        <a:t>Acceptable</a:t>
                      </a:r>
                      <a:r>
                        <a:rPr lang="en-GB" sz="1600" baseline="0" dirty="0"/>
                        <a:t> to do this</a:t>
                      </a:r>
                      <a:endParaRPr lang="en-GB" sz="1600" dirty="0"/>
                    </a:p>
                  </a:txBody>
                  <a:tcPr/>
                </a:tc>
                <a:tc>
                  <a:txBody>
                    <a:bodyPr/>
                    <a:lstStyle/>
                    <a:p>
                      <a:r>
                        <a:rPr lang="en-GB" sz="1600" dirty="0"/>
                        <a:t>MAYBE</a:t>
                      </a:r>
                    </a:p>
                  </a:txBody>
                  <a:tcPr/>
                </a:tc>
                <a:tc>
                  <a:txBody>
                    <a:bodyPr/>
                    <a:lstStyle/>
                    <a:p>
                      <a:r>
                        <a:rPr lang="en-GB" sz="1600" dirty="0"/>
                        <a:t>AGAINST</a:t>
                      </a:r>
                    </a:p>
                    <a:p>
                      <a:r>
                        <a:rPr lang="en-GB" sz="1600" dirty="0"/>
                        <a:t>Not acceptable to do this</a:t>
                      </a:r>
                    </a:p>
                  </a:txBody>
                  <a:tcPr/>
                </a:tc>
                <a:extLst>
                  <a:ext uri="{0D108BD9-81ED-4DB2-BD59-A6C34878D82A}">
                    <a16:rowId xmlns:a16="http://schemas.microsoft.com/office/drawing/2014/main" val="10000"/>
                  </a:ext>
                </a:extLst>
              </a:tr>
              <a:tr h="1442125">
                <a:tc>
                  <a:txBody>
                    <a:bodyPr/>
                    <a:lstStyle/>
                    <a:p>
                      <a:pPr algn="ctr"/>
                      <a:r>
                        <a:rPr lang="en-GB" sz="2000" b="1" dirty="0"/>
                        <a:t>Meat eating</a:t>
                      </a:r>
                    </a:p>
                  </a:txBody>
                  <a:tcPr/>
                </a:tc>
                <a:tc>
                  <a:txBody>
                    <a:bodyPr/>
                    <a:lstStyle/>
                    <a:p>
                      <a:r>
                        <a:rPr lang="en-GB" sz="1600" b="0" i="0" u="none" dirty="0">
                          <a:solidFill>
                            <a:schemeClr val="tx2"/>
                          </a:solidFill>
                        </a:rPr>
                        <a:t>Islam</a:t>
                      </a:r>
                      <a:r>
                        <a:rPr lang="en-GB" sz="1600" b="0" i="0" u="none" baseline="0" dirty="0">
                          <a:solidFill>
                            <a:schemeClr val="tx2"/>
                          </a:solidFill>
                        </a:rPr>
                        <a:t> allows meat to be eaten. Food laws in the Qur’an show Allah allows meat to be eaten. Meat eating is part of festivals like Eid Il-</a:t>
                      </a:r>
                      <a:r>
                        <a:rPr lang="en-GB" sz="1600" b="0" i="0" u="none" baseline="0" dirty="0" err="1">
                          <a:solidFill>
                            <a:schemeClr val="tx2"/>
                          </a:solidFill>
                        </a:rPr>
                        <a:t>Adhr</a:t>
                      </a:r>
                      <a:r>
                        <a:rPr lang="en-GB" sz="1600" b="0" i="0" u="none" baseline="0" dirty="0">
                          <a:solidFill>
                            <a:schemeClr val="tx2"/>
                          </a:solidFill>
                        </a:rPr>
                        <a:t>.</a:t>
                      </a:r>
                    </a:p>
                  </a:txBody>
                  <a:tcPr/>
                </a:tc>
                <a:tc>
                  <a:txBody>
                    <a:bodyPr/>
                    <a:lstStyle/>
                    <a:p>
                      <a:r>
                        <a:rPr lang="en-GB" sz="1600" b="0" dirty="0">
                          <a:solidFill>
                            <a:schemeClr val="tx2"/>
                          </a:solidFill>
                        </a:rPr>
                        <a:t>Meat must</a:t>
                      </a:r>
                      <a:r>
                        <a:rPr lang="en-GB" sz="1600" b="0" baseline="0" dirty="0">
                          <a:solidFill>
                            <a:schemeClr val="tx2"/>
                          </a:solidFill>
                        </a:rPr>
                        <a:t> be slaughtered the correct way (Halal meat). Blood is removed and a prayer is said over it. Halal slaughter methods are supposed to humane.</a:t>
                      </a:r>
                      <a:endParaRPr lang="en-GB" sz="1600" b="0" dirty="0">
                        <a:solidFill>
                          <a:schemeClr val="tx2"/>
                        </a:solidFill>
                      </a:endParaRPr>
                    </a:p>
                  </a:txBody>
                  <a:tcPr/>
                </a:tc>
                <a:tc>
                  <a:txBody>
                    <a:bodyPr/>
                    <a:lstStyle/>
                    <a:p>
                      <a:r>
                        <a:rPr lang="en-GB" sz="1600" b="0" dirty="0">
                          <a:solidFill>
                            <a:schemeClr val="tx2"/>
                          </a:solidFill>
                        </a:rPr>
                        <a:t>Certain</a:t>
                      </a:r>
                      <a:r>
                        <a:rPr lang="en-GB" sz="1600" b="0" baseline="0" dirty="0">
                          <a:solidFill>
                            <a:schemeClr val="tx2"/>
                          </a:solidFill>
                        </a:rPr>
                        <a:t> meats are not allowed. Pork and carrion (killed by another animal) are all Haram (Forbidden).</a:t>
                      </a:r>
                    </a:p>
                    <a:p>
                      <a:r>
                        <a:rPr lang="en-GB" sz="1600" b="0" baseline="0" dirty="0">
                          <a:solidFill>
                            <a:schemeClr val="tx2"/>
                          </a:solidFill>
                        </a:rPr>
                        <a:t>Stewardship may imply not to eat meat if it can be avoided.</a:t>
                      </a:r>
                    </a:p>
                  </a:txBody>
                  <a:tcPr/>
                </a:tc>
                <a:extLst>
                  <a:ext uri="{0D108BD9-81ED-4DB2-BD59-A6C34878D82A}">
                    <a16:rowId xmlns:a16="http://schemas.microsoft.com/office/drawing/2014/main" val="10001"/>
                  </a:ext>
                </a:extLst>
              </a:tr>
              <a:tr h="1442125">
                <a:tc>
                  <a:txBody>
                    <a:bodyPr/>
                    <a:lstStyle/>
                    <a:p>
                      <a:pPr algn="ctr"/>
                      <a:r>
                        <a:rPr lang="en-GB" sz="2000" b="1" dirty="0"/>
                        <a:t>Cosmetic</a:t>
                      </a:r>
                      <a:r>
                        <a:rPr lang="en-GB" sz="2000" b="1" baseline="0" dirty="0"/>
                        <a:t> testing</a:t>
                      </a:r>
                      <a:endParaRPr lang="en-GB" sz="2000" b="1" dirty="0"/>
                    </a:p>
                  </a:txBody>
                  <a:tcPr/>
                </a:tc>
                <a:tc>
                  <a:txBody>
                    <a:bodyPr/>
                    <a:lstStyle/>
                    <a:p>
                      <a:r>
                        <a:rPr lang="en-GB" sz="1600" dirty="0">
                          <a:solidFill>
                            <a:schemeClr val="tx2"/>
                          </a:solidFill>
                        </a:rPr>
                        <a:t>X </a:t>
                      </a:r>
                    </a:p>
                    <a:p>
                      <a:r>
                        <a:rPr lang="en-GB" sz="1600" dirty="0">
                          <a:solidFill>
                            <a:schemeClr val="tx2"/>
                          </a:solidFill>
                        </a:rPr>
                        <a:t>(Rarely</a:t>
                      </a:r>
                      <a:r>
                        <a:rPr lang="en-GB" sz="1600" baseline="0" dirty="0">
                          <a:solidFill>
                            <a:schemeClr val="tx2"/>
                          </a:solidFill>
                        </a:rPr>
                        <a:t> accepted.) </a:t>
                      </a:r>
                      <a:endParaRPr lang="en-GB" sz="1600" dirty="0">
                        <a:solidFill>
                          <a:schemeClr val="tx2"/>
                        </a:solidFill>
                      </a:endParaRPr>
                    </a:p>
                  </a:txBody>
                  <a:tcPr/>
                </a:tc>
                <a:tc>
                  <a:txBody>
                    <a:bodyPr/>
                    <a:lstStyle/>
                    <a:p>
                      <a:r>
                        <a:rPr lang="en-GB" sz="1600" dirty="0">
                          <a:solidFill>
                            <a:schemeClr val="tx2"/>
                          </a:solidFill>
                        </a:rPr>
                        <a:t>X</a:t>
                      </a:r>
                    </a:p>
                  </a:txBody>
                  <a:tcPr/>
                </a:tc>
                <a:tc>
                  <a:txBody>
                    <a:bodyPr/>
                    <a:lstStyle/>
                    <a:p>
                      <a:r>
                        <a:rPr lang="en-GB" sz="1600" baseline="0" dirty="0">
                          <a:solidFill>
                            <a:schemeClr val="tx2"/>
                          </a:solidFill>
                        </a:rPr>
                        <a:t>Cosmetics not considered a just cause for death. The Intention is not good. Should not cause suffering. Animals can have legal rights.</a:t>
                      </a:r>
                      <a:endParaRPr lang="en-GB" sz="1600" dirty="0">
                        <a:solidFill>
                          <a:schemeClr val="tx2"/>
                        </a:solidFill>
                      </a:endParaRPr>
                    </a:p>
                  </a:txBody>
                  <a:tcPr/>
                </a:tc>
                <a:extLst>
                  <a:ext uri="{0D108BD9-81ED-4DB2-BD59-A6C34878D82A}">
                    <a16:rowId xmlns:a16="http://schemas.microsoft.com/office/drawing/2014/main" val="10002"/>
                  </a:ext>
                </a:extLst>
              </a:tr>
              <a:tr h="1922432">
                <a:tc>
                  <a:txBody>
                    <a:bodyPr/>
                    <a:lstStyle/>
                    <a:p>
                      <a:pPr algn="ctr"/>
                      <a:r>
                        <a:rPr lang="en-GB" sz="2000" b="1" dirty="0"/>
                        <a:t>Drug testing</a:t>
                      </a:r>
                    </a:p>
                  </a:txBody>
                  <a:tcPr/>
                </a:tc>
                <a:tc>
                  <a:txBody>
                    <a:bodyPr/>
                    <a:lstStyle/>
                    <a:p>
                      <a:r>
                        <a:rPr lang="en-GB" sz="1600" dirty="0">
                          <a:solidFill>
                            <a:schemeClr val="tx2"/>
                          </a:solidFill>
                        </a:rPr>
                        <a:t>God has provided animals for human use and benefit: </a:t>
                      </a:r>
                    </a:p>
                    <a:p>
                      <a:r>
                        <a:rPr lang="en-GB" sz="1600" dirty="0">
                          <a:solidFill>
                            <a:schemeClr val="tx2"/>
                          </a:solidFill>
                        </a:rPr>
                        <a:t>Just cause to save life with medicine. Islam encourages scientific</a:t>
                      </a:r>
                      <a:r>
                        <a:rPr lang="en-GB" sz="1600" baseline="0" dirty="0">
                          <a:solidFill>
                            <a:schemeClr val="tx2"/>
                          </a:solidFill>
                        </a:rPr>
                        <a:t> development of medicine.</a:t>
                      </a:r>
                      <a:endParaRPr lang="en-GB" sz="1600" dirty="0">
                        <a:solidFill>
                          <a:schemeClr val="tx2"/>
                        </a:solidFill>
                      </a:endParaRPr>
                    </a:p>
                  </a:txBody>
                  <a:tcPr/>
                </a:tc>
                <a:tc>
                  <a:txBody>
                    <a:bodyPr/>
                    <a:lstStyle/>
                    <a:p>
                      <a:r>
                        <a:rPr lang="en-GB" sz="1600" dirty="0">
                          <a:solidFill>
                            <a:schemeClr val="tx2"/>
                          </a:solidFill>
                        </a:rPr>
                        <a:t>The intention must</a:t>
                      </a:r>
                      <a:r>
                        <a:rPr lang="en-GB" sz="1600" baseline="0" dirty="0">
                          <a:solidFill>
                            <a:schemeClr val="tx2"/>
                          </a:solidFill>
                        </a:rPr>
                        <a:t> be good, and must have a positive impact, and no other alternative available.</a:t>
                      </a:r>
                      <a:endParaRPr lang="en-GB" sz="1600" dirty="0">
                        <a:solidFill>
                          <a:schemeClr val="tx2"/>
                        </a:solidFill>
                      </a:endParaRPr>
                    </a:p>
                  </a:txBody>
                  <a:tcPr/>
                </a:tc>
                <a:tc>
                  <a:txBody>
                    <a:bodyPr/>
                    <a:lstStyle/>
                    <a:p>
                      <a:r>
                        <a:rPr lang="en-GB" sz="1600" dirty="0" err="1">
                          <a:solidFill>
                            <a:schemeClr val="tx2"/>
                          </a:solidFill>
                        </a:rPr>
                        <a:t>Khalifah</a:t>
                      </a:r>
                      <a:r>
                        <a:rPr lang="en-GB" sz="1600" baseline="0" dirty="0">
                          <a:solidFill>
                            <a:schemeClr val="tx2"/>
                          </a:solidFill>
                        </a:rPr>
                        <a:t> (steward) Look after animals, so should not use for experimentation. There are alternatives.</a:t>
                      </a:r>
                      <a:endParaRPr lang="en-GB" sz="1600" dirty="0">
                        <a:solidFill>
                          <a:schemeClr val="tx2"/>
                        </a:solidFill>
                      </a:endParaRPr>
                    </a:p>
                  </a:txBody>
                  <a:tcPr/>
                </a:tc>
                <a:extLst>
                  <a:ext uri="{0D108BD9-81ED-4DB2-BD59-A6C34878D82A}">
                    <a16:rowId xmlns:a16="http://schemas.microsoft.com/office/drawing/2014/main" val="10003"/>
                  </a:ext>
                </a:extLst>
              </a:tr>
            </a:tbl>
          </a:graphicData>
        </a:graphic>
      </p:graphicFrame>
      <p:sp>
        <p:nvSpPr>
          <p:cNvPr id="2" name="TextBox 1"/>
          <p:cNvSpPr txBox="1"/>
          <p:nvPr/>
        </p:nvSpPr>
        <p:spPr>
          <a:xfrm>
            <a:off x="179512" y="116632"/>
            <a:ext cx="3744416" cy="369332"/>
          </a:xfrm>
          <a:prstGeom prst="rect">
            <a:avLst/>
          </a:prstGeom>
          <a:solidFill>
            <a:srgbClr val="FFFF00"/>
          </a:solidFill>
        </p:spPr>
        <p:txBody>
          <a:bodyPr wrap="square" rtlCol="0">
            <a:spAutoFit/>
          </a:bodyPr>
          <a:lstStyle/>
          <a:p>
            <a:r>
              <a:rPr lang="en-GB" dirty="0"/>
              <a:t>Muslim views on the use of animals</a:t>
            </a:r>
          </a:p>
        </p:txBody>
      </p:sp>
    </p:spTree>
    <p:extLst>
      <p:ext uri="{BB962C8B-B14F-4D97-AF65-F5344CB8AC3E}">
        <p14:creationId xmlns:p14="http://schemas.microsoft.com/office/powerpoint/2010/main" val="1981970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323528" y="476672"/>
          <a:ext cx="8568951" cy="6220112"/>
        </p:xfrm>
        <a:graphic>
          <a:graphicData uri="http://schemas.openxmlformats.org/drawingml/2006/table">
            <a:tbl>
              <a:tblPr firstRow="1" bandRow="1">
                <a:tableStyleId>{616DA210-FB5B-4158-B5E0-FEB733F419BA}</a:tableStyleId>
              </a:tblPr>
              <a:tblGrid>
                <a:gridCol w="1512168">
                  <a:extLst>
                    <a:ext uri="{9D8B030D-6E8A-4147-A177-3AD203B41FA5}">
                      <a16:colId xmlns:a16="http://schemas.microsoft.com/office/drawing/2014/main" val="20000"/>
                    </a:ext>
                  </a:extLst>
                </a:gridCol>
                <a:gridCol w="2352261">
                  <a:extLst>
                    <a:ext uri="{9D8B030D-6E8A-4147-A177-3AD203B41FA5}">
                      <a16:colId xmlns:a16="http://schemas.microsoft.com/office/drawing/2014/main" val="20001"/>
                    </a:ext>
                  </a:extLst>
                </a:gridCol>
                <a:gridCol w="2352261">
                  <a:extLst>
                    <a:ext uri="{9D8B030D-6E8A-4147-A177-3AD203B41FA5}">
                      <a16:colId xmlns:a16="http://schemas.microsoft.com/office/drawing/2014/main" val="20002"/>
                    </a:ext>
                  </a:extLst>
                </a:gridCol>
                <a:gridCol w="2352261">
                  <a:extLst>
                    <a:ext uri="{9D8B030D-6E8A-4147-A177-3AD203B41FA5}">
                      <a16:colId xmlns:a16="http://schemas.microsoft.com/office/drawing/2014/main" val="20003"/>
                    </a:ext>
                  </a:extLst>
                </a:gridCol>
              </a:tblGrid>
              <a:tr h="638808">
                <a:tc>
                  <a:txBody>
                    <a:bodyPr/>
                    <a:lstStyle/>
                    <a:p>
                      <a:pPr algn="ctr"/>
                      <a:r>
                        <a:rPr lang="en-GB" sz="2000" dirty="0"/>
                        <a:t>Use of animals</a:t>
                      </a:r>
                      <a:endParaRPr lang="en-GB" sz="2000" b="1" dirty="0"/>
                    </a:p>
                  </a:txBody>
                  <a:tcPr/>
                </a:tc>
                <a:tc>
                  <a:txBody>
                    <a:bodyPr/>
                    <a:lstStyle/>
                    <a:p>
                      <a:r>
                        <a:rPr lang="en-GB" sz="1600" dirty="0"/>
                        <a:t>FOR</a:t>
                      </a:r>
                    </a:p>
                    <a:p>
                      <a:r>
                        <a:rPr lang="en-GB" sz="1600" dirty="0"/>
                        <a:t>Acceptable</a:t>
                      </a:r>
                      <a:r>
                        <a:rPr lang="en-GB" sz="1600" baseline="0" dirty="0"/>
                        <a:t> to do this</a:t>
                      </a:r>
                      <a:endParaRPr lang="en-GB" sz="1600" dirty="0"/>
                    </a:p>
                  </a:txBody>
                  <a:tcPr/>
                </a:tc>
                <a:tc>
                  <a:txBody>
                    <a:bodyPr/>
                    <a:lstStyle/>
                    <a:p>
                      <a:r>
                        <a:rPr lang="en-GB" sz="1600" dirty="0"/>
                        <a:t>MAYBE</a:t>
                      </a:r>
                    </a:p>
                  </a:txBody>
                  <a:tcPr/>
                </a:tc>
                <a:tc>
                  <a:txBody>
                    <a:bodyPr/>
                    <a:lstStyle/>
                    <a:p>
                      <a:r>
                        <a:rPr lang="en-GB" sz="1600" dirty="0"/>
                        <a:t>AGAINST</a:t>
                      </a:r>
                    </a:p>
                    <a:p>
                      <a:r>
                        <a:rPr lang="en-GB" sz="1600" dirty="0"/>
                        <a:t>Not acceptable to do this</a:t>
                      </a:r>
                    </a:p>
                  </a:txBody>
                  <a:tcPr/>
                </a:tc>
                <a:extLst>
                  <a:ext uri="{0D108BD9-81ED-4DB2-BD59-A6C34878D82A}">
                    <a16:rowId xmlns:a16="http://schemas.microsoft.com/office/drawing/2014/main" val="10000"/>
                  </a:ext>
                </a:extLst>
              </a:tr>
              <a:tr h="1442125">
                <a:tc>
                  <a:txBody>
                    <a:bodyPr/>
                    <a:lstStyle/>
                    <a:p>
                      <a:pPr algn="ctr"/>
                      <a:r>
                        <a:rPr lang="en-GB" sz="2000" b="1" dirty="0"/>
                        <a:t>Meat eating</a:t>
                      </a:r>
                    </a:p>
                  </a:txBody>
                  <a:tcPr/>
                </a:tc>
                <a:tc>
                  <a:txBody>
                    <a:bodyPr/>
                    <a:lstStyle/>
                    <a:p>
                      <a:r>
                        <a:rPr lang="en-GB" sz="1600" b="0" i="0" u="none" baseline="0" dirty="0">
                          <a:solidFill>
                            <a:schemeClr val="tx1"/>
                          </a:solidFill>
                        </a:rPr>
                        <a:t>God tells Noah to eat animals post flood. Biblical evidence of Jesus eating fish (probably also other meat)</a:t>
                      </a:r>
                    </a:p>
                  </a:txBody>
                  <a:tcPr/>
                </a:tc>
                <a:tc>
                  <a:txBody>
                    <a:bodyPr/>
                    <a:lstStyle/>
                    <a:p>
                      <a:r>
                        <a:rPr lang="en-GB" sz="1600" b="0" dirty="0">
                          <a:solidFill>
                            <a:schemeClr val="tx1"/>
                          </a:solidFill>
                        </a:rPr>
                        <a:t>Romans 14:3 says a choice to eat meat or be vegetarian/vegan</a:t>
                      </a:r>
                      <a:r>
                        <a:rPr lang="en-GB" sz="1600" b="0" baseline="0" dirty="0">
                          <a:solidFill>
                            <a:schemeClr val="tx1"/>
                          </a:solidFill>
                        </a:rPr>
                        <a:t> but must treat all with respect.</a:t>
                      </a:r>
                    </a:p>
                    <a:p>
                      <a:r>
                        <a:rPr lang="en-GB" sz="1600" b="0" baseline="0" dirty="0">
                          <a:solidFill>
                            <a:schemeClr val="tx1"/>
                          </a:solidFill>
                        </a:rPr>
                        <a:t>Lent fasts in the eastern Orthodox church exclude meat (&amp; animal products)</a:t>
                      </a:r>
                    </a:p>
                  </a:txBody>
                  <a:tcPr/>
                </a:tc>
                <a:tc>
                  <a:txBody>
                    <a:bodyPr/>
                    <a:lstStyle/>
                    <a:p>
                      <a:r>
                        <a:rPr lang="en-GB" sz="1600" b="0" baseline="0" dirty="0">
                          <a:solidFill>
                            <a:schemeClr val="tx1"/>
                          </a:solidFill>
                        </a:rPr>
                        <a:t>May interpret Eden as “vegetarian ideal” </a:t>
                      </a:r>
                    </a:p>
                    <a:p>
                      <a:r>
                        <a:rPr lang="en-GB" sz="1600" b="0" baseline="0" dirty="0">
                          <a:solidFill>
                            <a:schemeClr val="tx1"/>
                          </a:solidFill>
                        </a:rPr>
                        <a:t>“do not kill” extends to animal slaughter.</a:t>
                      </a:r>
                    </a:p>
                  </a:txBody>
                  <a:tcPr/>
                </a:tc>
                <a:extLst>
                  <a:ext uri="{0D108BD9-81ED-4DB2-BD59-A6C34878D82A}">
                    <a16:rowId xmlns:a16="http://schemas.microsoft.com/office/drawing/2014/main" val="10001"/>
                  </a:ext>
                </a:extLst>
              </a:tr>
              <a:tr h="1442125">
                <a:tc>
                  <a:txBody>
                    <a:bodyPr/>
                    <a:lstStyle/>
                    <a:p>
                      <a:pPr algn="ctr"/>
                      <a:r>
                        <a:rPr lang="en-GB" sz="2000" b="1" dirty="0"/>
                        <a:t>Cosmetic</a:t>
                      </a:r>
                      <a:r>
                        <a:rPr lang="en-GB" sz="2000" b="1" baseline="0" dirty="0"/>
                        <a:t> testing</a:t>
                      </a:r>
                      <a:endParaRPr lang="en-GB" sz="2000" b="1" dirty="0"/>
                    </a:p>
                  </a:txBody>
                  <a:tcPr/>
                </a:tc>
                <a:tc>
                  <a:txBody>
                    <a:bodyPr/>
                    <a:lstStyle/>
                    <a:p>
                      <a:r>
                        <a:rPr lang="en-GB" sz="1600" dirty="0">
                          <a:solidFill>
                            <a:schemeClr val="tx1"/>
                          </a:solidFill>
                        </a:rPr>
                        <a:t>(RARE</a:t>
                      </a:r>
                      <a:r>
                        <a:rPr lang="en-GB" sz="1600" baseline="0" dirty="0">
                          <a:solidFill>
                            <a:schemeClr val="tx1"/>
                          </a:solidFill>
                        </a:rPr>
                        <a:t> )</a:t>
                      </a:r>
                    </a:p>
                    <a:p>
                      <a:r>
                        <a:rPr lang="en-GB" sz="1600" dirty="0">
                          <a:solidFill>
                            <a:schemeClr val="tx1"/>
                          </a:solidFill>
                        </a:rPr>
                        <a:t>Dominion:</a:t>
                      </a:r>
                      <a:r>
                        <a:rPr lang="en-GB" sz="1600" baseline="0" dirty="0">
                          <a:solidFill>
                            <a:schemeClr val="tx1"/>
                          </a:solidFill>
                        </a:rPr>
                        <a:t> </a:t>
                      </a:r>
                      <a:r>
                        <a:rPr lang="en-GB" sz="1600" dirty="0">
                          <a:solidFill>
                            <a:schemeClr val="tx1"/>
                          </a:solidFill>
                        </a:rPr>
                        <a:t>animals may be used to benefit humans.</a:t>
                      </a:r>
                      <a:r>
                        <a:rPr lang="en-GB" sz="1600" baseline="0" dirty="0">
                          <a:solidFill>
                            <a:schemeClr val="tx1"/>
                          </a:solidFill>
                        </a:rPr>
                        <a:t> (most now don’t think cosmetics is enough of a benefit)</a:t>
                      </a:r>
                      <a:endParaRPr lang="en-GB" sz="1600" dirty="0">
                        <a:solidFill>
                          <a:schemeClr val="tx1"/>
                        </a:solidFill>
                      </a:endParaRPr>
                    </a:p>
                  </a:txBody>
                  <a:tcPr/>
                </a:tc>
                <a:tc>
                  <a:txBody>
                    <a:bodyPr/>
                    <a:lstStyle/>
                    <a:p>
                      <a:endParaRPr lang="en-GB" sz="16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Stewardship: responsibility for animals and their welfare, so may be opposed to testing .</a:t>
                      </a:r>
                    </a:p>
                    <a:p>
                      <a:endParaRPr lang="en-GB" sz="1600" dirty="0">
                        <a:solidFill>
                          <a:schemeClr val="tx1"/>
                        </a:solidFill>
                      </a:endParaRPr>
                    </a:p>
                  </a:txBody>
                  <a:tcPr/>
                </a:tc>
                <a:extLst>
                  <a:ext uri="{0D108BD9-81ED-4DB2-BD59-A6C34878D82A}">
                    <a16:rowId xmlns:a16="http://schemas.microsoft.com/office/drawing/2014/main" val="10002"/>
                  </a:ext>
                </a:extLst>
              </a:tr>
              <a:tr h="1922432">
                <a:tc>
                  <a:txBody>
                    <a:bodyPr/>
                    <a:lstStyle/>
                    <a:p>
                      <a:pPr algn="ctr"/>
                      <a:r>
                        <a:rPr lang="en-GB" sz="2000" b="1" dirty="0"/>
                        <a:t>Drug testing</a:t>
                      </a:r>
                    </a:p>
                  </a:txBody>
                  <a:tcPr/>
                </a:tc>
                <a:tc>
                  <a:txBody>
                    <a:bodyPr/>
                    <a:lstStyle/>
                    <a:p>
                      <a:r>
                        <a:rPr lang="en-GB" sz="1600" dirty="0">
                          <a:solidFill>
                            <a:schemeClr val="tx1"/>
                          </a:solidFill>
                        </a:rPr>
                        <a:t>Dominion:</a:t>
                      </a:r>
                      <a:r>
                        <a:rPr lang="en-GB" sz="1600" baseline="0" dirty="0">
                          <a:solidFill>
                            <a:schemeClr val="tx1"/>
                          </a:solidFill>
                        </a:rPr>
                        <a:t> </a:t>
                      </a:r>
                      <a:r>
                        <a:rPr lang="en-GB" sz="1600" dirty="0">
                          <a:solidFill>
                            <a:schemeClr val="tx1"/>
                          </a:solidFill>
                        </a:rPr>
                        <a:t>animals may be used to benefit humans.</a:t>
                      </a:r>
                    </a:p>
                    <a:p>
                      <a:r>
                        <a:rPr lang="en-GB" sz="1600" dirty="0">
                          <a:solidFill>
                            <a:schemeClr val="tx1"/>
                          </a:solidFill>
                        </a:rPr>
                        <a:t>Hierarchy</a:t>
                      </a:r>
                      <a:r>
                        <a:rPr lang="en-GB" sz="1600" baseline="0" dirty="0">
                          <a:solidFill>
                            <a:schemeClr val="tx1"/>
                          </a:solidFill>
                        </a:rPr>
                        <a:t> of creation means animals are lower.</a:t>
                      </a:r>
                      <a:endParaRPr lang="en-GB" sz="1600" dirty="0">
                        <a:solidFill>
                          <a:schemeClr val="tx1"/>
                        </a:solidFill>
                      </a:endParaRPr>
                    </a:p>
                  </a:txBody>
                  <a:tcPr/>
                </a:tc>
                <a:tc>
                  <a:txBody>
                    <a:bodyPr/>
                    <a:lstStyle/>
                    <a:p>
                      <a:r>
                        <a:rPr lang="en-GB" sz="1600" dirty="0">
                          <a:solidFill>
                            <a:schemeClr val="tx1"/>
                          </a:solidFill>
                        </a:rPr>
                        <a:t>Healing</a:t>
                      </a:r>
                      <a:r>
                        <a:rPr lang="en-GB" sz="1600" baseline="0" dirty="0">
                          <a:solidFill>
                            <a:schemeClr val="tx1"/>
                          </a:solidFill>
                        </a:rPr>
                        <a:t> others is important. Jesus’ healing miracles so good for healing medicines.</a:t>
                      </a:r>
                      <a:endParaRPr lang="en-GB" sz="1600" dirty="0">
                        <a:solidFill>
                          <a:schemeClr val="tx1"/>
                        </a:solidFill>
                      </a:endParaRPr>
                    </a:p>
                  </a:txBody>
                  <a:tcPr/>
                </a:tc>
                <a:tc>
                  <a:txBody>
                    <a:bodyPr/>
                    <a:lstStyle/>
                    <a:p>
                      <a:r>
                        <a:rPr lang="en-GB" sz="1600" dirty="0">
                          <a:solidFill>
                            <a:schemeClr val="tx1"/>
                          </a:solidFill>
                        </a:rPr>
                        <a:t>Stewardship: responsibility for animals and their welfare, so may be opposed to testing .</a:t>
                      </a:r>
                    </a:p>
                  </a:txBody>
                  <a:tcPr/>
                </a:tc>
                <a:extLst>
                  <a:ext uri="{0D108BD9-81ED-4DB2-BD59-A6C34878D82A}">
                    <a16:rowId xmlns:a16="http://schemas.microsoft.com/office/drawing/2014/main" val="10003"/>
                  </a:ext>
                </a:extLst>
              </a:tr>
            </a:tbl>
          </a:graphicData>
        </a:graphic>
      </p:graphicFrame>
      <p:sp>
        <p:nvSpPr>
          <p:cNvPr id="3" name="TextBox 2"/>
          <p:cNvSpPr txBox="1"/>
          <p:nvPr/>
        </p:nvSpPr>
        <p:spPr>
          <a:xfrm>
            <a:off x="179512" y="107340"/>
            <a:ext cx="3744416" cy="369332"/>
          </a:xfrm>
          <a:prstGeom prst="rect">
            <a:avLst/>
          </a:prstGeom>
          <a:solidFill>
            <a:srgbClr val="FFFF00"/>
          </a:solidFill>
        </p:spPr>
        <p:txBody>
          <a:bodyPr wrap="square" rtlCol="0">
            <a:spAutoFit/>
          </a:bodyPr>
          <a:lstStyle/>
          <a:p>
            <a:r>
              <a:rPr lang="en-GB" dirty="0"/>
              <a:t>Christian views on the use of animals</a:t>
            </a:r>
          </a:p>
        </p:txBody>
      </p:sp>
    </p:spTree>
    <p:extLst>
      <p:ext uri="{BB962C8B-B14F-4D97-AF65-F5344CB8AC3E}">
        <p14:creationId xmlns:p14="http://schemas.microsoft.com/office/powerpoint/2010/main" val="2208542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1932" y="29152"/>
            <a:ext cx="5194920" cy="1143000"/>
          </a:xfrm>
          <a:solidFill>
            <a:srgbClr val="00B0F0"/>
          </a:solidFill>
        </p:spPr>
        <p:txBody>
          <a:bodyPr/>
          <a:lstStyle/>
          <a:p>
            <a:r>
              <a:rPr lang="en-GB" altLang="en-US" dirty="0">
                <a:latin typeface="Cambria" panose="02040503050406030204" pitchFamily="18" charset="0"/>
              </a:rPr>
              <a:t>Key term match up</a:t>
            </a:r>
          </a:p>
        </p:txBody>
      </p:sp>
      <p:pic>
        <p:nvPicPr>
          <p:cNvPr id="8196" name="Picture 4" descr="weal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2665" y="1172152"/>
            <a:ext cx="22860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poverty_children_pictures-640x4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2665" y="5022850"/>
            <a:ext cx="2133600" cy="1771650"/>
          </a:xfrm>
          <a:prstGeom prst="rect">
            <a:avLst/>
          </a:prstGeom>
          <a:noFill/>
          <a:extLst>
            <a:ext uri="{909E8E84-426E-40DD-AFC4-6F175D3DCCD1}">
              <a14:hiddenFill xmlns:a14="http://schemas.microsoft.com/office/drawing/2010/main">
                <a:solidFill>
                  <a:srgbClr val="FFFFFF"/>
                </a:solidFill>
              </a14:hiddenFill>
            </a:ext>
          </a:extLst>
        </p:spPr>
      </p:pic>
      <p:sp>
        <p:nvSpPr>
          <p:cNvPr id="8199" name="Text Box 7"/>
          <p:cNvSpPr txBox="1">
            <a:spLocks noChangeArrowheads="1"/>
          </p:cNvSpPr>
          <p:nvPr/>
        </p:nvSpPr>
        <p:spPr bwMode="auto">
          <a:xfrm>
            <a:off x="4945062" y="3764679"/>
            <a:ext cx="4054475" cy="94615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800" dirty="0">
                <a:latin typeface="Cambria" panose="02040503050406030204" pitchFamily="18" charset="0"/>
              </a:rPr>
              <a:t>Being  without money, food or basic needs</a:t>
            </a:r>
          </a:p>
        </p:txBody>
      </p:sp>
      <p:sp>
        <p:nvSpPr>
          <p:cNvPr id="8200" name="Text Box 8"/>
          <p:cNvSpPr txBox="1">
            <a:spLocks noChangeArrowheads="1"/>
          </p:cNvSpPr>
          <p:nvPr/>
        </p:nvSpPr>
        <p:spPr bwMode="auto">
          <a:xfrm>
            <a:off x="0" y="1219200"/>
            <a:ext cx="2362200" cy="17399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3600">
                <a:latin typeface="Cambria" panose="02040503050406030204" pitchFamily="18" charset="0"/>
              </a:rPr>
              <a:t>Wealth</a:t>
            </a:r>
          </a:p>
          <a:p>
            <a:endParaRPr lang="en-GB" altLang="en-US" sz="3600">
              <a:latin typeface="Cambria" panose="02040503050406030204" pitchFamily="18" charset="0"/>
            </a:endParaRPr>
          </a:p>
          <a:p>
            <a:endParaRPr lang="en-GB" altLang="en-US" sz="3600">
              <a:latin typeface="Cambria" panose="02040503050406030204" pitchFamily="18" charset="0"/>
            </a:endParaRPr>
          </a:p>
        </p:txBody>
      </p:sp>
      <p:sp>
        <p:nvSpPr>
          <p:cNvPr id="8202" name="Text Box 10"/>
          <p:cNvSpPr txBox="1">
            <a:spLocks noGrp="1" noChangeArrowheads="1"/>
          </p:cNvSpPr>
          <p:nvPr>
            <p:ph type="body" idx="1"/>
          </p:nvPr>
        </p:nvSpPr>
        <p:spPr>
          <a:xfrm>
            <a:off x="0" y="4953000"/>
            <a:ext cx="2286000" cy="1752600"/>
          </a:xfrm>
          <a:solidFill>
            <a:srgbClr val="FFFF99"/>
          </a:solidFill>
          <a:ln/>
        </p:spPr>
        <p:txBody>
          <a:bodyPr/>
          <a:lstStyle/>
          <a:p>
            <a:pPr>
              <a:spcBef>
                <a:spcPct val="0"/>
              </a:spcBef>
              <a:buFontTx/>
              <a:buNone/>
            </a:pPr>
            <a:r>
              <a:rPr lang="en-GB" altLang="en-US" sz="3600">
                <a:latin typeface="Cambria" panose="02040503050406030204" pitchFamily="18" charset="0"/>
              </a:rPr>
              <a:t>Poverty</a:t>
            </a:r>
          </a:p>
        </p:txBody>
      </p:sp>
      <p:sp>
        <p:nvSpPr>
          <p:cNvPr id="8203" name="Text Box 11"/>
          <p:cNvSpPr txBox="1">
            <a:spLocks noChangeArrowheads="1"/>
          </p:cNvSpPr>
          <p:nvPr/>
        </p:nvSpPr>
        <p:spPr bwMode="auto">
          <a:xfrm>
            <a:off x="4728801" y="5382389"/>
            <a:ext cx="4359275" cy="954107"/>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800" dirty="0">
                <a:latin typeface="Cambria" panose="02040503050406030204" pitchFamily="18" charset="0"/>
              </a:rPr>
              <a:t>Large amount of money/ investments or possessions</a:t>
            </a:r>
          </a:p>
        </p:txBody>
      </p:sp>
      <p:sp>
        <p:nvSpPr>
          <p:cNvPr id="8204" name="Text Box 12"/>
          <p:cNvSpPr txBox="1">
            <a:spLocks noChangeArrowheads="1"/>
          </p:cNvSpPr>
          <p:nvPr/>
        </p:nvSpPr>
        <p:spPr bwMode="auto">
          <a:xfrm>
            <a:off x="0" y="3581400"/>
            <a:ext cx="2286000" cy="1190625"/>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3600">
                <a:latin typeface="Cambria" panose="02040503050406030204" pitchFamily="18" charset="0"/>
              </a:rPr>
              <a:t>Debt</a:t>
            </a:r>
          </a:p>
          <a:p>
            <a:endParaRPr lang="en-GB" altLang="en-US" sz="3600">
              <a:latin typeface="Cambria" panose="02040503050406030204" pitchFamily="18" charset="0"/>
            </a:endParaRPr>
          </a:p>
        </p:txBody>
      </p:sp>
      <p:pic>
        <p:nvPicPr>
          <p:cNvPr id="8206" name="Picture 14" descr="debt-consolid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556" y="3229552"/>
            <a:ext cx="2209800" cy="1581150"/>
          </a:xfrm>
          <a:prstGeom prst="rect">
            <a:avLst/>
          </a:prstGeom>
          <a:noFill/>
          <a:extLst>
            <a:ext uri="{909E8E84-426E-40DD-AFC4-6F175D3DCCD1}">
              <a14:hiddenFill xmlns:a14="http://schemas.microsoft.com/office/drawing/2010/main">
                <a:solidFill>
                  <a:srgbClr val="FFFFFF"/>
                </a:solidFill>
              </a14:hiddenFill>
            </a:ext>
          </a:extLst>
        </p:spPr>
      </p:pic>
      <p:sp>
        <p:nvSpPr>
          <p:cNvPr id="8207" name="Text Box 15"/>
          <p:cNvSpPr txBox="1">
            <a:spLocks noChangeArrowheads="1"/>
          </p:cNvSpPr>
          <p:nvPr/>
        </p:nvSpPr>
        <p:spPr bwMode="auto">
          <a:xfrm>
            <a:off x="4828665" y="1805336"/>
            <a:ext cx="4343400" cy="954107"/>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800">
                <a:latin typeface="Cambria" panose="02040503050406030204" pitchFamily="18" charset="0"/>
              </a:rPr>
              <a:t>Where a person or group owes more than they have</a:t>
            </a:r>
          </a:p>
        </p:txBody>
      </p:sp>
      <p:cxnSp>
        <p:nvCxnSpPr>
          <p:cNvPr id="3" name="Straight Arrow Connector 2"/>
          <p:cNvCxnSpPr/>
          <p:nvPr/>
        </p:nvCxnSpPr>
        <p:spPr>
          <a:xfrm>
            <a:off x="1475656" y="2200852"/>
            <a:ext cx="3672408" cy="3181537"/>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475656" y="4207144"/>
            <a:ext cx="3461468" cy="1884839"/>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475656" y="1858354"/>
            <a:ext cx="3309069" cy="2669196"/>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74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5894B-25AB-42F0-9C84-88E1A825A29D}"/>
              </a:ext>
            </a:extLst>
          </p:cNvPr>
          <p:cNvSpPr txBox="1">
            <a:spLocks/>
          </p:cNvSpPr>
          <p:nvPr/>
        </p:nvSpPr>
        <p:spPr>
          <a:xfrm>
            <a:off x="457200" y="980728"/>
            <a:ext cx="8229600" cy="4464496"/>
          </a:xfrm>
          <a:prstGeom prst="rect">
            <a:avLst/>
          </a:prstGeom>
          <a:solidFill>
            <a:srgbClr val="FFFF00"/>
          </a:solidFill>
        </p:spPr>
        <p:style>
          <a:lnRef idx="2">
            <a:schemeClr val="accent2"/>
          </a:lnRef>
          <a:fillRef idx="1">
            <a:schemeClr val="lt1"/>
          </a:fillRef>
          <a:effectRef idx="0">
            <a:schemeClr val="accent2"/>
          </a:effectRef>
          <a:fontRef idx="minor">
            <a:schemeClr val="dk1"/>
          </a:fontRef>
        </p:style>
        <p:txBody>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GB" sz="13800" dirty="0"/>
              <a:t>Causes of poverty</a:t>
            </a:r>
          </a:p>
        </p:txBody>
      </p:sp>
    </p:spTree>
    <p:extLst>
      <p:ext uri="{BB962C8B-B14F-4D97-AF65-F5344CB8AC3E}">
        <p14:creationId xmlns:p14="http://schemas.microsoft.com/office/powerpoint/2010/main" val="3800419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style>
          <a:lnRef idx="2">
            <a:schemeClr val="accent2"/>
          </a:lnRef>
          <a:fillRef idx="1">
            <a:schemeClr val="lt1"/>
          </a:fillRef>
          <a:effectRef idx="0">
            <a:schemeClr val="accent2"/>
          </a:effectRef>
          <a:fontRef idx="minor">
            <a:schemeClr val="dk1"/>
          </a:fontRef>
        </p:style>
        <p:txBody>
          <a:bodyPr/>
          <a:lstStyle/>
          <a:p>
            <a:pPr algn="ctr"/>
            <a:r>
              <a:rPr lang="en-GB" dirty="0"/>
              <a:t>Relationship Breakdown</a:t>
            </a:r>
          </a:p>
        </p:txBody>
      </p:sp>
      <p:sp>
        <p:nvSpPr>
          <p:cNvPr id="4" name="Rectangle 3"/>
          <p:cNvSpPr txBox="1">
            <a:spLocks noChangeArrowheads="1"/>
          </p:cNvSpPr>
          <p:nvPr/>
        </p:nvSpPr>
        <p:spPr>
          <a:xfrm>
            <a:off x="537210" y="2252662"/>
            <a:ext cx="4034790" cy="3748088"/>
          </a:xfrm>
          <a:prstGeom prst="rect">
            <a:avLst/>
          </a:prstGeom>
          <a:solidFill>
            <a:schemeClr val="bg1"/>
          </a:solidFill>
        </p:spPr>
        <p:txBody>
          <a:bodyPr vert="horz" lIns="68580" tIns="34290" rIns="68580" bIns="3429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60000"/>
              </a:lnSpc>
            </a:pPr>
            <a:r>
              <a:rPr lang="en-GB" altLang="en-US" sz="2100" dirty="0"/>
              <a:t>Relationship breakdown is a leading cause of poverty for women and children.</a:t>
            </a:r>
          </a:p>
          <a:p>
            <a:pPr>
              <a:lnSpc>
                <a:spcPct val="160000"/>
              </a:lnSpc>
            </a:pPr>
            <a:r>
              <a:rPr lang="en-GB" altLang="en-US" sz="2100" dirty="0"/>
              <a:t>This is because women are more likely to keep the children and be unable to work.</a:t>
            </a:r>
          </a:p>
          <a:p>
            <a:pPr>
              <a:lnSpc>
                <a:spcPct val="160000"/>
              </a:lnSpc>
            </a:pPr>
            <a:r>
              <a:rPr lang="en-GB" altLang="en-US" sz="2100" dirty="0"/>
              <a:t>Childcare can be very expensive and can cost more than a person’s wages.</a:t>
            </a:r>
          </a:p>
          <a:p>
            <a:pPr>
              <a:lnSpc>
                <a:spcPct val="160000"/>
              </a:lnSpc>
            </a:pPr>
            <a:r>
              <a:rPr lang="en-GB" altLang="en-US" sz="2100" dirty="0"/>
              <a:t>Even if the single parent can work they will be usually be less well off than if there were two working adults in the family.</a:t>
            </a:r>
          </a:p>
        </p:txBody>
      </p:sp>
      <p:pic>
        <p:nvPicPr>
          <p:cNvPr id="6" name="Picture 5"/>
          <p:cNvPicPr>
            <a:picLocks noChangeAspect="1"/>
          </p:cNvPicPr>
          <p:nvPr/>
        </p:nvPicPr>
        <p:blipFill rotWithShape="1">
          <a:blip r:embed="rId2"/>
          <a:srcRect l="20918" t="43482" r="34003" b="8125"/>
          <a:stretch/>
        </p:blipFill>
        <p:spPr>
          <a:xfrm>
            <a:off x="4814416" y="2787288"/>
            <a:ext cx="3700934" cy="2233748"/>
          </a:xfrm>
          <a:prstGeom prst="rect">
            <a:avLst/>
          </a:prstGeom>
        </p:spPr>
      </p:pic>
    </p:spTree>
    <p:extLst>
      <p:ext uri="{BB962C8B-B14F-4D97-AF65-F5344CB8AC3E}">
        <p14:creationId xmlns:p14="http://schemas.microsoft.com/office/powerpoint/2010/main" val="2180271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style>
          <a:lnRef idx="2">
            <a:schemeClr val="accent2"/>
          </a:lnRef>
          <a:fillRef idx="1">
            <a:schemeClr val="lt1"/>
          </a:fillRef>
          <a:effectRef idx="0">
            <a:schemeClr val="accent2"/>
          </a:effectRef>
          <a:fontRef idx="minor">
            <a:schemeClr val="dk1"/>
          </a:fontRef>
        </p:style>
        <p:txBody>
          <a:bodyPr/>
          <a:lstStyle/>
          <a:p>
            <a:pPr algn="ctr"/>
            <a:r>
              <a:rPr lang="en-GB" dirty="0"/>
              <a:t>Child Poverty</a:t>
            </a:r>
          </a:p>
        </p:txBody>
      </p:sp>
      <p:sp>
        <p:nvSpPr>
          <p:cNvPr id="4" name="Rectangle 3"/>
          <p:cNvSpPr txBox="1">
            <a:spLocks noChangeArrowheads="1"/>
          </p:cNvSpPr>
          <p:nvPr/>
        </p:nvSpPr>
        <p:spPr>
          <a:xfrm>
            <a:off x="537210" y="2252662"/>
            <a:ext cx="4034790" cy="3748088"/>
          </a:xfrm>
          <a:prstGeom prst="rect">
            <a:avLst/>
          </a:prstGeom>
          <a:solidFill>
            <a:schemeClr val="bg1"/>
          </a:solidFill>
        </p:spPr>
        <p:txBody>
          <a:bodyPr vert="horz" lIns="68580" tIns="34290" rIns="68580" bIns="3429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60000"/>
              </a:lnSpc>
            </a:pPr>
            <a:r>
              <a:rPr lang="en-GB" altLang="en-US" sz="2100" dirty="0"/>
              <a:t>Children born into poverty are likely to stay in poverty.</a:t>
            </a:r>
          </a:p>
          <a:p>
            <a:pPr>
              <a:lnSpc>
                <a:spcPct val="160000"/>
              </a:lnSpc>
            </a:pPr>
            <a:r>
              <a:rPr lang="en-GB" altLang="en-US" sz="2100" dirty="0"/>
              <a:t>They typically have less access to higher education, such as A-levels or university courses.</a:t>
            </a:r>
          </a:p>
          <a:p>
            <a:pPr>
              <a:lnSpc>
                <a:spcPct val="160000"/>
              </a:lnSpc>
            </a:pPr>
            <a:r>
              <a:rPr lang="en-GB" altLang="en-US" sz="2100" dirty="0"/>
              <a:t>They are more likely to suffer abuse and become damaged by it.</a:t>
            </a:r>
          </a:p>
          <a:p>
            <a:pPr>
              <a:lnSpc>
                <a:spcPct val="160000"/>
              </a:lnSpc>
            </a:pPr>
            <a:r>
              <a:rPr lang="en-GB" altLang="en-US" sz="2100" dirty="0"/>
              <a:t>They are likely to have lower aspirations in life than their richer peers.</a:t>
            </a:r>
          </a:p>
        </p:txBody>
      </p:sp>
      <p:pic>
        <p:nvPicPr>
          <p:cNvPr id="6" name="Picture 5"/>
          <p:cNvPicPr>
            <a:picLocks noChangeAspect="1"/>
          </p:cNvPicPr>
          <p:nvPr/>
        </p:nvPicPr>
        <p:blipFill rotWithShape="1">
          <a:blip r:embed="rId2"/>
          <a:srcRect l="20918" t="43482" r="34003" b="8125"/>
          <a:stretch/>
        </p:blipFill>
        <p:spPr>
          <a:xfrm>
            <a:off x="4814416" y="2787288"/>
            <a:ext cx="3700934" cy="2233748"/>
          </a:xfrm>
          <a:prstGeom prst="rect">
            <a:avLst/>
          </a:prstGeom>
        </p:spPr>
      </p:pic>
      <p:sp>
        <p:nvSpPr>
          <p:cNvPr id="5" name="Rounded Rectangle 4"/>
          <p:cNvSpPr/>
          <p:nvPr/>
        </p:nvSpPr>
        <p:spPr>
          <a:xfrm>
            <a:off x="4814417" y="5107132"/>
            <a:ext cx="3913947" cy="810491"/>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b="1" dirty="0"/>
              <a:t>Aspiration</a:t>
            </a:r>
            <a:r>
              <a:rPr lang="en-GB" dirty="0"/>
              <a:t>: a hope or ambition of achieving something.</a:t>
            </a:r>
          </a:p>
        </p:txBody>
      </p:sp>
    </p:spTree>
    <p:extLst>
      <p:ext uri="{BB962C8B-B14F-4D97-AF65-F5344CB8AC3E}">
        <p14:creationId xmlns:p14="http://schemas.microsoft.com/office/powerpoint/2010/main" val="1889428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style>
          <a:lnRef idx="2">
            <a:schemeClr val="accent2"/>
          </a:lnRef>
          <a:fillRef idx="1">
            <a:schemeClr val="lt1"/>
          </a:fillRef>
          <a:effectRef idx="0">
            <a:schemeClr val="accent2"/>
          </a:effectRef>
          <a:fontRef idx="minor">
            <a:schemeClr val="dk1"/>
          </a:fontRef>
        </p:style>
        <p:txBody>
          <a:bodyPr/>
          <a:lstStyle/>
          <a:p>
            <a:pPr algn="ctr"/>
            <a:r>
              <a:rPr lang="en-GB" dirty="0"/>
              <a:t>The Housing Boom</a:t>
            </a:r>
          </a:p>
        </p:txBody>
      </p:sp>
      <p:sp>
        <p:nvSpPr>
          <p:cNvPr id="4" name="Rectangle 3"/>
          <p:cNvSpPr txBox="1">
            <a:spLocks noChangeArrowheads="1"/>
          </p:cNvSpPr>
          <p:nvPr/>
        </p:nvSpPr>
        <p:spPr>
          <a:xfrm>
            <a:off x="537210" y="2252662"/>
            <a:ext cx="3058342" cy="3748088"/>
          </a:xfrm>
          <a:prstGeom prst="rect">
            <a:avLst/>
          </a:prstGeom>
          <a:solidFill>
            <a:schemeClr val="bg1"/>
          </a:solidFill>
        </p:spPr>
        <p:txBody>
          <a:bodyPr vert="horz" lIns="68580" tIns="34290" rIns="68580" bIns="3429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60000"/>
              </a:lnSpc>
            </a:pPr>
            <a:r>
              <a:rPr lang="en-GB" altLang="en-US" sz="2100" dirty="0"/>
              <a:t>Between the late 1980s and mid-2000’s house prices increased very dramatically.</a:t>
            </a:r>
          </a:p>
          <a:p>
            <a:pPr>
              <a:lnSpc>
                <a:spcPct val="160000"/>
              </a:lnSpc>
            </a:pPr>
            <a:r>
              <a:rPr lang="en-GB" altLang="en-US" sz="2100" dirty="0"/>
              <a:t>This made people who already owned houses rich.</a:t>
            </a:r>
          </a:p>
          <a:p>
            <a:pPr>
              <a:lnSpc>
                <a:spcPct val="160000"/>
              </a:lnSpc>
            </a:pPr>
            <a:r>
              <a:rPr lang="en-GB" altLang="en-US" sz="2100" dirty="0"/>
              <a:t>It means that people who do not own a house now are very likely to be unable to afford one.</a:t>
            </a:r>
          </a:p>
        </p:txBody>
      </p:sp>
      <p:pic>
        <p:nvPicPr>
          <p:cNvPr id="2050" name="Picture 2" descr="http://activerain.com/image_store/uploads/2/2/0/5/1/ar1263245857150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2366" y="2380026"/>
            <a:ext cx="3577591" cy="3290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280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style>
          <a:lnRef idx="2">
            <a:schemeClr val="accent2"/>
          </a:lnRef>
          <a:fillRef idx="1">
            <a:schemeClr val="lt1"/>
          </a:fillRef>
          <a:effectRef idx="0">
            <a:schemeClr val="accent2"/>
          </a:effectRef>
          <a:fontRef idx="minor">
            <a:schemeClr val="dk1"/>
          </a:fontRef>
        </p:style>
        <p:txBody>
          <a:bodyPr/>
          <a:lstStyle/>
          <a:p>
            <a:pPr algn="ctr"/>
            <a:r>
              <a:rPr lang="en-GB" dirty="0"/>
              <a:t>Personal Reasons</a:t>
            </a:r>
          </a:p>
        </p:txBody>
      </p:sp>
      <p:sp>
        <p:nvSpPr>
          <p:cNvPr id="4" name="Rectangle 3"/>
          <p:cNvSpPr txBox="1">
            <a:spLocks noChangeArrowheads="1"/>
          </p:cNvSpPr>
          <p:nvPr/>
        </p:nvSpPr>
        <p:spPr>
          <a:xfrm>
            <a:off x="537210" y="2252662"/>
            <a:ext cx="3058342" cy="3748088"/>
          </a:xfrm>
          <a:prstGeom prst="rect">
            <a:avLst/>
          </a:prstGeom>
          <a:solidFill>
            <a:schemeClr val="bg1"/>
          </a:solidFill>
        </p:spPr>
        <p:txBody>
          <a:bodyPr vert="horz" lIns="68580" tIns="34290" rIns="68580" bIns="3429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GB" altLang="en-US" sz="2100" dirty="0"/>
              <a:t>Someone might be affected by anyone of the following:</a:t>
            </a:r>
          </a:p>
          <a:p>
            <a:pPr marL="0" indent="0">
              <a:lnSpc>
                <a:spcPct val="150000"/>
              </a:lnSpc>
              <a:buNone/>
            </a:pPr>
            <a:endParaRPr lang="en-GB" altLang="en-US" sz="2100" dirty="0"/>
          </a:p>
          <a:p>
            <a:pPr>
              <a:lnSpc>
                <a:spcPct val="150000"/>
              </a:lnSpc>
            </a:pPr>
            <a:r>
              <a:rPr lang="en-GB" altLang="en-US" sz="2100" dirty="0"/>
              <a:t>Disability/Illness</a:t>
            </a:r>
          </a:p>
          <a:p>
            <a:pPr>
              <a:lnSpc>
                <a:spcPct val="150000"/>
              </a:lnSpc>
            </a:pPr>
            <a:r>
              <a:rPr lang="en-GB" altLang="en-US" sz="2100" dirty="0"/>
              <a:t>Mental Illness</a:t>
            </a:r>
          </a:p>
          <a:p>
            <a:pPr>
              <a:lnSpc>
                <a:spcPct val="150000"/>
              </a:lnSpc>
            </a:pPr>
            <a:r>
              <a:rPr lang="en-GB" altLang="en-US" sz="2100" dirty="0"/>
              <a:t>Being born into poverty</a:t>
            </a:r>
          </a:p>
          <a:p>
            <a:pPr>
              <a:lnSpc>
                <a:spcPct val="150000"/>
              </a:lnSpc>
            </a:pPr>
            <a:r>
              <a:rPr lang="en-GB" altLang="en-US" sz="2100" dirty="0"/>
              <a:t>Being the victim of crime</a:t>
            </a:r>
          </a:p>
        </p:txBody>
      </p:sp>
      <p:pic>
        <p:nvPicPr>
          <p:cNvPr id="5122" name="Picture 2" descr="http://www.summitcrimestoppers.org/Crimestoppers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29453" y="2502355"/>
            <a:ext cx="3924641" cy="2955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5444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style>
          <a:lnRef idx="2">
            <a:schemeClr val="accent2"/>
          </a:lnRef>
          <a:fillRef idx="1">
            <a:schemeClr val="lt1"/>
          </a:fillRef>
          <a:effectRef idx="0">
            <a:schemeClr val="accent2"/>
          </a:effectRef>
          <a:fontRef idx="minor">
            <a:schemeClr val="dk1"/>
          </a:fontRef>
        </p:style>
        <p:txBody>
          <a:bodyPr/>
          <a:lstStyle/>
          <a:p>
            <a:pPr algn="ctr"/>
            <a:r>
              <a:rPr lang="en-GB" dirty="0"/>
              <a:t>Discrimination</a:t>
            </a:r>
          </a:p>
        </p:txBody>
      </p:sp>
      <p:sp>
        <p:nvSpPr>
          <p:cNvPr id="4" name="Rectangle 3"/>
          <p:cNvSpPr txBox="1">
            <a:spLocks noChangeArrowheads="1"/>
          </p:cNvSpPr>
          <p:nvPr/>
        </p:nvSpPr>
        <p:spPr>
          <a:xfrm>
            <a:off x="537210" y="2252662"/>
            <a:ext cx="3179826" cy="3748088"/>
          </a:xfrm>
          <a:prstGeom prst="rect">
            <a:avLst/>
          </a:prstGeom>
          <a:solidFill>
            <a:schemeClr val="bg1"/>
          </a:solidFill>
        </p:spPr>
        <p:txBody>
          <a:bodyPr vert="horz" lIns="68580" tIns="34290" rIns="68580" bIns="3429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60000"/>
              </a:lnSpc>
            </a:pPr>
            <a:r>
              <a:rPr lang="en-GB" altLang="en-US" sz="2100" dirty="0"/>
              <a:t>Black and ethic minority people are more likely to be in poverty than white people in the UK.</a:t>
            </a:r>
          </a:p>
          <a:p>
            <a:pPr>
              <a:lnSpc>
                <a:spcPct val="160000"/>
              </a:lnSpc>
            </a:pPr>
            <a:r>
              <a:rPr lang="en-GB" altLang="en-US" sz="2100" dirty="0"/>
              <a:t>Women are more likely to be unemployed or on lower pay.</a:t>
            </a:r>
          </a:p>
          <a:p>
            <a:pPr>
              <a:lnSpc>
                <a:spcPct val="160000"/>
              </a:lnSpc>
            </a:pPr>
            <a:r>
              <a:rPr lang="en-GB" altLang="en-US" sz="2100" dirty="0"/>
              <a:t>People with disabilities but able to work are more likely to be unemployed than non-disabled people.</a:t>
            </a:r>
          </a:p>
        </p:txBody>
      </p:sp>
      <p:pic>
        <p:nvPicPr>
          <p:cNvPr id="6146" name="Picture 2" descr="http://unemploymenthelp.com/uploads/images/iStock_000017338712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4562" y="2246115"/>
            <a:ext cx="1643022" cy="2372645"/>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4814417" y="4739609"/>
            <a:ext cx="3913947" cy="117801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b="1" dirty="0"/>
              <a:t>Ethnic minority</a:t>
            </a:r>
            <a:r>
              <a:rPr lang="en-GB" dirty="0"/>
              <a:t>: a group of people within a community that have different traditions (e.g. race) from the main </a:t>
            </a:r>
            <a:r>
              <a:rPr lang="en-GB" dirty="0" err="1"/>
              <a:t>populaion</a:t>
            </a:r>
            <a:r>
              <a:rPr lang="en-GB" dirty="0"/>
              <a:t>.</a:t>
            </a:r>
          </a:p>
        </p:txBody>
      </p:sp>
    </p:spTree>
    <p:extLst>
      <p:ext uri="{BB962C8B-B14F-4D97-AF65-F5344CB8AC3E}">
        <p14:creationId xmlns:p14="http://schemas.microsoft.com/office/powerpoint/2010/main" val="1572164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26971" y="1206551"/>
            <a:ext cx="5775008" cy="4331256"/>
          </a:xfrm>
          <a:prstGeom prst="rect">
            <a:avLst/>
          </a:prstGeom>
        </p:spPr>
      </p:pic>
    </p:spTree>
    <p:extLst>
      <p:ext uri="{BB962C8B-B14F-4D97-AF65-F5344CB8AC3E}">
        <p14:creationId xmlns:p14="http://schemas.microsoft.com/office/powerpoint/2010/main" val="31692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style>
          <a:lnRef idx="2">
            <a:schemeClr val="accent2"/>
          </a:lnRef>
          <a:fillRef idx="1">
            <a:schemeClr val="lt1"/>
          </a:fillRef>
          <a:effectRef idx="0">
            <a:schemeClr val="accent2"/>
          </a:effectRef>
          <a:fontRef idx="minor">
            <a:schemeClr val="dk1"/>
          </a:fontRef>
        </p:style>
        <p:txBody>
          <a:bodyPr/>
          <a:lstStyle/>
          <a:p>
            <a:pPr algn="ctr"/>
            <a:r>
              <a:rPr lang="en-GB" dirty="0"/>
              <a:t>Deindustrialisation</a:t>
            </a:r>
          </a:p>
        </p:txBody>
      </p:sp>
      <p:sp>
        <p:nvSpPr>
          <p:cNvPr id="4" name="Rectangle 3"/>
          <p:cNvSpPr txBox="1">
            <a:spLocks noChangeArrowheads="1"/>
          </p:cNvSpPr>
          <p:nvPr/>
        </p:nvSpPr>
        <p:spPr>
          <a:xfrm>
            <a:off x="537210" y="2252662"/>
            <a:ext cx="3961638" cy="3748088"/>
          </a:xfrm>
          <a:prstGeom prst="rect">
            <a:avLst/>
          </a:prstGeom>
          <a:solidFill>
            <a:schemeClr val="bg1"/>
          </a:solidFill>
        </p:spPr>
        <p:txBody>
          <a:bodyPr vert="horz" lIns="68580" tIns="34290" rIns="68580" bIns="3429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GB" altLang="en-US" sz="2100" dirty="0"/>
              <a:t>There used to be many jobs in industry such as  mining, factories, and ports. A lot of these have now disappeared.</a:t>
            </a:r>
          </a:p>
          <a:p>
            <a:pPr>
              <a:lnSpc>
                <a:spcPct val="150000"/>
              </a:lnSpc>
            </a:pPr>
            <a:r>
              <a:rPr lang="en-GB" altLang="en-US" sz="2100" dirty="0"/>
              <a:t>This often means that there are more unemployed people than available jobs.</a:t>
            </a:r>
          </a:p>
          <a:p>
            <a:pPr>
              <a:lnSpc>
                <a:spcPct val="150000"/>
              </a:lnSpc>
            </a:pPr>
            <a:r>
              <a:rPr lang="en-GB" altLang="en-US" sz="2100" dirty="0"/>
              <a:t>This leads to more service jobs which are lower paid (e.g. working in a restaurant).</a:t>
            </a:r>
          </a:p>
        </p:txBody>
      </p:sp>
      <p:pic>
        <p:nvPicPr>
          <p:cNvPr id="7170" name="Picture 2" descr="Taiwan deports Korean workers protesting over factory clo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9271" y="2519917"/>
            <a:ext cx="2281956" cy="2354564"/>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4814417" y="5107132"/>
            <a:ext cx="3913947" cy="810491"/>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b="1" dirty="0"/>
              <a:t>Industry</a:t>
            </a:r>
            <a:r>
              <a:rPr lang="en-GB" dirty="0"/>
              <a:t>: the part of the economy associated with making or processing goods in factories.</a:t>
            </a:r>
          </a:p>
        </p:txBody>
      </p:sp>
    </p:spTree>
    <p:extLst>
      <p:ext uri="{BB962C8B-B14F-4D97-AF65-F5344CB8AC3E}">
        <p14:creationId xmlns:p14="http://schemas.microsoft.com/office/powerpoint/2010/main" val="25988456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style>
          <a:lnRef idx="2">
            <a:schemeClr val="accent2"/>
          </a:lnRef>
          <a:fillRef idx="1">
            <a:schemeClr val="lt1"/>
          </a:fillRef>
          <a:effectRef idx="0">
            <a:schemeClr val="accent2"/>
          </a:effectRef>
          <a:fontRef idx="minor">
            <a:schemeClr val="dk1"/>
          </a:fontRef>
        </p:style>
        <p:txBody>
          <a:bodyPr/>
          <a:lstStyle/>
          <a:p>
            <a:pPr algn="ctr"/>
            <a:r>
              <a:rPr lang="en-GB" altLang="en-US" dirty="0">
                <a:solidFill>
                  <a:schemeClr val="tx1"/>
                </a:solidFill>
              </a:rPr>
              <a:t>The Cuts to the Public Sector</a:t>
            </a:r>
            <a:endParaRPr lang="en-GB" dirty="0"/>
          </a:p>
        </p:txBody>
      </p:sp>
      <p:sp>
        <p:nvSpPr>
          <p:cNvPr id="4" name="Rectangle 3"/>
          <p:cNvSpPr txBox="1">
            <a:spLocks noChangeArrowheads="1"/>
          </p:cNvSpPr>
          <p:nvPr/>
        </p:nvSpPr>
        <p:spPr>
          <a:xfrm>
            <a:off x="537210" y="2252662"/>
            <a:ext cx="2919222" cy="3748088"/>
          </a:xfrm>
          <a:prstGeom prst="rect">
            <a:avLst/>
          </a:prstGeom>
          <a:solidFill>
            <a:schemeClr val="bg1"/>
          </a:solidFill>
        </p:spPr>
        <p:txBody>
          <a:bodyPr vert="horz" lIns="68580" tIns="34290" rIns="68580" bIns="3429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GB" altLang="en-US" sz="2100" dirty="0"/>
              <a:t>Public sector jobs have been cut which leads to higher unemployment.</a:t>
            </a:r>
          </a:p>
          <a:p>
            <a:pPr>
              <a:lnSpc>
                <a:spcPct val="150000"/>
              </a:lnSpc>
            </a:pPr>
            <a:r>
              <a:rPr lang="en-GB" altLang="en-US" sz="2100" dirty="0"/>
              <a:t>Public sector wages have been cut.</a:t>
            </a:r>
          </a:p>
          <a:p>
            <a:pPr>
              <a:lnSpc>
                <a:spcPct val="150000"/>
              </a:lnSpc>
            </a:pPr>
            <a:r>
              <a:rPr lang="en-GB" altLang="en-US" sz="2100" dirty="0"/>
              <a:t>Less public sector workers means less support for people to access to help them out of poverty.</a:t>
            </a:r>
          </a:p>
        </p:txBody>
      </p:sp>
      <p:pic>
        <p:nvPicPr>
          <p:cNvPr id="8194" name="Picture 2" descr="wpid-redundanc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6824" y="2840593"/>
            <a:ext cx="4046220" cy="1937927"/>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4814417" y="5107132"/>
            <a:ext cx="3913947" cy="810491"/>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b="1" dirty="0"/>
              <a:t>Public sector</a:t>
            </a:r>
            <a:r>
              <a:rPr lang="en-GB" dirty="0"/>
              <a:t>: people who are employed by the government.</a:t>
            </a:r>
          </a:p>
        </p:txBody>
      </p:sp>
    </p:spTree>
    <p:extLst>
      <p:ext uri="{BB962C8B-B14F-4D97-AF65-F5344CB8AC3E}">
        <p14:creationId xmlns:p14="http://schemas.microsoft.com/office/powerpoint/2010/main" val="1763278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style>
          <a:lnRef idx="2">
            <a:schemeClr val="accent2"/>
          </a:lnRef>
          <a:fillRef idx="1">
            <a:schemeClr val="lt1"/>
          </a:fillRef>
          <a:effectRef idx="0">
            <a:schemeClr val="accent2"/>
          </a:effectRef>
          <a:fontRef idx="minor">
            <a:schemeClr val="dk1"/>
          </a:fontRef>
        </p:style>
        <p:txBody>
          <a:bodyPr/>
          <a:lstStyle/>
          <a:p>
            <a:pPr algn="ctr"/>
            <a:r>
              <a:rPr lang="en-GB" altLang="en-US" dirty="0">
                <a:solidFill>
                  <a:schemeClr val="tx1"/>
                </a:solidFill>
              </a:rPr>
              <a:t>The Cuts to the Benefits System</a:t>
            </a:r>
            <a:endParaRPr lang="en-GB" dirty="0"/>
          </a:p>
        </p:txBody>
      </p:sp>
      <p:sp>
        <p:nvSpPr>
          <p:cNvPr id="4" name="Rectangle 3"/>
          <p:cNvSpPr txBox="1">
            <a:spLocks noChangeArrowheads="1"/>
          </p:cNvSpPr>
          <p:nvPr/>
        </p:nvSpPr>
        <p:spPr>
          <a:xfrm>
            <a:off x="537210" y="2252662"/>
            <a:ext cx="4167378" cy="3748088"/>
          </a:xfrm>
          <a:prstGeom prst="rect">
            <a:avLst/>
          </a:prstGeom>
          <a:solidFill>
            <a:schemeClr val="bg1"/>
          </a:solidFill>
        </p:spPr>
        <p:txBody>
          <a:bodyPr vert="horz" lIns="68580" tIns="34290" rIns="68580" bIns="3429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GB" altLang="en-US" sz="2100" dirty="0"/>
              <a:t>Out of work/low income benefits have been cut and become harder to access.</a:t>
            </a:r>
          </a:p>
          <a:p>
            <a:pPr>
              <a:lnSpc>
                <a:spcPct val="150000"/>
              </a:lnSpc>
            </a:pPr>
            <a:r>
              <a:rPr lang="en-GB" altLang="en-US" sz="2100" dirty="0"/>
              <a:t>Disability benefit has been cut and reformed. These reforms mean that many disabled people have lost benefits entirely.</a:t>
            </a:r>
          </a:p>
          <a:p>
            <a:pPr>
              <a:lnSpc>
                <a:spcPct val="150000"/>
              </a:lnSpc>
            </a:pPr>
            <a:r>
              <a:rPr lang="en-GB" altLang="en-US" sz="2100" dirty="0"/>
              <a:t>Many council houses have been sold off which means that many people are stuck on the waiting list for years.</a:t>
            </a:r>
          </a:p>
        </p:txBody>
      </p:sp>
      <p:pic>
        <p:nvPicPr>
          <p:cNvPr id="9218" name="Picture 2" descr="Winners and losers from the Autumn Budget 20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1815" y="2389169"/>
            <a:ext cx="3279150" cy="2052114"/>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4814417" y="4746751"/>
            <a:ext cx="3913947" cy="109104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b="1" dirty="0"/>
              <a:t>Benefits System</a:t>
            </a:r>
            <a:r>
              <a:rPr lang="en-GB" dirty="0"/>
              <a:t>: a system run by the government where help and financial (money) support is given to people in need.</a:t>
            </a:r>
          </a:p>
        </p:txBody>
      </p:sp>
    </p:spTree>
    <p:extLst>
      <p:ext uri="{BB962C8B-B14F-4D97-AF65-F5344CB8AC3E}">
        <p14:creationId xmlns:p14="http://schemas.microsoft.com/office/powerpoint/2010/main" val="4114719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4D6D0E-80A4-4616-BA79-6993B6D67490}"/>
              </a:ext>
            </a:extLst>
          </p:cNvPr>
          <p:cNvSpPr/>
          <p:nvPr/>
        </p:nvSpPr>
        <p:spPr>
          <a:xfrm>
            <a:off x="359532" y="548680"/>
            <a:ext cx="8424936" cy="5589800"/>
          </a:xfrm>
          <a:prstGeom prst="rect">
            <a:avLst/>
          </a:prstGeom>
          <a:ln>
            <a:solidFill>
              <a:schemeClr val="tx1"/>
            </a:solidFill>
          </a:ln>
        </p:spPr>
        <p:txBody>
          <a:bodyPr wrap="square">
            <a:spAutoFit/>
          </a:bodyPr>
          <a:lstStyle/>
          <a:p>
            <a:pPr>
              <a:lnSpc>
                <a:spcPct val="107000"/>
              </a:lnSpc>
              <a:spcAft>
                <a:spcPts val="1200"/>
              </a:spcAft>
            </a:pPr>
            <a:r>
              <a:rPr lang="en-GB" b="1"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Use and abuse of natural resources</a:t>
            </a:r>
            <a:endParaRPr lang="en-GB" sz="10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200"/>
              </a:spcAft>
            </a:pPr>
            <a:r>
              <a:rPr lang="en-GB"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Natural resources are substances that are found on or inside our environment. Non-renewable resources such as coal or oil were formed over millions of years and are limited in supply. They also create pollution when burned. Some natural resources produce no pollution and are renewable, </a:t>
            </a:r>
            <a:r>
              <a:rPr lang="en-GB" dirty="0" err="1">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eg</a:t>
            </a:r>
            <a:r>
              <a:rPr lang="en-GB"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 wind and solar power. These are often more expensive to harness, and are less reliable.</a:t>
            </a:r>
            <a:endParaRPr lang="en-GB" sz="10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200"/>
              </a:spcAft>
            </a:pPr>
            <a:r>
              <a:rPr lang="en-GB"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 Pollution</a:t>
            </a:r>
            <a:endParaRPr lang="en-GB" sz="10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200"/>
              </a:spcAft>
            </a:pPr>
            <a:r>
              <a:rPr lang="en-GB"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This is the introduction of harmful substances into the environment. The most common pollutants are:</a:t>
            </a:r>
            <a:endParaRPr lang="en-GB" sz="10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600"/>
              </a:spcAft>
              <a:buSzPts val="1000"/>
              <a:buFont typeface="Symbol" panose="05050102010706020507" pitchFamily="18" charset="2"/>
              <a:buChar char=""/>
              <a:tabLst>
                <a:tab pos="457200" algn="l"/>
              </a:tabLst>
            </a:pPr>
            <a:r>
              <a:rPr lang="en-GB"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acid rain – chemicals from burning fuel rises into the atmosphere and falls with rain</a:t>
            </a:r>
            <a:endParaRPr lang="en-GB" sz="10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600"/>
              </a:spcAft>
              <a:buSzPts val="1000"/>
              <a:buFont typeface="Symbol" panose="05050102010706020507" pitchFamily="18" charset="2"/>
              <a:buChar char=""/>
              <a:tabLst>
                <a:tab pos="457200" algn="l"/>
              </a:tabLst>
            </a:pPr>
            <a:r>
              <a:rPr lang="en-GB"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oil spills – when a ship spills oil, the crude oil does not dissolve the in water but floats, causing severe damage to wildlife</a:t>
            </a:r>
            <a:endParaRPr lang="en-GB" sz="10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600"/>
              </a:spcAft>
              <a:buSzPts val="1000"/>
              <a:buFont typeface="Symbol" panose="05050102010706020507" pitchFamily="18" charset="2"/>
              <a:buChar char=""/>
              <a:tabLst>
                <a:tab pos="457200" algn="l"/>
              </a:tabLst>
            </a:pPr>
            <a:r>
              <a:rPr lang="en-GB" dirty="0">
                <a:solidFill>
                  <a:srgbClr val="000000"/>
                </a:solidFill>
                <a:latin typeface="Comic Sans MS" panose="030F0702030302020204" pitchFamily="66" charset="0"/>
                <a:ea typeface="Times New Roman" panose="02020603050405020304" pitchFamily="18" charset="0"/>
                <a:cs typeface="Times New Roman" panose="02020603050405020304" pitchFamily="18" charset="0"/>
              </a:rPr>
              <a:t>toxic chemicals – chemicals produced by industry can be hazardous to the environment if not disposed of correctly</a:t>
            </a:r>
            <a:endParaRPr lang="en-GB" sz="10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74532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B2BBA00-F5F9-4B4F-86D0-FA32C0250D1E}"/>
              </a:ext>
            </a:extLst>
          </p:cNvPr>
          <p:cNvSpPr/>
          <p:nvPr/>
        </p:nvSpPr>
        <p:spPr>
          <a:xfrm>
            <a:off x="107504" y="1052736"/>
            <a:ext cx="8928992" cy="3744487"/>
          </a:xfrm>
          <a:prstGeom prst="rect">
            <a:avLst/>
          </a:prstGeom>
          <a:ln>
            <a:solidFill>
              <a:schemeClr val="tx1"/>
            </a:solidFill>
          </a:ln>
        </p:spPr>
        <p:txBody>
          <a:bodyPr wrap="square">
            <a:spAutoFit/>
          </a:bodyPr>
          <a:lstStyle/>
          <a:p>
            <a:pPr>
              <a:spcBef>
                <a:spcPts val="1200"/>
              </a:spcBef>
              <a:spcAft>
                <a:spcPts val="300"/>
              </a:spcAft>
            </a:pPr>
            <a:r>
              <a:rPr lang="en-GB" sz="1400" b="1" u="sng" kern="1600" dirty="0">
                <a:latin typeface="Comic Sans MS" panose="030F0702030302020204" pitchFamily="66" charset="0"/>
                <a:ea typeface="Times New Roman" panose="02020603050405020304" pitchFamily="18" charset="0"/>
              </a:rPr>
              <a:t>What is Climate Change?</a:t>
            </a:r>
            <a:endParaRPr lang="en-GB" sz="1400" b="1" kern="1600" dirty="0">
              <a:latin typeface="Arial" panose="020B0604020202020204" pitchFamily="34" charset="0"/>
              <a:ea typeface="Times New Roman" panose="02020603050405020304" pitchFamily="18" charset="0"/>
            </a:endParaRPr>
          </a:p>
          <a:p>
            <a:pPr algn="just"/>
            <a:r>
              <a:rPr lang="en-GB" sz="1400" dirty="0">
                <a:solidFill>
                  <a:srgbClr val="6B734F"/>
                </a:solidFill>
                <a:latin typeface="Comic Sans MS" panose="030F0702030302020204" pitchFamily="66" charset="0"/>
                <a:ea typeface="Times New Roman" panose="02020603050405020304" pitchFamily="18" charset="0"/>
                <a:cs typeface="Arial" panose="020B0604020202020204" pitchFamily="34" charset="0"/>
              </a:rPr>
              <a:t>The climate of the Earth is always changing. In the past it has altered as a result of natural causes. Nowadays, however, the term climate change is generally used when referring to changes in our climate which have been identified since the early part of the 1900's. </a:t>
            </a:r>
            <a:endParaRPr lang="en-GB" sz="600" dirty="0">
              <a:solidFill>
                <a:srgbClr val="6B734F"/>
              </a:solidFill>
              <a:latin typeface="Times New Roman" panose="02020603050405020304" pitchFamily="18" charset="0"/>
              <a:ea typeface="Times New Roman" panose="02020603050405020304" pitchFamily="18" charset="0"/>
            </a:endParaRPr>
          </a:p>
          <a:p>
            <a:pPr algn="just">
              <a:spcBef>
                <a:spcPts val="1200"/>
              </a:spcBef>
              <a:spcAft>
                <a:spcPts val="300"/>
              </a:spcAft>
            </a:pPr>
            <a:r>
              <a:rPr lang="en-GB" sz="1400" kern="1600" dirty="0">
                <a:latin typeface="Comic Sans MS" panose="030F0702030302020204" pitchFamily="66" charset="0"/>
                <a:ea typeface="Times New Roman" panose="02020603050405020304" pitchFamily="18" charset="0"/>
              </a:rPr>
              <a:t>Global temperatures have risen consistently for the past 140 years and it is now widely accepted that this change is linked to man-made greenhouse gas emissions that have increased with industrialisation and the burning of fossil fuels.</a:t>
            </a:r>
            <a:endParaRPr lang="en-GB" sz="1400" b="1" kern="1600" dirty="0">
              <a:latin typeface="Arial" panose="020B0604020202020204" pitchFamily="34" charset="0"/>
              <a:ea typeface="Times New Roman" panose="02020603050405020304" pitchFamily="18" charset="0"/>
            </a:endParaRPr>
          </a:p>
          <a:p>
            <a:pPr algn="just">
              <a:lnSpc>
                <a:spcPct val="107000"/>
              </a:lnSpc>
              <a:spcAft>
                <a:spcPts val="800"/>
              </a:spcAft>
            </a:pPr>
            <a:r>
              <a:rPr lang="en-GB" sz="1400" dirty="0">
                <a:solidFill>
                  <a:srgbClr val="6B734F"/>
                </a:solidFill>
                <a:latin typeface="Comic Sans MS" panose="030F0702030302020204" pitchFamily="66" charset="0"/>
                <a:ea typeface="Calibri" panose="020F0502020204030204" pitchFamily="34" charset="0"/>
                <a:cs typeface="Arial" panose="020B0604020202020204" pitchFamily="34" charset="0"/>
              </a:rPr>
              <a:t>Climate change is a better phrase than global warming because it encompasses many kinds of effects. Some areas will be warmer, some cooler, sea levels may rise, polar ice caps may melt, deserts might spread across Europe and extreme weather events may become more frequent.  </a:t>
            </a:r>
            <a:endParaRPr lang="en-GB" sz="6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400" dirty="0">
                <a:solidFill>
                  <a:srgbClr val="6B734F"/>
                </a:solidFill>
                <a:latin typeface="Comic Sans MS" panose="030F0702030302020204" pitchFamily="66" charset="0"/>
                <a:ea typeface="Calibri" panose="020F0502020204030204" pitchFamily="34" charset="0"/>
                <a:cs typeface="Arial" panose="020B0604020202020204" pitchFamily="34" charset="0"/>
              </a:rPr>
              <a:t>Arctic sea ice is melting at a faster rate than previously thought. A report by NASA (December 2002) warned that it might disappear completely by the end of the century. Melting sea ice doesn't raise sea levels but it could threaten ocean productivity, change current systems and disrupt global temperatures still further (because heat that would be reflected off the ice will be absorbed instead). </a:t>
            </a:r>
            <a:endParaRPr lang="en-GB" sz="6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600" dirty="0">
                <a:solidFill>
                  <a:srgbClr val="6B734F"/>
                </a:solidFill>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001364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4DB855-4783-45AF-931B-DF4505BFD9D6}"/>
              </a:ext>
            </a:extLst>
          </p:cNvPr>
          <p:cNvSpPr/>
          <p:nvPr/>
        </p:nvSpPr>
        <p:spPr>
          <a:xfrm>
            <a:off x="107504" y="764704"/>
            <a:ext cx="8712968" cy="4809009"/>
          </a:xfrm>
          <a:prstGeom prst="rect">
            <a:avLst/>
          </a:prstGeom>
          <a:ln>
            <a:solidFill>
              <a:schemeClr val="tx1"/>
            </a:solidFill>
          </a:ln>
        </p:spPr>
        <p:txBody>
          <a:bodyPr wrap="square">
            <a:spAutoFit/>
          </a:bodyPr>
          <a:lstStyle/>
          <a:p>
            <a:pPr algn="just"/>
            <a:r>
              <a:rPr lang="en-GB" sz="1200" b="1" u="sng" dirty="0">
                <a:solidFill>
                  <a:srgbClr val="000000"/>
                </a:solidFill>
                <a:latin typeface="Comic Sans MS" panose="030F0702030302020204" pitchFamily="66" charset="0"/>
                <a:ea typeface="Times New Roman" panose="02020603050405020304" pitchFamily="18" charset="0"/>
              </a:rPr>
              <a:t>The impacts of Climate Change:</a:t>
            </a:r>
            <a:endParaRPr lang="en-GB" sz="400" dirty="0">
              <a:solidFill>
                <a:srgbClr val="000000"/>
              </a:solidFill>
              <a:latin typeface="Times New Roman" panose="02020603050405020304" pitchFamily="18" charset="0"/>
              <a:ea typeface="Times New Roman" panose="02020603050405020304" pitchFamily="18" charset="0"/>
            </a:endParaRPr>
          </a:p>
          <a:p>
            <a:pPr algn="just"/>
            <a:r>
              <a:rPr lang="en-GB" sz="1200" dirty="0">
                <a:solidFill>
                  <a:srgbClr val="000000"/>
                </a:solidFill>
                <a:latin typeface="Comic Sans MS" panose="030F0702030302020204" pitchFamily="66" charset="0"/>
                <a:ea typeface="Times New Roman" panose="02020603050405020304" pitchFamily="18" charset="0"/>
                <a:cs typeface="Arial" panose="020B0604020202020204" pitchFamily="34" charset="0"/>
              </a:rPr>
              <a:t>The impacts on our water are significant and with regards to flooding, it is vital we start thinking about immediately. For detailed information, see our articles below.</a:t>
            </a:r>
            <a:endParaRPr lang="en-GB" sz="400" dirty="0">
              <a:solidFill>
                <a:srgbClr val="000000"/>
              </a:solidFill>
              <a:latin typeface="Times New Roman" panose="02020603050405020304" pitchFamily="18" charset="0"/>
              <a:ea typeface="Times New Roman" panose="02020603050405020304" pitchFamily="18" charset="0"/>
            </a:endParaRPr>
          </a:p>
          <a:p>
            <a:pPr algn="just">
              <a:lnSpc>
                <a:spcPct val="107000"/>
              </a:lnSpc>
              <a:spcBef>
                <a:spcPts val="200"/>
              </a:spcBef>
              <a:spcAft>
                <a:spcPts val="0"/>
              </a:spcAft>
            </a:pPr>
            <a:r>
              <a:rPr lang="en-GB" sz="1200" b="1" dirty="0">
                <a:solidFill>
                  <a:srgbClr val="2F5496"/>
                </a:solidFill>
                <a:latin typeface="Comic Sans MS" panose="030F0702030302020204" pitchFamily="66" charset="0"/>
                <a:ea typeface="Times New Roman" panose="02020603050405020304" pitchFamily="18" charset="0"/>
                <a:cs typeface="Times New Roman" panose="02020603050405020304" pitchFamily="18" charset="0"/>
              </a:rPr>
              <a:t>Sea levels</a:t>
            </a:r>
            <a:endParaRPr lang="en-GB" sz="4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algn="just"/>
            <a:r>
              <a:rPr lang="en-GB" sz="1200" dirty="0">
                <a:solidFill>
                  <a:srgbClr val="000000"/>
                </a:solidFill>
                <a:latin typeface="Comic Sans MS" panose="030F0702030302020204" pitchFamily="66" charset="0"/>
                <a:ea typeface="Times New Roman" panose="02020603050405020304" pitchFamily="18" charset="0"/>
                <a:cs typeface="Arial" panose="020B0604020202020204" pitchFamily="34" charset="0"/>
              </a:rPr>
              <a:t>As temperatures rise, the sea will absorb heat from the atmosphere, causing it to expand and therefore creating sea level rises. </a:t>
            </a:r>
            <a:endParaRPr lang="en-GB" sz="400" dirty="0">
              <a:solidFill>
                <a:srgbClr val="000000"/>
              </a:solidFill>
              <a:latin typeface="Times New Roman" panose="02020603050405020304" pitchFamily="18" charset="0"/>
              <a:ea typeface="Times New Roman" panose="02020603050405020304" pitchFamily="18" charset="0"/>
            </a:endParaRPr>
          </a:p>
          <a:p>
            <a:pPr algn="just">
              <a:lnSpc>
                <a:spcPct val="107000"/>
              </a:lnSpc>
              <a:spcBef>
                <a:spcPts val="200"/>
              </a:spcBef>
              <a:spcAft>
                <a:spcPts val="0"/>
              </a:spcAft>
            </a:pPr>
            <a:r>
              <a:rPr lang="en-GB" sz="1200" b="1" dirty="0">
                <a:solidFill>
                  <a:srgbClr val="2F5496"/>
                </a:solidFill>
                <a:latin typeface="Comic Sans MS" panose="030F0702030302020204" pitchFamily="66" charset="0"/>
                <a:ea typeface="Times New Roman" panose="02020603050405020304" pitchFamily="18" charset="0"/>
                <a:cs typeface="Times New Roman" panose="02020603050405020304" pitchFamily="18" charset="0"/>
              </a:rPr>
              <a:t>Glaciers</a:t>
            </a:r>
            <a:endParaRPr lang="en-GB" sz="4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algn="just"/>
            <a:r>
              <a:rPr lang="en-GB" sz="1200" dirty="0">
                <a:solidFill>
                  <a:srgbClr val="000000"/>
                </a:solidFill>
                <a:latin typeface="Comic Sans MS" panose="030F0702030302020204" pitchFamily="66" charset="0"/>
                <a:ea typeface="Times New Roman" panose="02020603050405020304" pitchFamily="18" charset="0"/>
                <a:cs typeface="Arial" panose="020B0604020202020204" pitchFamily="34" charset="0"/>
              </a:rPr>
              <a:t>If the entire Western Antarctic ice sheet melts, the water produced will raise sea levels by 5-6 metres. </a:t>
            </a:r>
            <a:endParaRPr lang="en-GB" sz="400" dirty="0">
              <a:solidFill>
                <a:srgbClr val="000000"/>
              </a:solidFill>
              <a:latin typeface="Times New Roman" panose="02020603050405020304" pitchFamily="18" charset="0"/>
              <a:ea typeface="Times New Roman" panose="02020603050405020304" pitchFamily="18" charset="0"/>
            </a:endParaRPr>
          </a:p>
          <a:p>
            <a:pPr algn="just">
              <a:lnSpc>
                <a:spcPct val="107000"/>
              </a:lnSpc>
              <a:spcBef>
                <a:spcPts val="200"/>
              </a:spcBef>
              <a:spcAft>
                <a:spcPts val="0"/>
              </a:spcAft>
            </a:pPr>
            <a:r>
              <a:rPr lang="en-GB" sz="1200" b="1" dirty="0">
                <a:solidFill>
                  <a:srgbClr val="2F5496"/>
                </a:solidFill>
                <a:latin typeface="Comic Sans MS" panose="030F0702030302020204" pitchFamily="66" charset="0"/>
                <a:ea typeface="Times New Roman" panose="02020603050405020304" pitchFamily="18" charset="0"/>
                <a:cs typeface="Times New Roman" panose="02020603050405020304" pitchFamily="18" charset="0"/>
              </a:rPr>
              <a:t>Flooding</a:t>
            </a:r>
            <a:endParaRPr lang="en-GB" sz="400" b="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a:p>
            <a:pPr algn="just"/>
            <a:r>
              <a:rPr lang="en-GB" sz="1200" dirty="0">
                <a:solidFill>
                  <a:srgbClr val="000000"/>
                </a:solidFill>
                <a:latin typeface="Comic Sans MS" panose="030F0702030302020204" pitchFamily="66" charset="0"/>
                <a:ea typeface="Times New Roman" panose="02020603050405020304" pitchFamily="18" charset="0"/>
                <a:cs typeface="Arial" panose="020B0604020202020204" pitchFamily="34" charset="0"/>
              </a:rPr>
              <a:t>Major floods that have only happened before say, every 100 years on average, may now start to happen every 10 or 20 years. The flood season may become longer and there will be flooding in places where there has never been any before. </a:t>
            </a:r>
            <a:endParaRPr lang="en-GB" sz="400" dirty="0">
              <a:solidFill>
                <a:srgbClr val="000000"/>
              </a:solidFill>
              <a:latin typeface="Times New Roman" panose="02020603050405020304" pitchFamily="18" charset="0"/>
              <a:ea typeface="Times New Roman" panose="02020603050405020304" pitchFamily="18" charset="0"/>
            </a:endParaRPr>
          </a:p>
          <a:p>
            <a:pPr>
              <a:lnSpc>
                <a:spcPct val="107000"/>
              </a:lnSpc>
              <a:spcAft>
                <a:spcPts val="1200"/>
              </a:spcAft>
            </a:pPr>
            <a:r>
              <a:rPr lang="en-GB" sz="1200" b="1" kern="1800" dirty="0">
                <a:solidFill>
                  <a:srgbClr val="333333"/>
                </a:solidFill>
                <a:latin typeface="Comic Sans MS" panose="030F0702030302020204" pitchFamily="66" charset="0"/>
                <a:ea typeface="Times New Roman" panose="02020603050405020304" pitchFamily="18" charset="0"/>
                <a:cs typeface="Arial" panose="020B0604020202020204" pitchFamily="34" charset="0"/>
              </a:rPr>
              <a:t>How are these environmental problems being tackled?</a:t>
            </a:r>
            <a:endParaRPr lang="en-GB" sz="4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600"/>
              </a:spcAft>
              <a:buSzPts val="1000"/>
              <a:buFont typeface="Symbol" panose="05050102010706020507" pitchFamily="18" charset="2"/>
              <a:buChar char=""/>
              <a:tabLst>
                <a:tab pos="457200" algn="l"/>
              </a:tabLst>
            </a:pPr>
            <a:r>
              <a:rPr lang="en-GB" sz="1200" b="1"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Conservation </a:t>
            </a:r>
            <a:r>
              <a:rPr lang="en-GB"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 because the Earth's resources are limited, they must be protected and supported wherever possible. Conservation aims to reduce the amount of resources used by human activity. It protects endangered species, </a:t>
            </a:r>
            <a:r>
              <a:rPr lang="en-GB" sz="1200" dirty="0" err="1">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eg</a:t>
            </a:r>
            <a:r>
              <a:rPr lang="en-GB"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 by placing a limit on the amount of fish that can be caught and making areas of natural importance into national parks so that they cannot be exploited.</a:t>
            </a:r>
            <a:endParaRPr lang="en-GB" sz="4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600"/>
              </a:spcAft>
              <a:buSzPts val="1000"/>
              <a:buFont typeface="Symbol" panose="05050102010706020507" pitchFamily="18" charset="2"/>
              <a:buChar char=""/>
              <a:tabLst>
                <a:tab pos="457200" algn="l"/>
              </a:tabLst>
            </a:pPr>
            <a:r>
              <a:rPr lang="en-GB" sz="1200" b="1"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Sustainable development</a:t>
            </a:r>
            <a:r>
              <a:rPr lang="en-GB"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 - the needs of future generations should have equal weight to the needs of people today, meaning we should try to prevent long-lasting damage to the environment, conserve resources or replace those we use up.</a:t>
            </a:r>
            <a:endParaRPr lang="en-GB" sz="4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600"/>
              </a:spcAft>
              <a:buSzPts val="1000"/>
              <a:buFont typeface="Symbol" panose="05050102010706020507" pitchFamily="18" charset="2"/>
              <a:buChar char=""/>
              <a:tabLst>
                <a:tab pos="457200" algn="l"/>
              </a:tabLst>
            </a:pPr>
            <a:r>
              <a:rPr lang="en-GB" sz="1200" b="1"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Recycling </a:t>
            </a:r>
            <a:r>
              <a:rPr lang="en-GB" sz="1200"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rPr>
              <a:t>- some waste products can be broken down and turned back into new products. This reduces the amount of waste going into landfill sites or being incinerated. Glass, paper, metal and some plastics are common materials that can be recycled.</a:t>
            </a:r>
            <a:endParaRPr lang="en-GB" sz="400" dirty="0">
              <a:solidFill>
                <a:srgbClr val="6B734F"/>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58457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229600" cy="3240360"/>
          </a:xfrm>
          <a:solidFill>
            <a:srgbClr val="00B0F0"/>
          </a:solidFill>
        </p:spPr>
        <p:txBody>
          <a:bodyPr rtlCol="0">
            <a:normAutofit fontScale="90000"/>
          </a:bodyPr>
          <a:lstStyle/>
          <a:p>
            <a:pPr eaLnBrk="1" fontAlgn="auto" hangingPunct="1">
              <a:spcAft>
                <a:spcPts val="0"/>
              </a:spcAft>
              <a:defRPr/>
            </a:pPr>
            <a:r>
              <a:rPr lang="en-GB" dirty="0">
                <a:latin typeface="Cambria" panose="02040503050406030204" pitchFamily="18" charset="0"/>
              </a:rPr>
              <a:t>Buddhists follow the teachings of Buddha </a:t>
            </a:r>
            <a:br>
              <a:rPr lang="en-GB" dirty="0">
                <a:latin typeface="Cambria" panose="02040503050406030204" pitchFamily="18" charset="0"/>
              </a:rPr>
            </a:br>
            <a:r>
              <a:rPr lang="en-GB" dirty="0">
                <a:latin typeface="Cambria" panose="02040503050406030204" pitchFamily="18" charset="0"/>
              </a:rPr>
              <a:t>(which means “enlightened one”- the one who has found the truth.)</a:t>
            </a:r>
            <a:br>
              <a:rPr lang="en-GB" dirty="0">
                <a:latin typeface="Cambria" panose="02040503050406030204" pitchFamily="18" charset="0"/>
              </a:rPr>
            </a:br>
            <a:r>
              <a:rPr lang="en-GB" dirty="0">
                <a:latin typeface="Cambria" panose="02040503050406030204" pitchFamily="18" charset="0"/>
              </a:rPr>
              <a:t> They do not believe in God.</a:t>
            </a:r>
          </a:p>
        </p:txBody>
      </p:sp>
      <p:pic>
        <p:nvPicPr>
          <p:cNvPr id="3075" name="Content Placeholder 3" descr="mainpromo.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5076056" y="3789040"/>
            <a:ext cx="3422779" cy="2573443"/>
          </a:xfrm>
        </p:spPr>
      </p:pic>
      <p:sp>
        <p:nvSpPr>
          <p:cNvPr id="3076" name="TextBox 4"/>
          <p:cNvSpPr txBox="1">
            <a:spLocks noChangeArrowheads="1"/>
          </p:cNvSpPr>
          <p:nvPr/>
        </p:nvSpPr>
        <p:spPr bwMode="auto">
          <a:xfrm>
            <a:off x="755576" y="3861048"/>
            <a:ext cx="3815655" cy="1938992"/>
          </a:xfrm>
          <a:prstGeom prst="rect">
            <a:avLst/>
          </a:prstGeom>
          <a:solidFill>
            <a:srgbClr val="FFFF00"/>
          </a:solidFill>
          <a:ln>
            <a:noFill/>
          </a:ln>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2400" dirty="0">
                <a:latin typeface="Cambria" panose="02040503050406030204" pitchFamily="18" charset="0"/>
              </a:rPr>
              <a:t>Buddha taught that all life is suffering and we have to learn to avoid selfishness and greed to be free from suffering.</a:t>
            </a:r>
          </a:p>
        </p:txBody>
      </p:sp>
    </p:spTree>
    <p:extLst>
      <p:ext uri="{BB962C8B-B14F-4D97-AF65-F5344CB8AC3E}">
        <p14:creationId xmlns:p14="http://schemas.microsoft.com/office/powerpoint/2010/main" val="1652162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539552" y="10482"/>
            <a:ext cx="8229600" cy="1143000"/>
          </a:xfrm>
          <a:solidFill>
            <a:srgbClr val="00B0F0"/>
          </a:solidFill>
        </p:spPr>
        <p:txBody>
          <a:bodyPr/>
          <a:lstStyle/>
          <a:p>
            <a:pPr eaLnBrk="1" hangingPunct="1"/>
            <a:r>
              <a:rPr lang="en-GB" altLang="en-US" b="1" dirty="0">
                <a:latin typeface="Cambria" panose="02040503050406030204" pitchFamily="18" charset="0"/>
              </a:rPr>
              <a:t>Five Moral Precepts</a:t>
            </a:r>
            <a:endParaRPr lang="en-GB" altLang="en-US" dirty="0">
              <a:latin typeface="Cambria" panose="02040503050406030204" pitchFamily="18" charset="0"/>
            </a:endParaRPr>
          </a:p>
        </p:txBody>
      </p:sp>
      <p:sp>
        <p:nvSpPr>
          <p:cNvPr id="3" name="Content Placeholder 2"/>
          <p:cNvSpPr>
            <a:spLocks noGrp="1"/>
          </p:cNvSpPr>
          <p:nvPr>
            <p:ph idx="1"/>
          </p:nvPr>
        </p:nvSpPr>
        <p:spPr>
          <a:xfrm>
            <a:off x="467544" y="1383900"/>
            <a:ext cx="3456384" cy="5357468"/>
          </a:xfrm>
          <a:solidFill>
            <a:srgbClr val="FFFF00"/>
          </a:solidFill>
          <a:ln w="57150">
            <a:solidFill>
              <a:srgbClr val="FFFF00"/>
            </a:solidFill>
          </a:ln>
        </p:spPr>
        <p:txBody>
          <a:bodyPr rtlCol="0">
            <a:normAutofit/>
          </a:bodyPr>
          <a:lstStyle/>
          <a:p>
            <a:pPr marL="0" indent="0" algn="ctr" eaLnBrk="1" fontAlgn="auto" hangingPunct="1">
              <a:spcAft>
                <a:spcPts val="0"/>
              </a:spcAft>
              <a:buFont typeface="Arial" panose="020B0604020202020204" pitchFamily="34" charset="0"/>
              <a:buNone/>
              <a:defRPr/>
            </a:pPr>
            <a:r>
              <a:rPr lang="en-GB" sz="2400" dirty="0">
                <a:latin typeface="Cambria" panose="02040503050406030204" pitchFamily="18" charset="0"/>
              </a:rPr>
              <a:t>All Buddhists undertake to live by the </a:t>
            </a:r>
            <a:r>
              <a:rPr lang="en-GB" sz="2400" b="1" dirty="0">
                <a:latin typeface="Cambria" panose="02040503050406030204" pitchFamily="18" charset="0"/>
              </a:rPr>
              <a:t>Five Moral Precepts</a:t>
            </a:r>
            <a:r>
              <a:rPr lang="en-GB" sz="2400" dirty="0">
                <a:latin typeface="Cambria" panose="02040503050406030204" pitchFamily="18" charset="0"/>
              </a:rPr>
              <a:t> which means they try to avoid:</a:t>
            </a:r>
          </a:p>
          <a:p>
            <a:pPr algn="ctr" eaLnBrk="1" fontAlgn="auto" hangingPunct="1">
              <a:spcAft>
                <a:spcPts val="0"/>
              </a:spcAft>
              <a:defRPr/>
            </a:pPr>
            <a:r>
              <a:rPr lang="en-GB" sz="2400" dirty="0">
                <a:latin typeface="Cambria" panose="02040503050406030204" pitchFamily="18" charset="0"/>
              </a:rPr>
              <a:t>harming living things </a:t>
            </a:r>
          </a:p>
          <a:p>
            <a:pPr algn="ctr" eaLnBrk="1" fontAlgn="auto" hangingPunct="1">
              <a:spcAft>
                <a:spcPts val="0"/>
              </a:spcAft>
              <a:defRPr/>
            </a:pPr>
            <a:r>
              <a:rPr lang="en-GB" sz="2400" dirty="0">
                <a:latin typeface="Cambria" panose="02040503050406030204" pitchFamily="18" charset="0"/>
              </a:rPr>
              <a:t>taking what is not given </a:t>
            </a:r>
          </a:p>
          <a:p>
            <a:pPr algn="ctr" eaLnBrk="1" fontAlgn="auto" hangingPunct="1">
              <a:spcAft>
                <a:spcPts val="0"/>
              </a:spcAft>
              <a:defRPr/>
            </a:pPr>
            <a:r>
              <a:rPr lang="en-GB" sz="2400" dirty="0">
                <a:latin typeface="Cambria" panose="02040503050406030204" pitchFamily="18" charset="0"/>
              </a:rPr>
              <a:t> harmful activity in relationships</a:t>
            </a:r>
          </a:p>
          <a:p>
            <a:pPr algn="ctr" eaLnBrk="1" fontAlgn="auto" hangingPunct="1">
              <a:spcAft>
                <a:spcPts val="0"/>
              </a:spcAft>
              <a:defRPr/>
            </a:pPr>
            <a:r>
              <a:rPr lang="en-GB" sz="2400" dirty="0">
                <a:latin typeface="Cambria" panose="02040503050406030204" pitchFamily="18" charset="0"/>
              </a:rPr>
              <a:t>lies or gossip </a:t>
            </a:r>
          </a:p>
          <a:p>
            <a:pPr algn="ctr" eaLnBrk="1" fontAlgn="auto" hangingPunct="1">
              <a:spcAft>
                <a:spcPts val="0"/>
              </a:spcAft>
              <a:defRPr/>
            </a:pPr>
            <a:r>
              <a:rPr lang="en-GB" sz="2400" dirty="0">
                <a:latin typeface="Cambria" panose="02040503050406030204" pitchFamily="18" charset="0"/>
              </a:rPr>
              <a:t>taking intoxicating substances e.g. drugs or alcohol</a:t>
            </a:r>
          </a:p>
          <a:p>
            <a:pPr eaLnBrk="1" fontAlgn="auto" hangingPunct="1">
              <a:spcAft>
                <a:spcPts val="0"/>
              </a:spcAft>
              <a:buFont typeface="Arial" panose="020B0604020202020204" pitchFamily="34" charset="0"/>
              <a:buNone/>
              <a:defRPr/>
            </a:pPr>
            <a:endParaRPr lang="en-GB" dirty="0">
              <a:latin typeface="Cambria" panose="02040503050406030204" pitchFamily="18" charset="0"/>
            </a:endParaRPr>
          </a:p>
        </p:txBody>
      </p:sp>
      <p:sp>
        <p:nvSpPr>
          <p:cNvPr id="4" name="TextBox 3"/>
          <p:cNvSpPr txBox="1"/>
          <p:nvPr/>
        </p:nvSpPr>
        <p:spPr>
          <a:xfrm>
            <a:off x="4139952" y="1218277"/>
            <a:ext cx="4752528" cy="5355312"/>
          </a:xfrm>
          <a:prstGeom prst="rect">
            <a:avLst/>
          </a:prstGeom>
          <a:solidFill>
            <a:srgbClr val="FFC000"/>
          </a:solidFill>
        </p:spPr>
        <p:txBody>
          <a:bodyPr wrap="square" rtlCol="0">
            <a:spAutoFit/>
          </a:bodyPr>
          <a:lstStyle/>
          <a:p>
            <a:r>
              <a:rPr lang="en-GB" dirty="0">
                <a:latin typeface="Cambria" panose="02040503050406030204" pitchFamily="18" charset="0"/>
              </a:rPr>
              <a:t>Task- Create a visual mind map with colour presenting the Five Moral Precepts in Buddhism. </a:t>
            </a:r>
          </a:p>
          <a:p>
            <a:endParaRPr lang="en-GB" dirty="0">
              <a:latin typeface="Cambria" panose="02040503050406030204" pitchFamily="18" charset="0"/>
            </a:endParaRPr>
          </a:p>
          <a:p>
            <a:r>
              <a:rPr lang="en-GB" dirty="0">
                <a:latin typeface="Cambria" panose="02040503050406030204" pitchFamily="18" charset="0"/>
              </a:rPr>
              <a:t>1- In the middle of your mind map write </a:t>
            </a:r>
          </a:p>
          <a:p>
            <a:r>
              <a:rPr lang="en-GB" dirty="0">
                <a:latin typeface="Cambria" panose="02040503050406030204" pitchFamily="18" charset="0"/>
              </a:rPr>
              <a:t>The Buddhist Five Moral Precepts</a:t>
            </a:r>
          </a:p>
          <a:p>
            <a:endParaRPr lang="en-GB" dirty="0">
              <a:latin typeface="Cambria" panose="02040503050406030204" pitchFamily="18" charset="0"/>
            </a:endParaRPr>
          </a:p>
          <a:p>
            <a:r>
              <a:rPr lang="en-GB" dirty="0">
                <a:latin typeface="Cambria" panose="02040503050406030204" pitchFamily="18" charset="0"/>
              </a:rPr>
              <a:t>2- Write and draw an example of the five precepts. </a:t>
            </a:r>
          </a:p>
          <a:p>
            <a:endParaRPr lang="en-GB" dirty="0">
              <a:latin typeface="Cambria" panose="02040503050406030204" pitchFamily="18" charset="0"/>
            </a:endParaRPr>
          </a:p>
          <a:p>
            <a:r>
              <a:rPr lang="en-GB" dirty="0">
                <a:latin typeface="Cambria" panose="02040503050406030204" pitchFamily="18" charset="0"/>
              </a:rPr>
              <a:t>3- Around the outside of the Five Moral Precepts, write examples of situations that go against them.</a:t>
            </a:r>
          </a:p>
          <a:p>
            <a:endParaRPr lang="en-GB" dirty="0">
              <a:latin typeface="Cambria" panose="02040503050406030204" pitchFamily="18" charset="0"/>
            </a:endParaRPr>
          </a:p>
          <a:p>
            <a:r>
              <a:rPr lang="en-GB" dirty="0">
                <a:latin typeface="Cambria" panose="02040503050406030204" pitchFamily="18" charset="0"/>
              </a:rPr>
              <a:t>E.g. </a:t>
            </a:r>
          </a:p>
          <a:p>
            <a:r>
              <a:rPr lang="en-GB" dirty="0">
                <a:latin typeface="Cambria" panose="02040503050406030204" pitchFamily="18" charset="0"/>
              </a:rPr>
              <a:t>Talking about somebody behind their back would go against not lying and gossiping. </a:t>
            </a:r>
          </a:p>
          <a:p>
            <a:endParaRPr lang="en-GB" b="1" dirty="0">
              <a:latin typeface="Cambria" panose="02040503050406030204" pitchFamily="18" charset="0"/>
            </a:endParaRPr>
          </a:p>
          <a:p>
            <a:endParaRPr lang="en-GB" b="1" dirty="0">
              <a:latin typeface="Cambria" panose="02040503050406030204" pitchFamily="18" charset="0"/>
            </a:endParaRPr>
          </a:p>
        </p:txBody>
      </p:sp>
      <p:sp>
        <p:nvSpPr>
          <p:cNvPr id="6" name="Rectangle 5"/>
          <p:cNvSpPr/>
          <p:nvPr/>
        </p:nvSpPr>
        <p:spPr>
          <a:xfrm>
            <a:off x="270317" y="276319"/>
            <a:ext cx="1421904" cy="1754326"/>
          </a:xfrm>
          <a:prstGeom prst="rect">
            <a:avLst/>
          </a:prstGeom>
          <a:solidFill>
            <a:srgbClr val="00B050"/>
          </a:solidFill>
        </p:spPr>
        <p:txBody>
          <a:bodyPr wrap="square">
            <a:spAutoFit/>
          </a:bodyPr>
          <a:lstStyle/>
          <a:p>
            <a:pPr algn="ctr" eaLnBrk="1" hangingPunct="1"/>
            <a:r>
              <a:rPr lang="en-GB" altLang="en-US" b="1" u="sng" dirty="0">
                <a:latin typeface="Cambria" panose="02040503050406030204" pitchFamily="18" charset="0"/>
              </a:rPr>
              <a:t>Challenge:</a:t>
            </a:r>
          </a:p>
          <a:p>
            <a:pPr algn="ctr" eaLnBrk="1" hangingPunct="1"/>
            <a:r>
              <a:rPr lang="en-GB" altLang="en-US" dirty="0">
                <a:latin typeface="Cambria" panose="02040503050406030204" pitchFamily="18" charset="0"/>
              </a:rPr>
              <a:t>If I was going to add a precept it would be…</a:t>
            </a:r>
          </a:p>
          <a:p>
            <a:pPr algn="ctr" eaLnBrk="1" hangingPunct="1"/>
            <a:r>
              <a:rPr lang="en-GB" altLang="en-US" dirty="0">
                <a:latin typeface="Cambria" panose="02040503050406030204" pitchFamily="18" charset="0"/>
              </a:rPr>
              <a:t>because...</a:t>
            </a:r>
          </a:p>
        </p:txBody>
      </p:sp>
    </p:spTree>
    <p:extLst>
      <p:ext uri="{BB962C8B-B14F-4D97-AF65-F5344CB8AC3E}">
        <p14:creationId xmlns:p14="http://schemas.microsoft.com/office/powerpoint/2010/main" val="3958206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438150" y="1844824"/>
            <a:ext cx="8229600" cy="2736156"/>
          </a:xfrm>
          <a:solidFill>
            <a:srgbClr val="FFFF00"/>
          </a:solidFill>
        </p:spPr>
        <p:txBody>
          <a:bodyPr>
            <a:normAutofit/>
          </a:bodyPr>
          <a:lstStyle/>
          <a:p>
            <a:r>
              <a:rPr lang="en-GB" altLang="en-US" u="sng" dirty="0">
                <a:latin typeface="Cambria" panose="02040503050406030204" pitchFamily="18" charset="0"/>
              </a:rPr>
              <a:t>Sanctity of life: </a:t>
            </a:r>
            <a:r>
              <a:rPr lang="en-GB" altLang="en-US" dirty="0">
                <a:latin typeface="Cambria" panose="02040503050406030204" pitchFamily="18" charset="0"/>
              </a:rPr>
              <a:t>The belief that life is sacred and belongs to God.</a:t>
            </a:r>
            <a:br>
              <a:rPr lang="en-GB" altLang="en-US" dirty="0">
                <a:latin typeface="Cambria" panose="02040503050406030204" pitchFamily="18" charset="0"/>
              </a:rPr>
            </a:br>
            <a:r>
              <a:rPr lang="en-GB" altLang="en-US" u="sng" dirty="0">
                <a:latin typeface="Cambria" panose="02040503050406030204" pitchFamily="18" charset="0"/>
              </a:rPr>
              <a:t>Sacred:</a:t>
            </a:r>
            <a:r>
              <a:rPr lang="en-GB" altLang="en-US" dirty="0">
                <a:latin typeface="Cambria" panose="02040503050406030204" pitchFamily="18" charset="0"/>
              </a:rPr>
              <a:t> Holy</a:t>
            </a:r>
          </a:p>
        </p:txBody>
      </p:sp>
      <p:pic>
        <p:nvPicPr>
          <p:cNvPr id="4102" name="Picture 6" descr="SPL_R_P680629-Foetus-SP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5373688"/>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SPL_R_P680629-Foetus-SP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650" y="5445125"/>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SPL_R_P680629-Foetus-SP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60350"/>
            <a:ext cx="1143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SPL_R_P680629-Foetus-SP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0" y="333375"/>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75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rrowheads="1"/>
          </p:cNvSpPr>
          <p:nvPr/>
        </p:nvSpPr>
        <p:spPr bwMode="auto">
          <a:xfrm>
            <a:off x="142875" y="476672"/>
            <a:ext cx="5437237" cy="5632311"/>
          </a:xfrm>
          <a:prstGeom prst="rect">
            <a:avLst/>
          </a:prstGeom>
          <a:solidFill>
            <a:srgbClr val="FFFF00"/>
          </a:solidFill>
          <a:ln>
            <a:solidFill>
              <a:srgbClr val="FFFF00"/>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fontAlgn="base">
              <a:spcBef>
                <a:spcPct val="50000"/>
              </a:spcBef>
              <a:spcAft>
                <a:spcPct val="0"/>
              </a:spcAft>
              <a:defRPr/>
            </a:pPr>
            <a:r>
              <a:rPr lang="en-GB" sz="3600" dirty="0">
                <a:solidFill>
                  <a:schemeClr val="tx1"/>
                </a:solidFill>
                <a:latin typeface="Cambria" panose="02040503050406030204" pitchFamily="18" charset="0"/>
              </a:rPr>
              <a:t>For most religious people, because they believe that God created us, this means that all people are special and important to God. </a:t>
            </a:r>
          </a:p>
          <a:p>
            <a:pPr algn="ctr" fontAlgn="base">
              <a:spcBef>
                <a:spcPct val="50000"/>
              </a:spcBef>
              <a:spcAft>
                <a:spcPct val="0"/>
              </a:spcAft>
              <a:defRPr/>
            </a:pPr>
            <a:r>
              <a:rPr lang="en-GB" sz="3600" dirty="0">
                <a:solidFill>
                  <a:schemeClr val="tx1"/>
                </a:solidFill>
                <a:latin typeface="Cambria" panose="02040503050406030204" pitchFamily="18" charset="0"/>
              </a:rPr>
              <a:t>All people deserve respect and to be cared for.</a:t>
            </a:r>
          </a:p>
          <a:p>
            <a:pPr algn="ctr" fontAlgn="base">
              <a:spcBef>
                <a:spcPct val="50000"/>
              </a:spcBef>
              <a:spcAft>
                <a:spcPct val="0"/>
              </a:spcAft>
              <a:defRPr/>
            </a:pPr>
            <a:r>
              <a:rPr lang="en-GB" sz="3600" dirty="0">
                <a:solidFill>
                  <a:schemeClr val="tx1"/>
                </a:solidFill>
                <a:latin typeface="Cambria" panose="02040503050406030204" pitchFamily="18" charset="0"/>
              </a:rPr>
              <a:t>No one should take life or deny it.</a:t>
            </a:r>
            <a:endParaRPr lang="en-GB" sz="6600" dirty="0">
              <a:solidFill>
                <a:schemeClr val="tx1"/>
              </a:solidFill>
              <a:latin typeface="Cambria" panose="02040503050406030204" pitchFamily="18" charset="0"/>
            </a:endParaRPr>
          </a:p>
        </p:txBody>
      </p:sp>
      <p:pic>
        <p:nvPicPr>
          <p:cNvPr id="4100" name="Picture 2" descr="C:\My Documents\My Pictures\People\baby.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772816"/>
            <a:ext cx="3131840" cy="264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596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55" name="Group 31"/>
          <p:cNvGraphicFramePr>
            <a:graphicFrameLocks noGrp="1"/>
          </p:cNvGraphicFramePr>
          <p:nvPr>
            <p:ph idx="1"/>
            <p:extLst/>
          </p:nvPr>
        </p:nvGraphicFramePr>
        <p:xfrm>
          <a:off x="457200" y="332656"/>
          <a:ext cx="8229600" cy="6177682"/>
        </p:xfrm>
        <a:graphic>
          <a:graphicData uri="http://schemas.openxmlformats.org/drawingml/2006/table">
            <a:tbl>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95163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dirty="0">
                          <a:ln>
                            <a:noFill/>
                          </a:ln>
                          <a:solidFill>
                            <a:schemeClr val="tx1"/>
                          </a:solidFill>
                          <a:effectLst/>
                          <a:latin typeface="Cambria" panose="02040503050406030204" pitchFamily="18" charset="0"/>
                        </a:rPr>
                        <a:t>Bible Verse: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a:ln>
                            <a:noFill/>
                          </a:ln>
                          <a:solidFill>
                            <a:schemeClr val="tx1"/>
                          </a:solidFill>
                          <a:effectLst/>
                          <a:latin typeface="Cambria" panose="02040503050406030204" pitchFamily="18" charset="0"/>
                        </a:rPr>
                        <a:t>Passage: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8745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a:ln>
                            <a:noFill/>
                          </a:ln>
                          <a:solidFill>
                            <a:schemeClr val="tx1"/>
                          </a:solidFill>
                          <a:effectLst/>
                          <a:latin typeface="Cambria" panose="02040503050406030204" pitchFamily="18" charset="0"/>
                        </a:rPr>
                        <a:t>Psalm 139: 13 - 16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a:ln>
                            <a:noFill/>
                          </a:ln>
                          <a:solidFill>
                            <a:schemeClr val="tx1"/>
                          </a:solidFill>
                          <a:effectLst/>
                          <a:latin typeface="Cambria" panose="02040503050406030204" pitchFamily="18" charset="0"/>
                        </a:rPr>
                        <a:t>God has a plan for every human life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091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a:ln>
                            <a:noFill/>
                          </a:ln>
                          <a:solidFill>
                            <a:schemeClr val="tx1"/>
                          </a:solidFill>
                          <a:effectLst/>
                          <a:latin typeface="Cambria" panose="02040503050406030204" pitchFamily="18" charset="0"/>
                        </a:rPr>
                        <a:t>Genesis 1: 27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a:ln>
                            <a:noFill/>
                          </a:ln>
                          <a:solidFill>
                            <a:schemeClr val="tx1"/>
                          </a:solidFill>
                          <a:effectLst/>
                          <a:latin typeface="Cambria" panose="02040503050406030204" pitchFamily="18" charset="0"/>
                        </a:rPr>
                        <a:t>Life is God given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4932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a:ln>
                            <a:noFill/>
                          </a:ln>
                          <a:solidFill>
                            <a:schemeClr val="tx1"/>
                          </a:solidFill>
                          <a:effectLst/>
                          <a:latin typeface="Cambria" panose="02040503050406030204" pitchFamily="18" charset="0"/>
                        </a:rPr>
                        <a:t>Luke 12: 6-7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dirty="0">
                          <a:ln>
                            <a:noFill/>
                          </a:ln>
                          <a:solidFill>
                            <a:schemeClr val="tx1"/>
                          </a:solidFill>
                          <a:effectLst/>
                          <a:latin typeface="Cambria" panose="02040503050406030204" pitchFamily="18" charset="0"/>
                        </a:rPr>
                        <a:t>Human life is precious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8745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a:ln>
                            <a:noFill/>
                          </a:ln>
                          <a:solidFill>
                            <a:schemeClr val="tx1"/>
                          </a:solidFill>
                          <a:effectLst/>
                          <a:latin typeface="Cambria" panose="02040503050406030204" pitchFamily="18" charset="0"/>
                        </a:rPr>
                        <a:t>1 Corinthians 3: 16 – 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a:ln>
                            <a:noFill/>
                          </a:ln>
                          <a:solidFill>
                            <a:schemeClr val="tx1"/>
                          </a:solidFill>
                          <a:effectLst/>
                          <a:latin typeface="Cambria" panose="02040503050406030204" pitchFamily="18" charset="0"/>
                        </a:rPr>
                        <a:t>Life should not be destroyed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5091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a:ln>
                            <a:noFill/>
                          </a:ln>
                          <a:solidFill>
                            <a:schemeClr val="tx1"/>
                          </a:solidFill>
                          <a:effectLst/>
                          <a:latin typeface="Cambria" panose="02040503050406030204" pitchFamily="18" charset="0"/>
                        </a:rPr>
                        <a:t>Exodus 20: 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dirty="0">
                          <a:ln>
                            <a:noFill/>
                          </a:ln>
                          <a:solidFill>
                            <a:schemeClr val="tx1"/>
                          </a:solidFill>
                          <a:effectLst/>
                          <a:latin typeface="Cambria" panose="02040503050406030204" pitchFamily="18" charset="0"/>
                        </a:rPr>
                        <a:t>All life deserves respect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182046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solidFill>
            <a:srgbClr val="FFFF00"/>
          </a:solidFill>
        </p:spPr>
        <p:txBody>
          <a:bodyPr>
            <a:normAutofit fontScale="90000"/>
          </a:bodyPr>
          <a:lstStyle/>
          <a:p>
            <a:r>
              <a:rPr lang="en-GB" dirty="0">
                <a:latin typeface="Cambria" panose="02040503050406030204" pitchFamily="18" charset="0"/>
              </a:rPr>
              <a:t>We are learning about….Euthanasia – what is it?</a:t>
            </a:r>
          </a:p>
        </p:txBody>
      </p:sp>
      <p:sp>
        <p:nvSpPr>
          <p:cNvPr id="2053" name="Rectangle 5"/>
          <p:cNvSpPr>
            <a:spLocks noGrp="1" noChangeArrowheads="1"/>
          </p:cNvSpPr>
          <p:nvPr>
            <p:ph type="body" idx="1"/>
          </p:nvPr>
        </p:nvSpPr>
        <p:spPr>
          <a:xfrm>
            <a:off x="468313" y="1557338"/>
            <a:ext cx="8229600" cy="4533900"/>
          </a:xfrm>
          <a:solidFill>
            <a:srgbClr val="00B0F0"/>
          </a:solidFill>
        </p:spPr>
        <p:txBody>
          <a:bodyPr/>
          <a:lstStyle/>
          <a:p>
            <a:pPr algn="ctr"/>
            <a:r>
              <a:rPr lang="en-GB" dirty="0">
                <a:latin typeface="Cambria" panose="02040503050406030204" pitchFamily="18" charset="0"/>
              </a:rPr>
              <a:t>The word euthanasia means ‘good death’</a:t>
            </a:r>
          </a:p>
          <a:p>
            <a:pPr algn="ctr"/>
            <a:r>
              <a:rPr lang="en-GB" dirty="0">
                <a:latin typeface="Cambria" panose="02040503050406030204" pitchFamily="18" charset="0"/>
              </a:rPr>
              <a:t>It is sometimes called ‘mercy killing’ or ‘assisted dying’.</a:t>
            </a:r>
          </a:p>
          <a:p>
            <a:pPr algn="ctr"/>
            <a:r>
              <a:rPr lang="en-GB" dirty="0">
                <a:latin typeface="Cambria" panose="02040503050406030204" pitchFamily="18" charset="0"/>
              </a:rPr>
              <a:t>It involves ending the life of someone with a terminal illness so they don’t need to carry on suffering and currently in the UK it is against the law.</a:t>
            </a:r>
          </a:p>
          <a:p>
            <a:endParaRPr lang="en-GB" dirty="0"/>
          </a:p>
          <a:p>
            <a:pPr>
              <a:buFont typeface="Wingdings" pitchFamily="2" charset="2"/>
              <a:buNone/>
            </a:pPr>
            <a:endParaRPr lang="en-GB" dirty="0"/>
          </a:p>
        </p:txBody>
      </p:sp>
    </p:spTree>
    <p:extLst>
      <p:ext uri="{BB962C8B-B14F-4D97-AF65-F5344CB8AC3E}">
        <p14:creationId xmlns:p14="http://schemas.microsoft.com/office/powerpoint/2010/main" val="2749971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Text Box 8"/>
          <p:cNvSpPr txBox="1">
            <a:spLocks noChangeArrowheads="1"/>
          </p:cNvSpPr>
          <p:nvPr/>
        </p:nvSpPr>
        <p:spPr bwMode="auto">
          <a:xfrm>
            <a:off x="179512" y="1412776"/>
            <a:ext cx="3888432" cy="369332"/>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dirty="0">
                <a:latin typeface="Cambria" panose="02040503050406030204" pitchFamily="18" charset="0"/>
                <a:cs typeface="Tahoma" pitchFamily="34" charset="0"/>
              </a:rPr>
              <a:t>Voluntary euthanasia</a:t>
            </a:r>
            <a:endParaRPr lang="en-GB" dirty="0">
              <a:latin typeface="Cambria" panose="02040503050406030204" pitchFamily="18" charset="0"/>
            </a:endParaRPr>
          </a:p>
        </p:txBody>
      </p:sp>
      <p:sp>
        <p:nvSpPr>
          <p:cNvPr id="5125" name="Text Box 11"/>
          <p:cNvSpPr txBox="1">
            <a:spLocks noChangeArrowheads="1"/>
          </p:cNvSpPr>
          <p:nvPr/>
        </p:nvSpPr>
        <p:spPr bwMode="auto">
          <a:xfrm>
            <a:off x="2460625" y="4411663"/>
            <a:ext cx="184150" cy="457200"/>
          </a:xfrm>
          <a:prstGeom prst="rect">
            <a:avLst/>
          </a:prstGeom>
          <a:noFill/>
          <a:ln w="9525">
            <a:noFill/>
            <a:miter lim="800000"/>
            <a:headEnd/>
            <a:tailEnd/>
          </a:ln>
        </p:spPr>
        <p:txBody>
          <a:bodyPr>
            <a:spAutoFit/>
          </a:bodyPr>
          <a:lstStyle/>
          <a:p>
            <a:pPr>
              <a:spcBef>
                <a:spcPct val="50000"/>
              </a:spcBef>
            </a:pPr>
            <a:endParaRPr lang="en-US" sz="2400">
              <a:latin typeface="Cambria" panose="02040503050406030204" pitchFamily="18" charset="0"/>
            </a:endParaRPr>
          </a:p>
        </p:txBody>
      </p:sp>
      <p:sp>
        <p:nvSpPr>
          <p:cNvPr id="5130" name="Text Box 17"/>
          <p:cNvSpPr txBox="1">
            <a:spLocks noChangeArrowheads="1"/>
          </p:cNvSpPr>
          <p:nvPr/>
        </p:nvSpPr>
        <p:spPr bwMode="auto">
          <a:xfrm>
            <a:off x="3886200" y="4114800"/>
            <a:ext cx="5105400" cy="366713"/>
          </a:xfrm>
          <a:prstGeom prst="rect">
            <a:avLst/>
          </a:prstGeom>
          <a:noFill/>
          <a:ln w="9525">
            <a:noFill/>
            <a:miter lim="800000"/>
            <a:headEnd/>
            <a:tailEnd/>
          </a:ln>
        </p:spPr>
        <p:txBody>
          <a:bodyPr>
            <a:spAutoFit/>
          </a:bodyPr>
          <a:lstStyle/>
          <a:p>
            <a:pPr>
              <a:spcBef>
                <a:spcPct val="50000"/>
              </a:spcBef>
            </a:pPr>
            <a:endParaRPr lang="en-US" sz="1800">
              <a:latin typeface="Cambria" panose="02040503050406030204" pitchFamily="18" charset="0"/>
            </a:endParaRPr>
          </a:p>
        </p:txBody>
      </p:sp>
      <p:sp>
        <p:nvSpPr>
          <p:cNvPr id="5132" name="Text Box 30"/>
          <p:cNvSpPr txBox="1">
            <a:spLocks noChangeArrowheads="1"/>
          </p:cNvSpPr>
          <p:nvPr/>
        </p:nvSpPr>
        <p:spPr bwMode="auto">
          <a:xfrm>
            <a:off x="3886200" y="1752600"/>
            <a:ext cx="4495800" cy="366713"/>
          </a:xfrm>
          <a:prstGeom prst="rect">
            <a:avLst/>
          </a:prstGeom>
          <a:noFill/>
          <a:ln w="9525">
            <a:noFill/>
            <a:miter lim="800000"/>
            <a:headEnd/>
            <a:tailEnd/>
          </a:ln>
        </p:spPr>
        <p:txBody>
          <a:bodyPr>
            <a:spAutoFit/>
          </a:bodyPr>
          <a:lstStyle/>
          <a:p>
            <a:pPr>
              <a:spcBef>
                <a:spcPct val="50000"/>
              </a:spcBef>
            </a:pPr>
            <a:endParaRPr lang="en-US" sz="1800">
              <a:latin typeface="Cambria" panose="02040503050406030204" pitchFamily="18" charset="0"/>
            </a:endParaRPr>
          </a:p>
        </p:txBody>
      </p:sp>
      <p:sp>
        <p:nvSpPr>
          <p:cNvPr id="15" name="Text Box 8"/>
          <p:cNvSpPr txBox="1">
            <a:spLocks noChangeArrowheads="1"/>
          </p:cNvSpPr>
          <p:nvPr/>
        </p:nvSpPr>
        <p:spPr bwMode="auto">
          <a:xfrm>
            <a:off x="179512" y="2924944"/>
            <a:ext cx="3888432" cy="369332"/>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dirty="0">
                <a:latin typeface="Cambria" panose="02040503050406030204" pitchFamily="18" charset="0"/>
                <a:cs typeface="Tahoma" pitchFamily="34" charset="0"/>
              </a:rPr>
              <a:t>Involuntary euthanasia</a:t>
            </a:r>
            <a:endParaRPr lang="en-GB" dirty="0">
              <a:latin typeface="Cambria" panose="02040503050406030204" pitchFamily="18" charset="0"/>
            </a:endParaRPr>
          </a:p>
        </p:txBody>
      </p:sp>
      <p:sp>
        <p:nvSpPr>
          <p:cNvPr id="16" name="Text Box 8"/>
          <p:cNvSpPr txBox="1">
            <a:spLocks noChangeArrowheads="1"/>
          </p:cNvSpPr>
          <p:nvPr/>
        </p:nvSpPr>
        <p:spPr bwMode="auto">
          <a:xfrm>
            <a:off x="179512" y="4365104"/>
            <a:ext cx="3888432" cy="369332"/>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dirty="0">
                <a:latin typeface="Cambria" panose="02040503050406030204" pitchFamily="18" charset="0"/>
                <a:cs typeface="Tahoma" pitchFamily="34" charset="0"/>
              </a:rPr>
              <a:t>Passive Euthanasia</a:t>
            </a:r>
            <a:endParaRPr lang="en-GB" dirty="0">
              <a:latin typeface="Cambria" panose="02040503050406030204" pitchFamily="18" charset="0"/>
            </a:endParaRPr>
          </a:p>
        </p:txBody>
      </p:sp>
      <p:sp>
        <p:nvSpPr>
          <p:cNvPr id="17" name="Text Box 8"/>
          <p:cNvSpPr txBox="1">
            <a:spLocks noChangeArrowheads="1"/>
          </p:cNvSpPr>
          <p:nvPr/>
        </p:nvSpPr>
        <p:spPr bwMode="auto">
          <a:xfrm>
            <a:off x="179512" y="5733256"/>
            <a:ext cx="3888432" cy="369332"/>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dirty="0">
                <a:latin typeface="Cambria" panose="02040503050406030204" pitchFamily="18" charset="0"/>
                <a:cs typeface="Tahoma" pitchFamily="34" charset="0"/>
              </a:rPr>
              <a:t>Active Euthanasia</a:t>
            </a:r>
            <a:endParaRPr lang="en-GB" dirty="0">
              <a:latin typeface="Cambria" panose="02040503050406030204" pitchFamily="18" charset="0"/>
            </a:endParaRPr>
          </a:p>
        </p:txBody>
      </p:sp>
      <p:sp>
        <p:nvSpPr>
          <p:cNvPr id="19" name="Text Box 8"/>
          <p:cNvSpPr txBox="1">
            <a:spLocks noChangeArrowheads="1"/>
          </p:cNvSpPr>
          <p:nvPr/>
        </p:nvSpPr>
        <p:spPr bwMode="auto">
          <a:xfrm>
            <a:off x="4427984" y="1484784"/>
            <a:ext cx="4320480" cy="923330"/>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sz="1800" dirty="0">
                <a:latin typeface="Cambria" panose="02040503050406030204" pitchFamily="18" charset="0"/>
                <a:cs typeface="Tahoma" pitchFamily="34" charset="0"/>
              </a:rPr>
              <a:t>P</a:t>
            </a:r>
            <a:r>
              <a:rPr lang="en-GB" sz="1800" dirty="0">
                <a:latin typeface="Cambria" panose="02040503050406030204" pitchFamily="18" charset="0"/>
              </a:rPr>
              <a:t>erformed because the patient has asked for it. e.g. a cancer patient who asks for a drug to quicken their death </a:t>
            </a:r>
          </a:p>
        </p:txBody>
      </p:sp>
      <p:sp>
        <p:nvSpPr>
          <p:cNvPr id="21" name="Text Box 8"/>
          <p:cNvSpPr txBox="1">
            <a:spLocks noChangeArrowheads="1"/>
          </p:cNvSpPr>
          <p:nvPr/>
        </p:nvSpPr>
        <p:spPr bwMode="auto">
          <a:xfrm>
            <a:off x="4427984" y="2924944"/>
            <a:ext cx="4320480" cy="707886"/>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sz="2000" dirty="0">
                <a:latin typeface="Cambria" panose="02040503050406030204" pitchFamily="18" charset="0"/>
                <a:cs typeface="Tahoma" pitchFamily="34" charset="0"/>
              </a:rPr>
              <a:t>Performed without the dying person being told.</a:t>
            </a:r>
            <a:r>
              <a:rPr lang="en-GB" sz="2000" dirty="0">
                <a:latin typeface="Cambria" panose="02040503050406030204" pitchFamily="18" charset="0"/>
              </a:rPr>
              <a:t> e.g. a coma patient.</a:t>
            </a:r>
          </a:p>
        </p:txBody>
      </p:sp>
      <p:sp>
        <p:nvSpPr>
          <p:cNvPr id="22" name="Text Box 8"/>
          <p:cNvSpPr txBox="1">
            <a:spLocks noChangeArrowheads="1"/>
          </p:cNvSpPr>
          <p:nvPr/>
        </p:nvSpPr>
        <p:spPr bwMode="auto">
          <a:xfrm>
            <a:off x="4427984" y="4365104"/>
            <a:ext cx="4320480" cy="707886"/>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sz="2000" dirty="0">
                <a:latin typeface="Cambria" panose="02040503050406030204" pitchFamily="18" charset="0"/>
                <a:cs typeface="Tahoma" pitchFamily="34" charset="0"/>
              </a:rPr>
              <a:t>Doctors give a painkilling drug but do nothing to save the patient.</a:t>
            </a:r>
            <a:r>
              <a:rPr lang="en-GB" sz="2000" dirty="0">
                <a:latin typeface="Cambria" panose="02040503050406030204" pitchFamily="18" charset="0"/>
              </a:rPr>
              <a:t> </a:t>
            </a:r>
          </a:p>
        </p:txBody>
      </p:sp>
      <p:sp>
        <p:nvSpPr>
          <p:cNvPr id="23" name="Text Box 8"/>
          <p:cNvSpPr txBox="1">
            <a:spLocks noChangeArrowheads="1"/>
          </p:cNvSpPr>
          <p:nvPr/>
        </p:nvSpPr>
        <p:spPr bwMode="auto">
          <a:xfrm>
            <a:off x="4427984" y="5517232"/>
            <a:ext cx="4320480" cy="1015663"/>
          </a:xfrm>
          <a:prstGeom prst="rect">
            <a:avLst/>
          </a:prstGeom>
          <a:solidFill>
            <a:srgbClr val="FFFFFF"/>
          </a:solidFill>
          <a:ln w="25400">
            <a:solidFill>
              <a:srgbClr val="0070C0"/>
            </a:solidFill>
            <a:miter lim="800000"/>
            <a:headEnd/>
            <a:tailEnd/>
          </a:ln>
        </p:spPr>
        <p:txBody>
          <a:bodyPr wrap="square">
            <a:spAutoFit/>
          </a:bodyPr>
          <a:lstStyle/>
          <a:p>
            <a:pPr algn="ctr">
              <a:spcBef>
                <a:spcPct val="50000"/>
              </a:spcBef>
            </a:pPr>
            <a:r>
              <a:rPr lang="en-GB" sz="2000" dirty="0">
                <a:latin typeface="Cambria" panose="02040503050406030204" pitchFamily="18" charset="0"/>
              </a:rPr>
              <a:t>Doctors give the patient pain killing drugs knowing that the drug will also kill the patient.</a:t>
            </a:r>
          </a:p>
        </p:txBody>
      </p:sp>
      <p:sp>
        <p:nvSpPr>
          <p:cNvPr id="24" name="Rectangle 2"/>
          <p:cNvSpPr txBox="1">
            <a:spLocks noChangeArrowheads="1"/>
          </p:cNvSpPr>
          <p:nvPr/>
        </p:nvSpPr>
        <p:spPr>
          <a:xfrm>
            <a:off x="539552" y="-1"/>
            <a:ext cx="7989887" cy="1350357"/>
          </a:xfrm>
          <a:prstGeom prst="rect">
            <a:avLst/>
          </a:prstGeom>
          <a:solidFill>
            <a:srgbClr val="00B0F0"/>
          </a:solidFill>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4000" i="0" u="none" strike="noStrike" kern="0" cap="none" spc="0" normalizeH="0" baseline="0" noProof="0" dirty="0">
                <a:ln w="11430"/>
                <a:uLnTx/>
                <a:uFillTx/>
                <a:latin typeface="Cambria" panose="02040503050406030204" pitchFamily="18" charset="0"/>
                <a:ea typeface="+mj-ea"/>
                <a:cs typeface="+mj-cs"/>
              </a:rPr>
              <a:t>Know the 4 different forms of euthanasia</a:t>
            </a:r>
            <a:br>
              <a:rPr kumimoji="0" lang="en-GB" sz="2800" b="1" i="0" u="none" strike="noStrike" kern="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ambria" panose="02040503050406030204" pitchFamily="18" charset="0"/>
                <a:ea typeface="+mj-ea"/>
                <a:cs typeface="+mj-cs"/>
              </a:rPr>
            </a:br>
            <a:r>
              <a:rPr kumimoji="0" lang="en-GB" sz="3600" b="1" i="0" u="sng" strike="noStrike" kern="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Cambria" panose="02040503050406030204" pitchFamily="18" charset="0"/>
                <a:ea typeface="+mj-ea"/>
                <a:cs typeface="+mj-cs"/>
              </a:rPr>
              <a:t> </a:t>
            </a:r>
          </a:p>
        </p:txBody>
      </p:sp>
    </p:spTree>
    <p:extLst>
      <p:ext uri="{BB962C8B-B14F-4D97-AF65-F5344CB8AC3E}">
        <p14:creationId xmlns:p14="http://schemas.microsoft.com/office/powerpoint/2010/main" val="343388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04">
                                            <p:txEl>
                                              <p:charRg st="4294967295" end="4294967295"/>
                                            </p:txEl>
                                          </p:spTgt>
                                        </p:tgtEl>
                                        <p:attrNameLst>
                                          <p:attrName>style.visibility</p:attrName>
                                        </p:attrNameLst>
                                      </p:cBhvr>
                                      <p:to>
                                        <p:strVal val="visible"/>
                                      </p:to>
                                    </p:set>
                                    <p:anim calcmode="lin" valueType="num">
                                      <p:cBhvr additive="base">
                                        <p:cTn id="7" dur="500" fill="hold"/>
                                        <p:tgtEl>
                                          <p:spTgt spid="4104">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04">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13" dur="500" fill="hold"/>
                                        <p:tgtEl>
                                          <p:spTgt spid="15">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19" dur="500" fill="hold"/>
                                        <p:tgtEl>
                                          <p:spTgt spid="1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25" dur="500" fill="hold"/>
                                        <p:tgtEl>
                                          <p:spTgt spid="1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31" dur="500" fill="hold"/>
                                        <p:tgtEl>
                                          <p:spTgt spid="1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9">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37" dur="500" fill="hold"/>
                                        <p:tgtEl>
                                          <p:spTgt spid="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43" dur="500" fill="hold"/>
                                        <p:tgtEl>
                                          <p:spTgt spid="22">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2">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49" dur="500" fill="hold"/>
                                        <p:tgtEl>
                                          <p:spTgt spid="2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3">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autoUpdateAnimBg="0"/>
      <p:bldP spid="15" grpId="0" autoUpdateAnimBg="0"/>
      <p:bldP spid="16" grpId="0" autoUpdateAnimBg="0"/>
      <p:bldP spid="17" grpId="0" autoUpdateAnimBg="0"/>
      <p:bldP spid="19" grpId="0" autoUpdateAnimBg="0"/>
      <p:bldP spid="21" grpId="0" autoUpdateAnimBg="0"/>
      <p:bldP spid="22" grpId="0" autoUpdateAnimBg="0"/>
      <p:bldP spid="23" grpId="0"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1268</TotalTime>
  <Words>1973</Words>
  <Application>Microsoft Office PowerPoint</Application>
  <PresentationFormat>On-screen Show (4:3)</PresentationFormat>
  <Paragraphs>196</Paragraphs>
  <Slides>25</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Calibri Light</vt:lpstr>
      <vt:lpstr>Cambria</vt:lpstr>
      <vt:lpstr>Comic Sans MS</vt:lpstr>
      <vt:lpstr>Symbol</vt:lpstr>
      <vt:lpstr>Tahoma</vt:lpstr>
      <vt:lpstr>Times New Roman</vt:lpstr>
      <vt:lpstr>Wingdings</vt:lpstr>
      <vt:lpstr>Office Theme</vt:lpstr>
      <vt:lpstr>PowerPoint Presentation</vt:lpstr>
      <vt:lpstr>PowerPoint Presentation</vt:lpstr>
      <vt:lpstr>Buddhists follow the teachings of Buddha  (which means “enlightened one”- the one who has found the truth.)  They do not believe in God.</vt:lpstr>
      <vt:lpstr>Five Moral Precepts</vt:lpstr>
      <vt:lpstr>Sanctity of life: The belief that life is sacred and belongs to God. Sacred: Holy</vt:lpstr>
      <vt:lpstr>PowerPoint Presentation</vt:lpstr>
      <vt:lpstr>PowerPoint Presentation</vt:lpstr>
      <vt:lpstr>We are learning about….Euthanasia – what is it?</vt:lpstr>
      <vt:lpstr>PowerPoint Presentation</vt:lpstr>
      <vt:lpstr>PowerPoint Presentation</vt:lpstr>
      <vt:lpstr>PowerPoint Presentation</vt:lpstr>
      <vt:lpstr>PowerPoint Presentation</vt:lpstr>
      <vt:lpstr>Key term match up</vt:lpstr>
      <vt:lpstr>PowerPoint Presentation</vt:lpstr>
      <vt:lpstr>Relationship Breakdown</vt:lpstr>
      <vt:lpstr>Child Poverty</vt:lpstr>
      <vt:lpstr>The Housing Boom</vt:lpstr>
      <vt:lpstr>Personal Reasons</vt:lpstr>
      <vt:lpstr>Discrimination</vt:lpstr>
      <vt:lpstr>Deindustrialisation</vt:lpstr>
      <vt:lpstr>The Cuts to the Public Sector</vt:lpstr>
      <vt:lpstr>The Cuts to the Benefits System</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8</dc:title>
  <dc:creator>Karen</dc:creator>
  <cp:lastModifiedBy>Emma Stevenson</cp:lastModifiedBy>
  <cp:revision>94</cp:revision>
  <cp:lastPrinted>2017-09-13T15:08:02Z</cp:lastPrinted>
  <dcterms:created xsi:type="dcterms:W3CDTF">2014-06-26T20:10:23Z</dcterms:created>
  <dcterms:modified xsi:type="dcterms:W3CDTF">2020-01-31T14:15:41Z</dcterms:modified>
</cp:coreProperties>
</file>