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80"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Kane" initials="LK" lastIdx="1" clrIdx="0">
    <p:extLst>
      <p:ext uri="{19B8F6BF-5375-455C-9EA6-DF929625EA0E}">
        <p15:presenceInfo xmlns:p15="http://schemas.microsoft.com/office/powerpoint/2012/main" userId="S-1-5-21-817239532-3906974667-1499794124-1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0EF"/>
    <a:srgbClr val="FFC9FF"/>
    <a:srgbClr val="F4848F"/>
    <a:srgbClr val="FFFF85"/>
    <a:srgbClr val="0000CC"/>
    <a:srgbClr val="DDFFFF"/>
    <a:srgbClr val="D9FFFF"/>
    <a:srgbClr val="B3EBFF"/>
    <a:srgbClr val="FF69FF"/>
    <a:srgbClr val="C39B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3" autoAdjust="0"/>
    <p:restoredTop sz="94660"/>
  </p:normalViewPr>
  <p:slideViewPr>
    <p:cSldViewPr snapToGrid="0">
      <p:cViewPr varScale="1">
        <p:scale>
          <a:sx n="109" d="100"/>
          <a:sy n="109" d="100"/>
        </p:scale>
        <p:origin x="185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D99A267-F2D7-4C4F-8C1F-855908558896}" type="datetimeFigureOut">
              <a:rPr lang="en-GB" smtClean="0"/>
              <a:t>01/03/2024</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5B7329-9534-4FAF-A507-284AF0896551}" type="slidenum">
              <a:rPr lang="en-GB" smtClean="0"/>
              <a:t>‹#›</a:t>
            </a:fld>
            <a:endParaRPr lang="en-GB"/>
          </a:p>
        </p:txBody>
      </p:sp>
    </p:spTree>
    <p:extLst>
      <p:ext uri="{BB962C8B-B14F-4D97-AF65-F5344CB8AC3E}">
        <p14:creationId xmlns:p14="http://schemas.microsoft.com/office/powerpoint/2010/main" val="414739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3EA322F-D9AC-46F6-B2FF-87A072E917D7}"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E94ABC6-CE0A-4954-ACB0-AA8C4A9068FC}" type="slidenum">
              <a:rPr lang="en-GB" smtClean="0"/>
              <a:pPr>
                <a:defRPr/>
              </a:pPr>
              <a:t>‹#›</a:t>
            </a:fld>
            <a:endParaRPr lang="en-GB"/>
          </a:p>
        </p:txBody>
      </p:sp>
    </p:spTree>
    <p:extLst>
      <p:ext uri="{BB962C8B-B14F-4D97-AF65-F5344CB8AC3E}">
        <p14:creationId xmlns:p14="http://schemas.microsoft.com/office/powerpoint/2010/main" val="124359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D5FAD12-CC2F-49B4-9EFD-292F9F1E824B}"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E4A07FC-E2D7-471B-A0FD-3D3466CE0505}" type="slidenum">
              <a:rPr lang="en-GB" smtClean="0"/>
              <a:pPr>
                <a:defRPr/>
              </a:pPr>
              <a:t>‹#›</a:t>
            </a:fld>
            <a:endParaRPr lang="en-GB"/>
          </a:p>
        </p:txBody>
      </p:sp>
    </p:spTree>
    <p:extLst>
      <p:ext uri="{BB962C8B-B14F-4D97-AF65-F5344CB8AC3E}">
        <p14:creationId xmlns:p14="http://schemas.microsoft.com/office/powerpoint/2010/main" val="169315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8FDA975-409A-40ED-BAC1-4F98BA26D3BA}"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CECAF08-9CCF-4B9F-9C25-5AEA5F05E5A7}" type="slidenum">
              <a:rPr lang="en-GB" smtClean="0"/>
              <a:pPr>
                <a:defRPr/>
              </a:pPr>
              <a:t>‹#›</a:t>
            </a:fld>
            <a:endParaRPr lang="en-GB"/>
          </a:p>
        </p:txBody>
      </p:sp>
    </p:spTree>
    <p:extLst>
      <p:ext uri="{BB962C8B-B14F-4D97-AF65-F5344CB8AC3E}">
        <p14:creationId xmlns:p14="http://schemas.microsoft.com/office/powerpoint/2010/main" val="358966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2182C50-D1A0-4484-AA3E-8E87BBC95622}"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1593C0D-00D1-466C-B3DE-EAAC240C9422}" type="slidenum">
              <a:rPr lang="en-GB" smtClean="0"/>
              <a:pPr>
                <a:defRPr/>
              </a:pPr>
              <a:t>‹#›</a:t>
            </a:fld>
            <a:endParaRPr lang="en-GB"/>
          </a:p>
        </p:txBody>
      </p:sp>
    </p:spTree>
    <p:extLst>
      <p:ext uri="{BB962C8B-B14F-4D97-AF65-F5344CB8AC3E}">
        <p14:creationId xmlns:p14="http://schemas.microsoft.com/office/powerpoint/2010/main" val="218488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5A044DEA-7137-4B2E-8AD2-A7A68CD140FC}" type="datetimeFigureOut">
              <a:rPr lang="en-GB" smtClean="0"/>
              <a:pPr>
                <a:defRPr/>
              </a:pPr>
              <a:t>01/03/2024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F8CE285-DD60-4EFC-9F06-DFAB2E17CC72}" type="slidenum">
              <a:rPr lang="en-GB" smtClean="0"/>
              <a:pPr>
                <a:defRPr/>
              </a:pPr>
              <a:t>‹#›</a:t>
            </a:fld>
            <a:endParaRPr lang="en-GB"/>
          </a:p>
        </p:txBody>
      </p:sp>
    </p:spTree>
    <p:extLst>
      <p:ext uri="{BB962C8B-B14F-4D97-AF65-F5344CB8AC3E}">
        <p14:creationId xmlns:p14="http://schemas.microsoft.com/office/powerpoint/2010/main" val="202287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8270324-0C31-46F5-8030-46127FFA1D88}" type="datetimeFigureOut">
              <a:rPr lang="en-GB" smtClean="0"/>
              <a:pPr>
                <a:defRPr/>
              </a:pPr>
              <a:t>01/03/2024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84EFDAE-B807-4C52-99E9-CEED451FF16C}" type="slidenum">
              <a:rPr lang="en-GB" smtClean="0"/>
              <a:pPr>
                <a:defRPr/>
              </a:pPr>
              <a:t>‹#›</a:t>
            </a:fld>
            <a:endParaRPr lang="en-GB"/>
          </a:p>
        </p:txBody>
      </p:sp>
    </p:spTree>
    <p:extLst>
      <p:ext uri="{BB962C8B-B14F-4D97-AF65-F5344CB8AC3E}">
        <p14:creationId xmlns:p14="http://schemas.microsoft.com/office/powerpoint/2010/main" val="105315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FA081A1-180C-488F-BFF6-E206B70C10E3}" type="datetimeFigureOut">
              <a:rPr lang="en-GB" smtClean="0"/>
              <a:pPr>
                <a:defRPr/>
              </a:pPr>
              <a:t>01/03/2024</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2B1C81F9-AC7E-47E1-A669-1AAC66D48D5F}" type="slidenum">
              <a:rPr lang="en-GB" smtClean="0"/>
              <a:pPr>
                <a:defRPr/>
              </a:pPr>
              <a:t>‹#›</a:t>
            </a:fld>
            <a:endParaRPr lang="en-GB"/>
          </a:p>
        </p:txBody>
      </p:sp>
    </p:spTree>
    <p:extLst>
      <p:ext uri="{BB962C8B-B14F-4D97-AF65-F5344CB8AC3E}">
        <p14:creationId xmlns:p14="http://schemas.microsoft.com/office/powerpoint/2010/main" val="63562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1A47E91-8E41-491F-B323-ED11317054F6}" type="datetimeFigureOut">
              <a:rPr lang="en-GB" smtClean="0"/>
              <a:pPr>
                <a:defRPr/>
              </a:pPr>
              <a:t>01/03/2024</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E0E56A28-4304-4A31-AA4A-E36C08DEABFC}" type="slidenum">
              <a:rPr lang="en-GB" smtClean="0"/>
              <a:pPr>
                <a:defRPr/>
              </a:pPr>
              <a:t>‹#›</a:t>
            </a:fld>
            <a:endParaRPr lang="en-GB"/>
          </a:p>
        </p:txBody>
      </p:sp>
    </p:spTree>
    <p:extLst>
      <p:ext uri="{BB962C8B-B14F-4D97-AF65-F5344CB8AC3E}">
        <p14:creationId xmlns:p14="http://schemas.microsoft.com/office/powerpoint/2010/main" val="387051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02E33D-0CCE-479F-A93E-76A8FD3ECB49}" type="datetimeFigureOut">
              <a:rPr lang="en-GB" smtClean="0"/>
              <a:pPr>
                <a:defRPr/>
              </a:pPr>
              <a:t>01/03/2024</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572E1C07-0DEE-4EEF-9F7E-5E5D7C12722C}" type="slidenum">
              <a:rPr lang="en-GB" smtClean="0"/>
              <a:pPr>
                <a:defRPr/>
              </a:pPr>
              <a:t>‹#›</a:t>
            </a:fld>
            <a:endParaRPr lang="en-GB"/>
          </a:p>
        </p:txBody>
      </p:sp>
    </p:spTree>
    <p:extLst>
      <p:ext uri="{BB962C8B-B14F-4D97-AF65-F5344CB8AC3E}">
        <p14:creationId xmlns:p14="http://schemas.microsoft.com/office/powerpoint/2010/main" val="63117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4905B3D-E8D7-4745-AFED-C8807BA9FE64}" type="datetimeFigureOut">
              <a:rPr lang="en-GB" smtClean="0"/>
              <a:pPr>
                <a:defRPr/>
              </a:pPr>
              <a:t>01/03/2024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D2B89A9-2B37-47B5-9D1E-52B6F4FB125F}" type="slidenum">
              <a:rPr lang="en-GB" smtClean="0"/>
              <a:pPr>
                <a:defRPr/>
              </a:pPr>
              <a:t>‹#›</a:t>
            </a:fld>
            <a:endParaRPr lang="en-GB"/>
          </a:p>
        </p:txBody>
      </p:sp>
    </p:spTree>
    <p:extLst>
      <p:ext uri="{BB962C8B-B14F-4D97-AF65-F5344CB8AC3E}">
        <p14:creationId xmlns:p14="http://schemas.microsoft.com/office/powerpoint/2010/main" val="184702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FBC4886-22B3-41AF-8844-9825BA52D1C0}" type="datetimeFigureOut">
              <a:rPr lang="en-GB" smtClean="0"/>
              <a:pPr>
                <a:defRPr/>
              </a:pPr>
              <a:t>01/03/2024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E5C54B3-2BD2-4C1B-B21F-6436AE856DDA}" type="slidenum">
              <a:rPr lang="en-GB" smtClean="0"/>
              <a:pPr>
                <a:defRPr/>
              </a:pPr>
              <a:t>‹#›</a:t>
            </a:fld>
            <a:endParaRPr lang="en-GB"/>
          </a:p>
        </p:txBody>
      </p:sp>
    </p:spTree>
    <p:extLst>
      <p:ext uri="{BB962C8B-B14F-4D97-AF65-F5344CB8AC3E}">
        <p14:creationId xmlns:p14="http://schemas.microsoft.com/office/powerpoint/2010/main" val="99825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58C4B86-197B-4FE0-B897-776378F1819F}" type="datetimeFigureOut">
              <a:rPr lang="en-GB" smtClean="0"/>
              <a:pPr>
                <a:defRPr/>
              </a:pPr>
              <a:t>01/03/2024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0C9631A-301E-49E0-A930-2CFA6E3F269C}" type="slidenum">
              <a:rPr lang="en-GB" smtClean="0"/>
              <a:pPr>
                <a:defRPr/>
              </a:pPr>
              <a:t>‹#›</a:t>
            </a:fld>
            <a:endParaRPr lang="en-GB"/>
          </a:p>
        </p:txBody>
      </p:sp>
    </p:spTree>
    <p:extLst>
      <p:ext uri="{BB962C8B-B14F-4D97-AF65-F5344CB8AC3E}">
        <p14:creationId xmlns:p14="http://schemas.microsoft.com/office/powerpoint/2010/main" val="1910344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Up 3">
            <a:extLst>
              <a:ext uri="{FF2B5EF4-FFF2-40B4-BE49-F238E27FC236}">
                <a16:creationId xmlns:a16="http://schemas.microsoft.com/office/drawing/2014/main" id="{3662AFB1-B838-436E-A1EB-6C1713559C56}"/>
              </a:ext>
            </a:extLst>
          </p:cNvPr>
          <p:cNvSpPr/>
          <p:nvPr/>
        </p:nvSpPr>
        <p:spPr>
          <a:xfrm rot="5400000">
            <a:off x="4218685" y="-3320958"/>
            <a:ext cx="1587734" cy="9659437"/>
          </a:xfrm>
          <a:prstGeom prst="upArrow">
            <a:avLst>
              <a:gd name="adj1" fmla="val 50000"/>
              <a:gd name="adj2" fmla="val 19916"/>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graphicFrame>
        <p:nvGraphicFramePr>
          <p:cNvPr id="6" name="Table 13">
            <a:extLst>
              <a:ext uri="{FF2B5EF4-FFF2-40B4-BE49-F238E27FC236}">
                <a16:creationId xmlns:a16="http://schemas.microsoft.com/office/drawing/2014/main" id="{F41B36AA-1279-4A95-9647-4E8DE0E256EE}"/>
              </a:ext>
            </a:extLst>
          </p:cNvPr>
          <p:cNvGraphicFramePr>
            <a:graphicFrameLocks noGrp="1"/>
          </p:cNvGraphicFramePr>
          <p:nvPr>
            <p:extLst>
              <p:ext uri="{D42A27DB-BD31-4B8C-83A1-F6EECF244321}">
                <p14:modId xmlns:p14="http://schemas.microsoft.com/office/powerpoint/2010/main" val="159993000"/>
              </p:ext>
            </p:extLst>
          </p:nvPr>
        </p:nvGraphicFramePr>
        <p:xfrm>
          <a:off x="182834" y="132426"/>
          <a:ext cx="9584574" cy="905985"/>
        </p:xfrm>
        <a:graphic>
          <a:graphicData uri="http://schemas.openxmlformats.org/drawingml/2006/table">
            <a:tbl>
              <a:tblPr firstRow="1" bandRow="1">
                <a:tableStyleId>{5940675A-B579-460E-94D1-54222C63F5DA}</a:tableStyleId>
              </a:tblPr>
              <a:tblGrid>
                <a:gridCol w="1188766">
                  <a:extLst>
                    <a:ext uri="{9D8B030D-6E8A-4147-A177-3AD203B41FA5}">
                      <a16:colId xmlns:a16="http://schemas.microsoft.com/office/drawing/2014/main" val="20000"/>
                    </a:ext>
                  </a:extLst>
                </a:gridCol>
                <a:gridCol w="8395808">
                  <a:extLst>
                    <a:ext uri="{9D8B030D-6E8A-4147-A177-3AD203B41FA5}">
                      <a16:colId xmlns:a16="http://schemas.microsoft.com/office/drawing/2014/main" val="20001"/>
                    </a:ext>
                  </a:extLst>
                </a:gridCol>
              </a:tblGrid>
              <a:tr h="420261">
                <a:tc rowSpan="2">
                  <a:txBody>
                    <a:bodyPr/>
                    <a:lstStyle/>
                    <a:p>
                      <a:pPr algn="ctr"/>
                      <a:endParaRPr lang="en-GB" sz="2000" dirty="0"/>
                    </a:p>
                  </a:txBody>
                  <a:tcPr marL="74297" marR="74297" marT="37122" marB="37122" anchor="ctr">
                    <a:solidFill>
                      <a:schemeClr val="accent1">
                        <a:lumMod val="40000"/>
                        <a:lumOff val="60000"/>
                      </a:schemeClr>
                    </a:solidFill>
                  </a:tcPr>
                </a:tc>
                <a:tc>
                  <a:txBody>
                    <a:bodyPr/>
                    <a:lstStyle/>
                    <a:p>
                      <a:r>
                        <a:rPr lang="en-GB" sz="1600" b="1" dirty="0"/>
                        <a:t>Year 11 GCSE Curriculum Sequence: Photography</a:t>
                      </a:r>
                    </a:p>
                  </a:txBody>
                  <a:tcPr marL="74297" marR="74297" marT="37122" marB="37122" anchor="ctr"/>
                </a:tc>
                <a:extLst>
                  <a:ext uri="{0D108BD9-81ED-4DB2-BD59-A6C34878D82A}">
                    <a16:rowId xmlns:a16="http://schemas.microsoft.com/office/drawing/2014/main" val="10000"/>
                  </a:ext>
                </a:extLst>
              </a:tr>
              <a:tr h="256259">
                <a:tc vMerge="1">
                  <a:txBody>
                    <a:bodyPr/>
                    <a:lstStyle/>
                    <a:p>
                      <a:pPr algn="ctr"/>
                      <a:endParaRPr lang="en-GB" sz="1600" dirty="0"/>
                    </a:p>
                  </a:txBody>
                  <a:tcPr marL="74297" marR="74297" marT="37122" marB="37122" anchor="ctr">
                    <a:solidFill>
                      <a:srgbClr val="92D050"/>
                    </a:solidFill>
                  </a:tcPr>
                </a:tc>
                <a:tc>
                  <a:txBody>
                    <a:bodyPr/>
                    <a:lstStyle/>
                    <a:p>
                      <a:r>
                        <a:rPr lang="en-GB" sz="900" b="0" u="sng" dirty="0"/>
                        <a:t>Intent</a:t>
                      </a:r>
                      <a:r>
                        <a:rPr lang="en-GB" sz="900" b="0" dirty="0"/>
                        <a:t>: To </a:t>
                      </a:r>
                      <a:r>
                        <a:rPr lang="en-GB" sz="900" b="0" u="none" dirty="0"/>
                        <a:t>develop </a:t>
                      </a:r>
                      <a:r>
                        <a:rPr lang="en-GB" sz="900" b="0" dirty="0"/>
                        <a:t>on students experiences from Year 10  in the exploration of contextual references, photography techniques and practical skills. Year 11 is structured to promote students’ independence and curiosity in photography so to encourage individual ideas, explorations and outcomes; as required in the exam unit. </a:t>
                      </a:r>
                      <a:r>
                        <a:rPr lang="en-GB" sz="900" dirty="0"/>
                        <a:t>Emphasis is placed on the value of the creative process itself as well as pride and a sense of satisfaction in the final outcome. </a:t>
                      </a:r>
                      <a:endParaRPr lang="en-GB" sz="900" b="0" dirty="0"/>
                    </a:p>
                  </a:txBody>
                  <a:tcPr marL="74297" marR="74297" marT="37122" marB="37122" anchor="ctr">
                    <a:solidFill>
                      <a:schemeClr val="accent1">
                        <a:lumMod val="40000"/>
                        <a:lumOff val="60000"/>
                      </a:schemeClr>
                    </a:solidFill>
                  </a:tcPr>
                </a:tc>
                <a:extLst>
                  <a:ext uri="{0D108BD9-81ED-4DB2-BD59-A6C34878D82A}">
                    <a16:rowId xmlns:a16="http://schemas.microsoft.com/office/drawing/2014/main" val="1247962612"/>
                  </a:ext>
                </a:extLst>
              </a:tr>
            </a:tbl>
          </a:graphicData>
        </a:graphic>
      </p:graphicFrame>
      <p:pic>
        <p:nvPicPr>
          <p:cNvPr id="8" name="Picture 2" descr="Sandbach School logo (1) | The Stickman Consultancy">
            <a:extLst>
              <a:ext uri="{FF2B5EF4-FFF2-40B4-BE49-F238E27FC236}">
                <a16:creationId xmlns:a16="http://schemas.microsoft.com/office/drawing/2014/main" id="{DD65F022-C3B8-2B08-D06E-F3919D5CBD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118" y="201044"/>
            <a:ext cx="853877" cy="76874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6B175664-F64E-46A1-84AE-791F98CC5B37}"/>
              </a:ext>
            </a:extLst>
          </p:cNvPr>
          <p:cNvGraphicFramePr>
            <a:graphicFrameLocks noGrp="1"/>
          </p:cNvGraphicFramePr>
          <p:nvPr>
            <p:extLst>
              <p:ext uri="{D42A27DB-BD31-4B8C-83A1-F6EECF244321}">
                <p14:modId xmlns:p14="http://schemas.microsoft.com/office/powerpoint/2010/main" val="604209611"/>
              </p:ext>
            </p:extLst>
          </p:nvPr>
        </p:nvGraphicFramePr>
        <p:xfrm>
          <a:off x="200393" y="1135380"/>
          <a:ext cx="9337573" cy="792480"/>
        </p:xfrm>
        <a:graphic>
          <a:graphicData uri="http://schemas.openxmlformats.org/drawingml/2006/table">
            <a:tbl>
              <a:tblPr firstRow="1" bandRow="1">
                <a:tableStyleId>{5940675A-B579-460E-94D1-54222C63F5DA}</a:tableStyleId>
              </a:tblPr>
              <a:tblGrid>
                <a:gridCol w="1860782">
                  <a:extLst>
                    <a:ext uri="{9D8B030D-6E8A-4147-A177-3AD203B41FA5}">
                      <a16:colId xmlns:a16="http://schemas.microsoft.com/office/drawing/2014/main" val="3550408001"/>
                    </a:ext>
                  </a:extLst>
                </a:gridCol>
                <a:gridCol w="1777295">
                  <a:extLst>
                    <a:ext uri="{9D8B030D-6E8A-4147-A177-3AD203B41FA5}">
                      <a16:colId xmlns:a16="http://schemas.microsoft.com/office/drawing/2014/main" val="3625303596"/>
                    </a:ext>
                  </a:extLst>
                </a:gridCol>
                <a:gridCol w="1994242">
                  <a:extLst>
                    <a:ext uri="{9D8B030D-6E8A-4147-A177-3AD203B41FA5}">
                      <a16:colId xmlns:a16="http://schemas.microsoft.com/office/drawing/2014/main" val="3272348894"/>
                    </a:ext>
                  </a:extLst>
                </a:gridCol>
                <a:gridCol w="1743919">
                  <a:extLst>
                    <a:ext uri="{9D8B030D-6E8A-4147-A177-3AD203B41FA5}">
                      <a16:colId xmlns:a16="http://schemas.microsoft.com/office/drawing/2014/main" val="2393337519"/>
                    </a:ext>
                  </a:extLst>
                </a:gridCol>
                <a:gridCol w="1051358">
                  <a:extLst>
                    <a:ext uri="{9D8B030D-6E8A-4147-A177-3AD203B41FA5}">
                      <a16:colId xmlns:a16="http://schemas.microsoft.com/office/drawing/2014/main" val="1631298049"/>
                    </a:ext>
                  </a:extLst>
                </a:gridCol>
                <a:gridCol w="909977">
                  <a:extLst>
                    <a:ext uri="{9D8B030D-6E8A-4147-A177-3AD203B41FA5}">
                      <a16:colId xmlns:a16="http://schemas.microsoft.com/office/drawing/2014/main" val="3747096763"/>
                    </a:ext>
                  </a:extLst>
                </a:gridCol>
              </a:tblGrid>
              <a:tr h="687002">
                <a:tc>
                  <a:txBody>
                    <a:bodyPr/>
                    <a:lstStyle/>
                    <a:p>
                      <a:pPr algn="ctr"/>
                      <a:r>
                        <a:rPr lang="en-GB" sz="900" b="1" dirty="0"/>
                        <a:t>HT1</a:t>
                      </a:r>
                      <a:endParaRPr lang="en-GB" sz="1400" b="1" dirty="0"/>
                    </a:p>
                    <a:p>
                      <a:pPr algn="ctr"/>
                      <a:r>
                        <a:rPr lang="en-GB" sz="1000" b="1" u="sng" dirty="0"/>
                        <a:t>Altered Portraits</a:t>
                      </a:r>
                    </a:p>
                    <a:p>
                      <a:pPr algn="ctr"/>
                      <a:r>
                        <a:rPr lang="en-GB" sz="900" b="0" u="none" dirty="0"/>
                        <a:t>Exploring portrait photography, photographers and editing</a:t>
                      </a:r>
                    </a:p>
                  </a:txBody>
                  <a:tcPr/>
                </a:tc>
                <a:tc>
                  <a:txBody>
                    <a:bodyPr/>
                    <a:lstStyle/>
                    <a:p>
                      <a:pPr algn="ctr"/>
                      <a:r>
                        <a:rPr lang="en-GB" sz="900" b="1" dirty="0"/>
                        <a:t>HT2</a:t>
                      </a:r>
                    </a:p>
                    <a:p>
                      <a:pPr algn="ctr"/>
                      <a:r>
                        <a:rPr lang="en-GB" sz="1000" b="1" u="sng" dirty="0"/>
                        <a:t>Altered Portraits</a:t>
                      </a:r>
                    </a:p>
                    <a:p>
                      <a:pPr algn="ctr"/>
                      <a:r>
                        <a:rPr lang="en-GB" sz="900" b="0" u="none" dirty="0">
                          <a:effectLst/>
                        </a:rPr>
                        <a:t>Developing ideas and outcomes</a:t>
                      </a:r>
                    </a:p>
                  </a:txBody>
                  <a:tcPr/>
                </a:tc>
                <a:tc>
                  <a:txBody>
                    <a:bodyPr/>
                    <a:lstStyle/>
                    <a:p>
                      <a:pPr algn="ctr"/>
                      <a:r>
                        <a:rPr lang="en-GB" sz="1000" b="1" u="none" dirty="0"/>
                        <a:t>HT3</a:t>
                      </a:r>
                    </a:p>
                    <a:p>
                      <a:pPr algn="ctr"/>
                      <a:r>
                        <a:rPr lang="en-GB" sz="1000" b="1" u="sng" dirty="0"/>
                        <a:t>ESA: Stages 1 and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dirty="0">
                          <a:cs typeface="Segoe UI"/>
                        </a:rPr>
                        <a:t>Externally set assignment. Research, recording, exploring</a:t>
                      </a:r>
                      <a:endParaRPr lang="en-GB" sz="900" b="1" u="sng" dirty="0"/>
                    </a:p>
                  </a:txBody>
                  <a:tcPr/>
                </a:tc>
                <a:tc>
                  <a:txBody>
                    <a:bodyPr/>
                    <a:lstStyle/>
                    <a:p>
                      <a:pPr algn="ctr"/>
                      <a:r>
                        <a:rPr lang="en-GB" sz="900" b="1" dirty="0"/>
                        <a:t>HT4</a:t>
                      </a:r>
                    </a:p>
                    <a:p>
                      <a:pPr algn="ctr"/>
                      <a:r>
                        <a:rPr lang="en-GB" sz="1000" b="1" u="sng" dirty="0"/>
                        <a:t>ESA: Stages 3 and 4</a:t>
                      </a:r>
                    </a:p>
                    <a:p>
                      <a:pPr algn="ctr"/>
                      <a:r>
                        <a:rPr lang="en-GB" sz="900" dirty="0">
                          <a:cs typeface="Segoe UI"/>
                        </a:rPr>
                        <a:t>Externally set assignment. Developing ideas and final create outcome (10 hrs)</a:t>
                      </a:r>
                    </a:p>
                  </a:txBody>
                  <a:tcPr/>
                </a:tc>
                <a:tc>
                  <a:txBody>
                    <a:bodyPr/>
                    <a:lstStyle/>
                    <a:p>
                      <a:pPr algn="ctr"/>
                      <a:r>
                        <a:rPr lang="en-GB" sz="900" b="1" dirty="0"/>
                        <a:t>HT5</a:t>
                      </a:r>
                    </a:p>
                    <a:p>
                      <a:pPr algn="ctr"/>
                      <a:r>
                        <a:rPr lang="en-GB" sz="900" b="1" u="sng" dirty="0"/>
                        <a:t>End of course</a:t>
                      </a:r>
                      <a:endParaRPr lang="en-GB" sz="800" b="0" u="none" dirty="0"/>
                    </a:p>
                  </a:txBody>
                  <a:tcPr/>
                </a:tc>
                <a:tc>
                  <a:txBody>
                    <a:bodyPr/>
                    <a:lstStyle/>
                    <a:p>
                      <a:pPr algn="ctr"/>
                      <a:r>
                        <a:rPr lang="en-GB" sz="900" b="1" dirty="0"/>
                        <a:t>HT6</a:t>
                      </a:r>
                    </a:p>
                    <a:p>
                      <a:pPr algn="ctr"/>
                      <a:endParaRPr lang="en-GB" sz="900" b="1" u="sng" dirty="0"/>
                    </a:p>
                  </a:txBody>
                  <a:tcPr/>
                </a:tc>
                <a:extLst>
                  <a:ext uri="{0D108BD9-81ED-4DB2-BD59-A6C34878D82A}">
                    <a16:rowId xmlns:a16="http://schemas.microsoft.com/office/drawing/2014/main" val="4223316446"/>
                  </a:ext>
                </a:extLst>
              </a:tr>
            </a:tbl>
          </a:graphicData>
        </a:graphic>
      </p:graphicFrame>
      <p:graphicFrame>
        <p:nvGraphicFramePr>
          <p:cNvPr id="12" name="Table 2">
            <a:extLst>
              <a:ext uri="{FF2B5EF4-FFF2-40B4-BE49-F238E27FC236}">
                <a16:creationId xmlns:a16="http://schemas.microsoft.com/office/drawing/2014/main" id="{A1B23046-AE30-47C3-9685-BE02D0F5167D}"/>
              </a:ext>
            </a:extLst>
          </p:cNvPr>
          <p:cNvGraphicFramePr>
            <a:graphicFrameLocks noGrp="1"/>
          </p:cNvGraphicFramePr>
          <p:nvPr>
            <p:extLst>
              <p:ext uri="{D42A27DB-BD31-4B8C-83A1-F6EECF244321}">
                <p14:modId xmlns:p14="http://schemas.microsoft.com/office/powerpoint/2010/main" val="250367269"/>
              </p:ext>
            </p:extLst>
          </p:nvPr>
        </p:nvGraphicFramePr>
        <p:xfrm>
          <a:off x="200393" y="1921252"/>
          <a:ext cx="9302454" cy="4629024"/>
        </p:xfrm>
        <a:graphic>
          <a:graphicData uri="http://schemas.openxmlformats.org/drawingml/2006/table">
            <a:tbl>
              <a:tblPr firstRow="1" bandRow="1">
                <a:tableStyleId>{5940675A-B579-460E-94D1-54222C63F5DA}</a:tableStyleId>
              </a:tblPr>
              <a:tblGrid>
                <a:gridCol w="1853787">
                  <a:extLst>
                    <a:ext uri="{9D8B030D-6E8A-4147-A177-3AD203B41FA5}">
                      <a16:colId xmlns:a16="http://schemas.microsoft.com/office/drawing/2014/main" val="3404447491"/>
                    </a:ext>
                  </a:extLst>
                </a:gridCol>
                <a:gridCol w="1778924">
                  <a:extLst>
                    <a:ext uri="{9D8B030D-6E8A-4147-A177-3AD203B41FA5}">
                      <a16:colId xmlns:a16="http://schemas.microsoft.com/office/drawing/2014/main" val="497122305"/>
                    </a:ext>
                  </a:extLst>
                </a:gridCol>
                <a:gridCol w="1986742">
                  <a:extLst>
                    <a:ext uri="{9D8B030D-6E8A-4147-A177-3AD203B41FA5}">
                      <a16:colId xmlns:a16="http://schemas.microsoft.com/office/drawing/2014/main" val="3611043934"/>
                    </a:ext>
                  </a:extLst>
                </a:gridCol>
                <a:gridCol w="1737360">
                  <a:extLst>
                    <a:ext uri="{9D8B030D-6E8A-4147-A177-3AD203B41FA5}">
                      <a16:colId xmlns:a16="http://schemas.microsoft.com/office/drawing/2014/main" val="398345732"/>
                    </a:ext>
                  </a:extLst>
                </a:gridCol>
                <a:gridCol w="1047403">
                  <a:extLst>
                    <a:ext uri="{9D8B030D-6E8A-4147-A177-3AD203B41FA5}">
                      <a16:colId xmlns:a16="http://schemas.microsoft.com/office/drawing/2014/main" val="2714666209"/>
                    </a:ext>
                  </a:extLst>
                </a:gridCol>
                <a:gridCol w="898238">
                  <a:extLst>
                    <a:ext uri="{9D8B030D-6E8A-4147-A177-3AD203B41FA5}">
                      <a16:colId xmlns:a16="http://schemas.microsoft.com/office/drawing/2014/main" val="1207441866"/>
                    </a:ext>
                  </a:extLst>
                </a:gridCol>
              </a:tblGrid>
              <a:tr h="1519111">
                <a:tc>
                  <a:txBody>
                    <a:bodyPr/>
                    <a:lstStyle/>
                    <a:p>
                      <a:pPr eaLnBrk="1" fontAlgn="auto" hangingPunct="1">
                        <a:spcBef>
                          <a:spcPts val="0"/>
                        </a:spcBef>
                        <a:spcAft>
                          <a:spcPts val="0"/>
                        </a:spcAft>
                        <a:defRPr/>
                      </a:pPr>
                      <a:r>
                        <a:rPr lang="en-GB" sz="800" b="1" dirty="0">
                          <a:latin typeface="+mn-lt"/>
                        </a:rPr>
                        <a:t>Why ‘Altered Portraits’?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mn-lt"/>
                          <a:cs typeface="Segoe UI"/>
                        </a:rPr>
                        <a:t>The theme allows for students to further develop their photography skills, particularly using lighting.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a:latin typeface="+mn-lt"/>
                          <a:cs typeface="Segoe UI"/>
                        </a:rPr>
                        <a:t>Students explore glitch, collage and illustration as part of their edits and explorations, researching relevant photographers and artists for each.</a:t>
                      </a:r>
                      <a:endParaRPr lang="en-GB" sz="800" dirty="0">
                        <a:cs typeface="Segoe UI"/>
                      </a:endParaRPr>
                    </a:p>
                  </a:txBody>
                  <a:tcPr/>
                </a:tc>
                <a:tc>
                  <a:txBody>
                    <a:bodyPr/>
                    <a:lstStyle/>
                    <a:p>
                      <a:pPr eaLnBrk="1" fontAlgn="auto" hangingPunct="1">
                        <a:spcBef>
                          <a:spcPts val="0"/>
                        </a:spcBef>
                        <a:spcAft>
                          <a:spcPts val="0"/>
                        </a:spcAft>
                        <a:defRPr/>
                      </a:pPr>
                      <a:r>
                        <a:rPr lang="en-GB" sz="800" b="1" dirty="0">
                          <a:latin typeface="+mn-lt"/>
                        </a:rPr>
                        <a:t>Why ‘Altered Portraits’?</a:t>
                      </a:r>
                    </a:p>
                    <a:p>
                      <a:pPr eaLnBrk="1" fontAlgn="auto" hangingPunct="1">
                        <a:spcBef>
                          <a:spcPts val="0"/>
                        </a:spcBef>
                        <a:spcAft>
                          <a:spcPts val="0"/>
                        </a:spcAft>
                        <a:defRPr/>
                      </a:pPr>
                      <a:r>
                        <a:rPr lang="en-GB" sz="800" dirty="0">
                          <a:latin typeface="+mn-lt"/>
                        </a:rPr>
                        <a:t>Students reflect on their project and plan for additional research and photoshoots independently to produce a series of personal outcomes. </a:t>
                      </a:r>
                      <a:r>
                        <a:rPr lang="en-GB" sz="800" b="0" dirty="0">
                          <a:latin typeface="+mn-lt"/>
                        </a:rPr>
                        <a:t>This promotes independent thought and enquiry whilst also prepares students for the examination.</a:t>
                      </a:r>
                    </a:p>
                  </a:txBody>
                  <a:tcPr/>
                </a:tc>
                <a:tc>
                  <a:txBody>
                    <a:bodyPr/>
                    <a:lstStyle/>
                    <a:p>
                      <a:pPr eaLnBrk="1" fontAlgn="auto" hangingPunct="1">
                        <a:spcBef>
                          <a:spcPts val="0"/>
                        </a:spcBef>
                        <a:spcAft>
                          <a:spcPts val="0"/>
                        </a:spcAft>
                        <a:defRPr/>
                      </a:pPr>
                      <a:r>
                        <a:rPr lang="en-GB" sz="800" b="1" dirty="0">
                          <a:latin typeface="+mn-lt"/>
                        </a:rPr>
                        <a:t>Why ‘ESA: Stages 1 and 2’? </a:t>
                      </a:r>
                      <a:br>
                        <a:rPr lang="en-GB" sz="800" dirty="0">
                          <a:latin typeface="+mn-lt"/>
                        </a:rPr>
                      </a:br>
                      <a:r>
                        <a:rPr lang="en-GB" sz="800" b="0" dirty="0">
                          <a:latin typeface="+mn-lt"/>
                        </a:rPr>
                        <a:t>Students create a project based on a selected starting point given by the exam board. </a:t>
                      </a:r>
                    </a:p>
                    <a:p>
                      <a:pPr eaLnBrk="1" fontAlgn="auto" hangingPunct="1">
                        <a:spcBef>
                          <a:spcPts val="0"/>
                        </a:spcBef>
                        <a:spcAft>
                          <a:spcPts val="0"/>
                        </a:spcAft>
                        <a:defRPr/>
                      </a:pPr>
                      <a:r>
                        <a:rPr lang="en-GB" sz="800" b="0" dirty="0">
                          <a:latin typeface="+mn-lt"/>
                        </a:rPr>
                        <a:t>The stages of this project repeat the stages followed in previous projects to meet the required Assessment Objectives. </a:t>
                      </a:r>
                    </a:p>
                    <a:p>
                      <a:pPr eaLnBrk="1" fontAlgn="auto" hangingPunct="1">
                        <a:spcBef>
                          <a:spcPts val="0"/>
                        </a:spcBef>
                        <a:spcAft>
                          <a:spcPts val="0"/>
                        </a:spcAft>
                        <a:defRPr/>
                      </a:pPr>
                      <a:endParaRPr lang="en-GB" sz="800" b="0" dirty="0">
                        <a:latin typeface="+mn-lt"/>
                      </a:endParaRPr>
                    </a:p>
                    <a:p>
                      <a:pPr eaLnBrk="1" fontAlgn="auto" hangingPunct="1">
                        <a:spcBef>
                          <a:spcPts val="0"/>
                        </a:spcBef>
                        <a:spcAft>
                          <a:spcPts val="0"/>
                        </a:spcAft>
                        <a:defRPr/>
                      </a:pPr>
                      <a:r>
                        <a:rPr lang="en-GB" sz="800" b="0" dirty="0">
                          <a:latin typeface="+mn-lt"/>
                        </a:rPr>
                        <a:t>Stages 1 and 2 focus on students gathering initial ideas, planning photoshoots, initial edits and researching into relevant artists.</a:t>
                      </a:r>
                    </a:p>
                  </a:txBody>
                  <a:tcPr/>
                </a:tc>
                <a:tc>
                  <a:txBody>
                    <a:bodyPr/>
                    <a:lstStyle/>
                    <a:p>
                      <a:pPr eaLnBrk="1" fontAlgn="auto" hangingPunct="1">
                        <a:spcBef>
                          <a:spcPts val="0"/>
                        </a:spcBef>
                        <a:spcAft>
                          <a:spcPts val="0"/>
                        </a:spcAft>
                        <a:defRPr/>
                      </a:pPr>
                      <a:r>
                        <a:rPr lang="en-GB" sz="800" b="1" dirty="0">
                          <a:latin typeface="+mn-lt"/>
                        </a:rPr>
                        <a:t>Why ‘ESA: Stages 3 and 4’? </a:t>
                      </a:r>
                      <a:endParaRPr lang="en-GB" sz="800" dirty="0">
                        <a:latin typeface="+mn-lt"/>
                      </a:endParaRPr>
                    </a:p>
                    <a:p>
                      <a:pPr marL="0" indent="0" eaLnBrk="1" fontAlgn="auto" hangingPunct="1">
                        <a:spcBef>
                          <a:spcPts val="0"/>
                        </a:spcBef>
                        <a:spcAft>
                          <a:spcPts val="0"/>
                        </a:spcAft>
                        <a:buFont typeface="Wingdings" panose="05000000000000000000" pitchFamily="2" charset="2"/>
                        <a:buNone/>
                        <a:defRPr/>
                      </a:pPr>
                      <a:r>
                        <a:rPr lang="en-GB" sz="800" dirty="0">
                          <a:latin typeface="+mn-lt"/>
                        </a:rPr>
                        <a:t>Stages 3 and 4 focus on students exploring a further range of photographers and techniques in the development of ideas. Students evidence ideas and then produce final outcomes in 10 hours under exam conditions.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800" b="0" kern="1200" dirty="0">
                          <a:solidFill>
                            <a:schemeClr val="tx1"/>
                          </a:solidFill>
                          <a:effectLst/>
                          <a:latin typeface="+mn-lt"/>
                          <a:ea typeface="+mn-ea"/>
                          <a:cs typeface="+mn-cs"/>
                        </a:rPr>
                        <a:t>All Portfolio and ESA work is internally marked and marks sent the exam board by May 31</a:t>
                      </a:r>
                      <a:r>
                        <a:rPr lang="en-GB" sz="800" b="0" kern="1200" baseline="30000" dirty="0">
                          <a:solidFill>
                            <a:schemeClr val="tx1"/>
                          </a:solidFill>
                          <a:effectLst/>
                          <a:latin typeface="+mn-lt"/>
                          <a:ea typeface="+mn-ea"/>
                          <a:cs typeface="+mn-cs"/>
                        </a:rPr>
                        <a:t>st</a:t>
                      </a:r>
                      <a:r>
                        <a:rPr lang="en-GB" sz="800" b="0" kern="1200" dirty="0">
                          <a:solidFill>
                            <a:schemeClr val="tx1"/>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kern="1200" dirty="0">
                        <a:solidFill>
                          <a:schemeClr val="tx1"/>
                        </a:solidFill>
                        <a:effectLst/>
                        <a:latin typeface="+mn-lt"/>
                        <a:ea typeface="+mn-ea"/>
                        <a:cs typeface="+mn-cs"/>
                      </a:endParaRPr>
                    </a:p>
                  </a:txBody>
                  <a:tcPr>
                    <a:solidFill>
                      <a:schemeClr val="bg1"/>
                    </a:solidFill>
                  </a:tcPr>
                </a:tc>
                <a:extLst>
                  <a:ext uri="{0D108BD9-81ED-4DB2-BD59-A6C34878D82A}">
                    <a16:rowId xmlns:a16="http://schemas.microsoft.com/office/drawing/2014/main" val="188803967"/>
                  </a:ext>
                </a:extLst>
              </a:tr>
              <a:tr h="1261192">
                <a:tc>
                  <a:txBody>
                    <a:bodyPr/>
                    <a:lstStyle/>
                    <a:p>
                      <a:pPr eaLnBrk="1" fontAlgn="auto" hangingPunct="1">
                        <a:spcBef>
                          <a:spcPts val="0"/>
                        </a:spcBef>
                        <a:spcAft>
                          <a:spcPts val="0"/>
                        </a:spcAft>
                        <a:defRPr/>
                      </a:pPr>
                      <a:r>
                        <a:rPr lang="en-GB" sz="800" b="1" dirty="0">
                          <a:solidFill>
                            <a:srgbClr val="0000CC"/>
                          </a:solidFill>
                          <a:latin typeface="+mn-lt"/>
                        </a:rPr>
                        <a:t>AQA Specification links: </a:t>
                      </a:r>
                    </a:p>
                    <a:p>
                      <a:pPr eaLnBrk="1" fontAlgn="auto" hangingPunct="1">
                        <a:spcBef>
                          <a:spcPts val="0"/>
                        </a:spcBef>
                        <a:spcAft>
                          <a:spcPts val="0"/>
                        </a:spcAft>
                        <a:defRPr/>
                      </a:pPr>
                      <a:r>
                        <a:rPr lang="en-GB" sz="700" b="0" dirty="0">
                          <a:solidFill>
                            <a:schemeClr val="tx1"/>
                          </a:solidFill>
                          <a:latin typeface="+mn-lt"/>
                        </a:rPr>
                        <a:t>Assessment Objective 2: </a:t>
                      </a:r>
                      <a:r>
                        <a:rPr lang="en-US" sz="700" b="0" kern="1200" dirty="0">
                          <a:solidFill>
                            <a:schemeClr val="tx1"/>
                          </a:solidFill>
                          <a:effectLst/>
                          <a:latin typeface="+mn-lt"/>
                          <a:ea typeface="+mn-ea"/>
                          <a:cs typeface="+mn-cs"/>
                        </a:rPr>
                        <a:t>Refine work by exploring ideas, selecting and experimenting with appropriate media, materials, techniques and processes.</a:t>
                      </a:r>
                    </a:p>
                    <a:p>
                      <a:pPr eaLnBrk="1" fontAlgn="auto" hangingPunct="1">
                        <a:spcBef>
                          <a:spcPts val="0"/>
                        </a:spcBef>
                        <a:spcAft>
                          <a:spcPts val="0"/>
                        </a:spcAft>
                        <a:defRPr/>
                      </a:pPr>
                      <a:endParaRPr lang="en-US" sz="700" b="0" kern="1200" dirty="0">
                        <a:solidFill>
                          <a:schemeClr val="tx1"/>
                        </a:solidFill>
                        <a:effectLst/>
                        <a:latin typeface="+mn-lt"/>
                        <a:ea typeface="+mn-ea"/>
                        <a:cs typeface="+mn-cs"/>
                      </a:endParaRPr>
                    </a:p>
                    <a:p>
                      <a:pPr eaLnBrk="1" fontAlgn="auto" hangingPunct="1">
                        <a:spcBef>
                          <a:spcPts val="0"/>
                        </a:spcBef>
                        <a:spcAft>
                          <a:spcPts val="0"/>
                        </a:spcAft>
                        <a:defRPr/>
                      </a:pPr>
                      <a:r>
                        <a:rPr lang="en-US" sz="700" b="0" kern="1200" dirty="0">
                          <a:solidFill>
                            <a:schemeClr val="tx1"/>
                          </a:solidFill>
                          <a:effectLst/>
                          <a:latin typeface="+mn-lt"/>
                          <a:ea typeface="+mn-ea"/>
                          <a:cs typeface="+mn-cs"/>
                        </a:rPr>
                        <a:t>Assessment Objective 1: Develop ideas through investigations, demonstrating critical understanding of sources.</a:t>
                      </a:r>
                      <a:endParaRPr lang="en-US" sz="8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dirty="0">
                        <a:solidFill>
                          <a:srgbClr val="0000CC"/>
                        </a:solidFill>
                        <a:latin typeface="+mn-lt"/>
                      </a:endParaRPr>
                    </a:p>
                  </a:txBody>
                  <a:tcPr>
                    <a:solidFill>
                      <a:schemeClr val="accent4">
                        <a:lumMod val="20000"/>
                        <a:lumOff val="80000"/>
                      </a:schemeClr>
                    </a:solidFill>
                  </a:tcPr>
                </a:tc>
                <a:tc>
                  <a:txBody>
                    <a:bodyPr/>
                    <a:lstStyle/>
                    <a:p>
                      <a:pPr eaLnBrk="1" fontAlgn="auto" hangingPunct="1">
                        <a:spcBef>
                          <a:spcPts val="0"/>
                        </a:spcBef>
                        <a:spcAft>
                          <a:spcPts val="0"/>
                        </a:spcAft>
                        <a:defRPr/>
                      </a:pPr>
                      <a:r>
                        <a:rPr lang="en-GB" sz="800" b="1" dirty="0">
                          <a:solidFill>
                            <a:srgbClr val="0000CC"/>
                          </a:solidFill>
                          <a:latin typeface="+mn-lt"/>
                        </a:rPr>
                        <a:t>AQA Specification links: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t>Assessment Objective 3: </a:t>
                      </a:r>
                      <a:r>
                        <a:rPr lang="en-US" sz="700" b="0" kern="1200" dirty="0">
                          <a:solidFill>
                            <a:schemeClr val="tx1"/>
                          </a:solidFill>
                          <a:effectLst/>
                          <a:latin typeface="+mn-lt"/>
                          <a:ea typeface="+mn-ea"/>
                          <a:cs typeface="+mn-cs"/>
                        </a:rPr>
                        <a:t>Record ideas, observations and insights relevant to intentions as work progresses.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dirty="0">
                        <a:solidFill>
                          <a:schemeClr val="tx1"/>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solidFill>
                          <a:ea typeface="Times New Roman" panose="02020603050405020304" pitchFamily="18" charset="0"/>
                        </a:rPr>
                        <a:t>Assessment Objective 4: </a:t>
                      </a:r>
                      <a:r>
                        <a:rPr lang="en-US" sz="700" b="0" kern="1200" dirty="0">
                          <a:solidFill>
                            <a:schemeClr val="tx1"/>
                          </a:solidFill>
                          <a:effectLst/>
                          <a:latin typeface="+mn-lt"/>
                          <a:ea typeface="+mn-ea"/>
                          <a:cs typeface="+mn-cs"/>
                        </a:rPr>
                        <a:t>Present a personal and meaningful response that </a:t>
                      </a:r>
                      <a:r>
                        <a:rPr lang="en-US" sz="700" b="0" kern="1200" dirty="0" err="1">
                          <a:solidFill>
                            <a:schemeClr val="tx1"/>
                          </a:solidFill>
                          <a:effectLst/>
                          <a:latin typeface="+mn-lt"/>
                          <a:ea typeface="+mn-ea"/>
                          <a:cs typeface="+mn-cs"/>
                        </a:rPr>
                        <a:t>realises</a:t>
                      </a:r>
                      <a:r>
                        <a:rPr lang="en-US" sz="700" b="0" kern="1200" dirty="0">
                          <a:solidFill>
                            <a:schemeClr val="tx1"/>
                          </a:solidFill>
                          <a:effectLst/>
                          <a:latin typeface="+mn-lt"/>
                          <a:ea typeface="+mn-ea"/>
                          <a:cs typeface="+mn-cs"/>
                        </a:rPr>
                        <a:t> intentions and demonstrates understanding of visual language.</a:t>
                      </a:r>
                      <a:endParaRPr lang="en-GB" sz="700" b="0" dirty="0">
                        <a:solidFill>
                          <a:schemeClr val="tx1"/>
                        </a:solidFill>
                        <a:ea typeface="Times New Roman" panose="02020603050405020304" pitchFamily="18" charset="0"/>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CC"/>
                          </a:solidFill>
                          <a:latin typeface="+mn-lt"/>
                        </a:rPr>
                        <a:t>AQA Specification links: </a:t>
                      </a:r>
                      <a:br>
                        <a:rPr lang="en-GB" sz="700" b="1" dirty="0">
                          <a:solidFill>
                            <a:srgbClr val="0000CC"/>
                          </a:solidFill>
                          <a:latin typeface="+mn-lt"/>
                        </a:rPr>
                      </a:br>
                      <a:r>
                        <a:rPr lang="en-US" sz="700" b="0" kern="1200" dirty="0">
                          <a:solidFill>
                            <a:schemeClr val="tx1"/>
                          </a:solidFill>
                          <a:effectLst/>
                          <a:latin typeface="+mn-lt"/>
                          <a:ea typeface="+mn-ea"/>
                          <a:cs typeface="+mn-cs"/>
                        </a:rPr>
                        <a:t>Assessment Objective 1: Develop ideas through investigations, demonstrating critical understanding of sources.</a:t>
                      </a:r>
                      <a:endParaRPr lang="en-GB" sz="700" b="0" dirty="0">
                        <a:solidFill>
                          <a:srgbClr val="0000CC"/>
                        </a:solidFill>
                        <a:latin typeface="+mn-lt"/>
                      </a:endParaRPr>
                    </a:p>
                    <a:p>
                      <a:pPr eaLnBrk="1" fontAlgn="auto" hangingPunct="1">
                        <a:spcBef>
                          <a:spcPts val="0"/>
                        </a:spcBef>
                        <a:spcAft>
                          <a:spcPts val="0"/>
                        </a:spcAft>
                        <a:defRPr/>
                      </a:pPr>
                      <a:endParaRPr lang="en-GB" sz="700" b="0" dirty="0">
                        <a:solidFill>
                          <a:schemeClr val="tx1"/>
                        </a:solidFill>
                        <a:latin typeface="+mn-lt"/>
                      </a:endParaRPr>
                    </a:p>
                    <a:p>
                      <a:pPr eaLnBrk="1" fontAlgn="auto" hangingPunct="1">
                        <a:spcBef>
                          <a:spcPts val="0"/>
                        </a:spcBef>
                        <a:spcAft>
                          <a:spcPts val="0"/>
                        </a:spcAft>
                        <a:defRPr/>
                      </a:pPr>
                      <a:r>
                        <a:rPr lang="en-GB" sz="700" b="0" dirty="0">
                          <a:solidFill>
                            <a:schemeClr val="tx1"/>
                          </a:solidFill>
                          <a:latin typeface="+mn-lt"/>
                        </a:rPr>
                        <a:t>Assessment Objective 2: </a:t>
                      </a:r>
                      <a:r>
                        <a:rPr lang="en-US" sz="700" b="0" kern="1200" dirty="0">
                          <a:solidFill>
                            <a:schemeClr val="tx1"/>
                          </a:solidFill>
                          <a:effectLst/>
                          <a:latin typeface="+mn-lt"/>
                          <a:ea typeface="+mn-ea"/>
                          <a:cs typeface="+mn-cs"/>
                        </a:rPr>
                        <a:t>Refine work by exploring ideas, selecting and experimenting with appropriate media, materials, techniques and processes.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CC"/>
                          </a:solidFill>
                          <a:latin typeface="+mn-lt"/>
                        </a:rPr>
                        <a:t>AQA Specification links: </a:t>
                      </a:r>
                      <a:br>
                        <a:rPr lang="en-GB" sz="700" b="1" dirty="0">
                          <a:solidFill>
                            <a:srgbClr val="0000CC"/>
                          </a:solidFill>
                          <a:latin typeface="+mn-lt"/>
                        </a:rPr>
                      </a:br>
                      <a:r>
                        <a:rPr lang="en-GB" sz="700" dirty="0"/>
                        <a:t>Assessment Objective 3: </a:t>
                      </a:r>
                      <a:r>
                        <a:rPr lang="en-US" sz="700" b="0" kern="1200" dirty="0">
                          <a:solidFill>
                            <a:schemeClr val="tx1"/>
                          </a:solidFill>
                          <a:effectLst/>
                          <a:latin typeface="+mn-lt"/>
                          <a:ea typeface="+mn-ea"/>
                          <a:cs typeface="+mn-cs"/>
                        </a:rPr>
                        <a:t>Record ideas, observations and insights relevant to intentions as work progresses.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dirty="0">
                        <a:solidFill>
                          <a:schemeClr val="tx1"/>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tx1"/>
                          </a:solidFill>
                          <a:ea typeface="Times New Roman" panose="02020603050405020304" pitchFamily="18" charset="0"/>
                        </a:rPr>
                        <a:t>Assessment Objective 4: </a:t>
                      </a:r>
                      <a:r>
                        <a:rPr lang="en-US" sz="700" b="0" kern="1200" dirty="0">
                          <a:solidFill>
                            <a:schemeClr val="tx1"/>
                          </a:solidFill>
                          <a:effectLst/>
                          <a:latin typeface="+mn-lt"/>
                          <a:ea typeface="+mn-ea"/>
                          <a:cs typeface="+mn-cs"/>
                        </a:rPr>
                        <a:t>Present a personal and meaningful response that </a:t>
                      </a:r>
                      <a:r>
                        <a:rPr lang="en-US" sz="700" b="0" kern="1200" dirty="0" err="1">
                          <a:solidFill>
                            <a:schemeClr val="tx1"/>
                          </a:solidFill>
                          <a:effectLst/>
                          <a:latin typeface="+mn-lt"/>
                          <a:ea typeface="+mn-ea"/>
                          <a:cs typeface="+mn-cs"/>
                        </a:rPr>
                        <a:t>realises</a:t>
                      </a:r>
                      <a:r>
                        <a:rPr lang="en-US" sz="700" b="0" kern="1200" dirty="0">
                          <a:solidFill>
                            <a:schemeClr val="tx1"/>
                          </a:solidFill>
                          <a:effectLst/>
                          <a:latin typeface="+mn-lt"/>
                          <a:ea typeface="+mn-ea"/>
                          <a:cs typeface="+mn-cs"/>
                        </a:rPr>
                        <a:t> intentions and demonstrates understanding of visual language.</a:t>
                      </a:r>
                      <a:endParaRPr lang="en-GB" sz="700" b="0" dirty="0">
                        <a:solidFill>
                          <a:schemeClr val="tx1"/>
                        </a:solidFill>
                        <a:ea typeface="Times New Roman" panose="02020603050405020304" pitchFamily="18" charset="0"/>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rgbClr val="0000CC"/>
                        </a:solidFill>
                        <a:latin typeface="+mn-lt"/>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rgbClr val="0000CC"/>
                        </a:solidFill>
                        <a:latin typeface="+mn-lt"/>
                      </a:endParaRPr>
                    </a:p>
                  </a:txBody>
                  <a:tcPr>
                    <a:solidFill>
                      <a:schemeClr val="accent4">
                        <a:lumMod val="20000"/>
                        <a:lumOff val="80000"/>
                      </a:schemeClr>
                    </a:solidFill>
                  </a:tcPr>
                </a:tc>
                <a:extLst>
                  <a:ext uri="{0D108BD9-81ED-4DB2-BD59-A6C34878D82A}">
                    <a16:rowId xmlns:a16="http://schemas.microsoft.com/office/drawing/2014/main" val="2937364731"/>
                  </a:ext>
                </a:extLst>
              </a:tr>
              <a:tr h="1150710">
                <a:tc>
                  <a:txBody>
                    <a:bodyPr/>
                    <a:lstStyle/>
                    <a:p>
                      <a:pPr eaLnBrk="1" fontAlgn="auto" hangingPunct="1">
                        <a:spcBef>
                          <a:spcPts val="0"/>
                        </a:spcBef>
                        <a:spcAft>
                          <a:spcPts val="0"/>
                        </a:spcAf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Students knowledge and skills retrieval from project 1 in the further development of photography and editing skills and a more personal creative journey.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contemporary photographers and Surrealist photography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composition, viewpoints, Photoshop editing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composing photographs, using a DSLR, digital editing techniques</a:t>
                      </a:r>
                    </a:p>
                  </a:txBody>
                  <a:tcPr>
                    <a:solidFill>
                      <a:schemeClr val="accent4">
                        <a:lumMod val="20000"/>
                        <a:lumOff val="80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Students knowledge and skills retrieval from project 1 in the further development of skills and a more personal creative journey.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Knowledge </a:t>
                      </a:r>
                      <a:r>
                        <a:rPr lang="en-GB" sz="700" b="0" dirty="0">
                          <a:solidFill>
                            <a:schemeClr val="tx1"/>
                          </a:solidFill>
                          <a:latin typeface="+mn-lt"/>
                        </a:rPr>
                        <a:t>of idea development</a:t>
                      </a:r>
                      <a:endParaRPr lang="en-GB" sz="700"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Understanding</a:t>
                      </a:r>
                      <a:r>
                        <a:rPr lang="en-GB" sz="700" b="0" dirty="0">
                          <a:solidFill>
                            <a:schemeClr val="tx1"/>
                          </a:solidFill>
                          <a:latin typeface="+mn-lt"/>
                        </a:rPr>
                        <a:t> of development, refinement, resolving a creative journey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chemeClr val="tx1"/>
                          </a:solidFill>
                          <a:latin typeface="+mn-lt"/>
                        </a:rPr>
                        <a:t>Skills</a:t>
                      </a:r>
                      <a:r>
                        <a:rPr lang="en-GB" sz="700" b="0" dirty="0">
                          <a:solidFill>
                            <a:schemeClr val="tx1"/>
                          </a:solidFill>
                          <a:latin typeface="+mn-lt"/>
                        </a:rPr>
                        <a:t> in student determined ideas and techniques</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ESA (Externally Set Assignment) paper is released from 2</a:t>
                      </a:r>
                      <a:r>
                        <a:rPr lang="en-GB" sz="700" b="0" baseline="30000" dirty="0">
                          <a:solidFill>
                            <a:schemeClr val="tx1"/>
                          </a:solidFill>
                          <a:latin typeface="+mn-lt"/>
                        </a:rPr>
                        <a:t>nd</a:t>
                      </a:r>
                      <a:r>
                        <a:rPr lang="en-GB" sz="700" b="0" dirty="0">
                          <a:solidFill>
                            <a:schemeClr val="tx1"/>
                          </a:solidFill>
                          <a:latin typeface="+mn-lt"/>
                        </a:rPr>
                        <a:t> January. Students select one question theme from the paper to respond to. Students produce prep work in the form of a project. </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solidFill>
                            <a:srgbClr val="0000CC"/>
                          </a:solidFill>
                          <a:latin typeface="+mn-lt"/>
                        </a:rPr>
                        <a:t>Teaching it here supports: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tx1"/>
                          </a:solidFill>
                          <a:latin typeface="+mn-lt"/>
                        </a:rPr>
                        <a:t>As part of the ESA (Externally Set Assignment) students produce outcomes in exam conditions over 10 hours. All prep and the final outcomes are marked as 40% of the final grade.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1" dirty="0">
                        <a:solidFill>
                          <a:srgbClr val="0000CC"/>
                        </a:solidFill>
                        <a:latin typeface="+mn-lt"/>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chemeClr val="tx1"/>
                        </a:solidFill>
                        <a:latin typeface="+mn-lt"/>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1" dirty="0">
                        <a:solidFill>
                          <a:srgbClr val="0000CC"/>
                        </a:solidFill>
                        <a:latin typeface="+mn-lt"/>
                      </a:endParaRPr>
                    </a:p>
                  </a:txBody>
                  <a:tcPr>
                    <a:solidFill>
                      <a:schemeClr val="accent4">
                        <a:lumMod val="20000"/>
                        <a:lumOff val="80000"/>
                      </a:schemeClr>
                    </a:solidFill>
                  </a:tcPr>
                </a:tc>
                <a:extLst>
                  <a:ext uri="{0D108BD9-81ED-4DB2-BD59-A6C34878D82A}">
                    <a16:rowId xmlns:a16="http://schemas.microsoft.com/office/drawing/2014/main" val="3353125928"/>
                  </a:ext>
                </a:extLst>
              </a:tr>
              <a:tr h="583801">
                <a:tc>
                  <a:txBody>
                    <a:bodyPr/>
                    <a:lstStyle/>
                    <a:p>
                      <a:pPr eaLnBrk="1" fontAlgn="auto" hangingPunct="1">
                        <a:spcBef>
                          <a:spcPts val="0"/>
                        </a:spcBef>
                        <a:spcAft>
                          <a:spcPts val="0"/>
                        </a:spcAft>
                        <a:defRPr/>
                      </a:pPr>
                      <a:r>
                        <a:rPr lang="en-GB" sz="700" b="1" dirty="0">
                          <a:solidFill>
                            <a:srgbClr val="0000CC"/>
                          </a:solidFill>
                          <a:latin typeface="+mn-lt"/>
                        </a:rPr>
                        <a:t>Feeds from:</a:t>
                      </a:r>
                    </a:p>
                    <a:p>
                      <a:pPr eaLnBrk="1" fontAlgn="auto" hangingPunct="1">
                        <a:spcBef>
                          <a:spcPts val="0"/>
                        </a:spcBef>
                        <a:spcAft>
                          <a:spcPts val="0"/>
                        </a:spcAft>
                        <a:defRPr/>
                      </a:pPr>
                      <a:r>
                        <a:rPr lang="en-GB" sz="700" b="0" dirty="0">
                          <a:solidFill>
                            <a:schemeClr val="tx1"/>
                          </a:solidFill>
                          <a:latin typeface="+mn-lt"/>
                        </a:rPr>
                        <a:t>Y10 HT2-5</a:t>
                      </a:r>
                    </a:p>
                  </a:txBody>
                  <a:tcPr>
                    <a:solidFill>
                      <a:schemeClr val="bg1">
                        <a:lumMod val="85000"/>
                      </a:schemeClr>
                    </a:solidFill>
                  </a:tcPr>
                </a:tc>
                <a:tc>
                  <a:txBody>
                    <a:bodyPr/>
                    <a:lstStyle/>
                    <a:p>
                      <a:pPr eaLnBrk="1" fontAlgn="auto" hangingPunct="1">
                        <a:spcBef>
                          <a:spcPts val="0"/>
                        </a:spcBef>
                        <a:spcAft>
                          <a:spcPts val="0"/>
                        </a:spcAft>
                        <a:defRPr/>
                      </a:pPr>
                      <a:r>
                        <a:rPr lang="en-GB" sz="700" b="1" dirty="0">
                          <a:solidFill>
                            <a:srgbClr val="0000CC"/>
                          </a:solidFill>
                          <a:latin typeface="+mn-lt"/>
                        </a:rPr>
                        <a:t>Feeds from:</a:t>
                      </a:r>
                    </a:p>
                    <a:p>
                      <a:pPr eaLnBrk="1" fontAlgn="auto" hangingPunct="1">
                        <a:spcBef>
                          <a:spcPts val="0"/>
                        </a:spcBef>
                        <a:spcAft>
                          <a:spcPts val="0"/>
                        </a:spcAft>
                        <a:defRPr/>
                      </a:pPr>
                      <a:r>
                        <a:rPr lang="en-GB" sz="700" b="0" dirty="0">
                          <a:solidFill>
                            <a:schemeClr val="tx1"/>
                          </a:solidFill>
                          <a:latin typeface="+mn-lt"/>
                        </a:rPr>
                        <a:t>Y10 HT6</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CC"/>
                          </a:solidFill>
                          <a:latin typeface="+mn-lt"/>
                        </a:rPr>
                        <a:t>Feeds From: </a:t>
                      </a:r>
                    </a:p>
                    <a:p>
                      <a:pPr eaLnBrk="1" fontAlgn="auto" hangingPunct="1">
                        <a:spcBef>
                          <a:spcPts val="0"/>
                        </a:spcBef>
                        <a:spcAft>
                          <a:spcPts val="0"/>
                        </a:spcAft>
                        <a:defRPr/>
                      </a:pPr>
                      <a:r>
                        <a:rPr lang="en-GB" sz="700" b="0" dirty="0">
                          <a:solidFill>
                            <a:schemeClr val="tx1"/>
                          </a:solidFill>
                          <a:latin typeface="+mn-lt"/>
                        </a:rPr>
                        <a:t>Project stages and processes covered in the portfolio projects</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00CC"/>
                          </a:solidFill>
                          <a:latin typeface="+mn-lt"/>
                        </a:rPr>
                        <a:t>Feeds From: </a:t>
                      </a:r>
                    </a:p>
                    <a:p>
                      <a:pPr eaLnBrk="1" fontAlgn="auto" hangingPunct="1">
                        <a:spcBef>
                          <a:spcPts val="0"/>
                        </a:spcBef>
                        <a:spcAft>
                          <a:spcPts val="0"/>
                        </a:spcAft>
                        <a:defRPr/>
                      </a:pPr>
                      <a:r>
                        <a:rPr lang="en-GB" sz="700" b="0" dirty="0">
                          <a:solidFill>
                            <a:schemeClr val="tx1"/>
                          </a:solidFill>
                          <a:latin typeface="+mn-lt"/>
                        </a:rPr>
                        <a:t>Project stages and processes covered in the portfolio projects</a:t>
                      </a: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dirty="0">
                        <a:solidFill>
                          <a:schemeClr val="tx1"/>
                        </a:solidFill>
                        <a:latin typeface="+mn-lt"/>
                      </a:endParaRPr>
                    </a:p>
                  </a:txBody>
                  <a:tcPr>
                    <a:solidFill>
                      <a:schemeClr val="bg1">
                        <a:lumMod val="85000"/>
                      </a:schemeClr>
                    </a:solidFill>
                  </a:tcPr>
                </a:tc>
                <a:tc>
                  <a:txBody>
                    <a:bodyPr/>
                    <a:lstStyle/>
                    <a:p>
                      <a:pPr eaLnBrk="1" fontAlgn="auto" hangingPunct="1">
                        <a:spcBef>
                          <a:spcPts val="0"/>
                        </a:spcBef>
                        <a:spcAft>
                          <a:spcPts val="0"/>
                        </a:spcAft>
                        <a:defRPr/>
                      </a:pPr>
                      <a:endParaRPr lang="en-GB" sz="700" b="0" dirty="0">
                        <a:solidFill>
                          <a:schemeClr val="tx1"/>
                        </a:solidFill>
                        <a:latin typeface="+mn-lt"/>
                      </a:endParaRPr>
                    </a:p>
                  </a:txBody>
                  <a:tcPr>
                    <a:solidFill>
                      <a:schemeClr val="bg1">
                        <a:lumMod val="85000"/>
                      </a:schemeClr>
                    </a:solidFill>
                  </a:tcPr>
                </a:tc>
                <a:extLst>
                  <a:ext uri="{0D108BD9-81ED-4DB2-BD59-A6C34878D82A}">
                    <a16:rowId xmlns:a16="http://schemas.microsoft.com/office/drawing/2014/main" val="655645888"/>
                  </a:ext>
                </a:extLst>
              </a:tr>
            </a:tbl>
          </a:graphicData>
        </a:graphic>
      </p:graphicFrame>
    </p:spTree>
    <p:extLst>
      <p:ext uri="{BB962C8B-B14F-4D97-AF65-F5344CB8AC3E}">
        <p14:creationId xmlns:p14="http://schemas.microsoft.com/office/powerpoint/2010/main" val="21691416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6d018ec-290b-497c-a76f-284aa284887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EC99DA239D374ABD9B076A9C35E3B7" ma:contentTypeVersion="14" ma:contentTypeDescription="Create a new document." ma:contentTypeScope="" ma:versionID="fb3a9783a0dc9ea081e57da5ae3bc525">
  <xsd:schema xmlns:xsd="http://www.w3.org/2001/XMLSchema" xmlns:xs="http://www.w3.org/2001/XMLSchema" xmlns:p="http://schemas.microsoft.com/office/2006/metadata/properties" xmlns:ns3="86d018ec-290b-497c-a76f-284aa284887b" xmlns:ns4="03f7b2f1-b759-4811-b79d-29e3477f78bb" targetNamespace="http://schemas.microsoft.com/office/2006/metadata/properties" ma:root="true" ma:fieldsID="5e421bd309b29e94f90b649a48ef6ec1" ns3:_="" ns4:_="">
    <xsd:import namespace="86d018ec-290b-497c-a76f-284aa284887b"/>
    <xsd:import namespace="03f7b2f1-b759-4811-b79d-29e3477f78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d018ec-290b-497c-a76f-284aa28488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f7b2f1-b759-4811-b79d-29e3477f78b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9D397E-B2BA-426E-B262-6E7830CD28B0}">
  <ds:schemaRefs>
    <ds:schemaRef ds:uri="http://purl.org/dc/terms/"/>
    <ds:schemaRef ds:uri="http://purl.org/dc/elements/1.1/"/>
    <ds:schemaRef ds:uri="03f7b2f1-b759-4811-b79d-29e3477f78bb"/>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6d018ec-290b-497c-a76f-284aa284887b"/>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01105A1-C468-4702-90F4-8C44011624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d018ec-290b-497c-a76f-284aa284887b"/>
    <ds:schemaRef ds:uri="03f7b2f1-b759-4811-b79d-29e3477f7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583EF8-A188-4C36-9236-6B933CE28B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4625</TotalTime>
  <Words>745</Words>
  <Application>Microsoft Office PowerPoint</Application>
  <PresentationFormat>A4 Paper (210x297 mm)</PresentationFormat>
  <Paragraphs>65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Allen</dc:creator>
  <cp:lastModifiedBy>Malcolm Hoole</cp:lastModifiedBy>
  <cp:revision>537</cp:revision>
  <cp:lastPrinted>2021-07-06T08:45:32Z</cp:lastPrinted>
  <dcterms:created xsi:type="dcterms:W3CDTF">2021-06-15T20:09:59Z</dcterms:created>
  <dcterms:modified xsi:type="dcterms:W3CDTF">2024-03-01T13:46:22Z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0x01010073EC99DA239D374ABD9B076A9C35E3B7</vt:lpwstr>
  </property>
</Properties>
</file>