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75" r:id="rId3"/>
    <p:sldId id="294" r:id="rId4"/>
    <p:sldId id="296" r:id="rId5"/>
    <p:sldId id="295" r:id="rId6"/>
    <p:sldId id="261" r:id="rId7"/>
    <p:sldId id="297" r:id="rId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5426" autoAdjust="0"/>
  </p:normalViewPr>
  <p:slideViewPr>
    <p:cSldViewPr snapToGrid="0">
      <p:cViewPr varScale="1">
        <p:scale>
          <a:sx n="65" d="100"/>
          <a:sy n="65" d="100"/>
        </p:scale>
        <p:origin x="716" y="4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112B996-2655-4A6F-A606-DF5DFB730728}" type="datetimeFigureOut">
              <a:rPr lang="en-GB" smtClean="0"/>
              <a:t>02/12/2021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B2AF1B4-E891-4CC1-A281-B6A41674AF96}" type="slidenum">
              <a:rPr lang="en-GB" smtClean="0"/>
              <a:t>‹#›</a:t>
            </a:fld>
            <a:endParaRPr lang="en-GB"/>
          </a:p>
        </p:txBody>
      </p:sp>
    </p:spTree>
    <p:extLst>
      <p:ext uri="{BB962C8B-B14F-4D97-AF65-F5344CB8AC3E}">
        <p14:creationId xmlns:p14="http://schemas.microsoft.com/office/powerpoint/2010/main" val="1520980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Tutors or Parents need to introduce the </a:t>
            </a:r>
            <a:r>
              <a:rPr lang="en-GB" dirty="0" err="1"/>
              <a:t>iCould</a:t>
            </a:r>
            <a:r>
              <a:rPr lang="en-GB" dirty="0"/>
              <a:t> website and encourage students to take the Buzz Quiz and then explore the many useful features of the site. The quiz is fun to take and discuss. Tutors and Parents can take the quiz as well and share their own reaction to the animal profile it presents?  Moving on, each video is accompanied by relevant advice and labour market information that can be used to discuss the benefits and pitfalls of each particular industry or job role. This is particularly useful when researching unfamiliar roles. </a:t>
            </a:r>
          </a:p>
        </p:txBody>
      </p:sp>
      <p:sp>
        <p:nvSpPr>
          <p:cNvPr id="4" name="Slide Number Placeholder 3"/>
          <p:cNvSpPr>
            <a:spLocks noGrp="1"/>
          </p:cNvSpPr>
          <p:nvPr>
            <p:ph type="sldNum" sz="quarter" idx="5"/>
          </p:nvPr>
        </p:nvSpPr>
        <p:spPr/>
        <p:txBody>
          <a:bodyPr/>
          <a:lstStyle/>
          <a:p>
            <a:fld id="{1B2AF1B4-E891-4CC1-A281-B6A41674AF96}" type="slidenum">
              <a:rPr lang="en-GB" smtClean="0"/>
              <a:t>2</a:t>
            </a:fld>
            <a:endParaRPr lang="en-GB"/>
          </a:p>
        </p:txBody>
      </p:sp>
    </p:spTree>
    <p:extLst>
      <p:ext uri="{BB962C8B-B14F-4D97-AF65-F5344CB8AC3E}">
        <p14:creationId xmlns:p14="http://schemas.microsoft.com/office/powerpoint/2010/main" val="405511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this stage of their career journey students will be choosing their GCSE options and looking ahead to how their choices will link to further study or job roles in the future. The </a:t>
            </a:r>
            <a:r>
              <a:rPr lang="en-GB" dirty="0" err="1"/>
              <a:t>iCould</a:t>
            </a:r>
            <a:r>
              <a:rPr lang="en-GB" dirty="0"/>
              <a:t> site has many useful resources that they and their parents can explore. However, there are three key features that should be highlighted. </a:t>
            </a:r>
          </a:p>
          <a:p>
            <a:pPr marL="228600" indent="-228600">
              <a:buAutoNum type="arabicPeriod"/>
            </a:pPr>
            <a:r>
              <a:rPr lang="en-GB" dirty="0"/>
              <a:t>The Buzz Quiz Animal Personality Questionnaire. This will allow students to reflect on their strengths and career preferences. The summary will suggest subjects and job roles they may be interested in.   </a:t>
            </a:r>
          </a:p>
          <a:p>
            <a:pPr marL="228600" indent="-228600">
              <a:buAutoNum type="arabicPeriod"/>
            </a:pPr>
            <a:r>
              <a:rPr lang="en-GB" dirty="0"/>
              <a:t>2. Advice on Choosing GCSE Options. There are several advice guides that may be useful on the site but there is information about GCSE options. </a:t>
            </a:r>
          </a:p>
          <a:p>
            <a:pPr marL="228600" indent="-228600">
              <a:buAutoNum type="arabicPeriod"/>
            </a:pPr>
            <a:r>
              <a:rPr lang="en-GB" dirty="0"/>
              <a:t>3. Exploring job role videos – These videos can be explored by Subject or job Type and they are all accompanied by useful Labour Market Information and a breakdown of key facts and figures related to each role. They also come with skills and qualifications required etc.     </a:t>
            </a:r>
          </a:p>
        </p:txBody>
      </p:sp>
      <p:sp>
        <p:nvSpPr>
          <p:cNvPr id="4" name="Slide Number Placeholder 3"/>
          <p:cNvSpPr>
            <a:spLocks noGrp="1"/>
          </p:cNvSpPr>
          <p:nvPr>
            <p:ph type="sldNum" sz="quarter" idx="5"/>
          </p:nvPr>
        </p:nvSpPr>
        <p:spPr/>
        <p:txBody>
          <a:bodyPr/>
          <a:lstStyle/>
          <a:p>
            <a:fld id="{1B2AF1B4-E891-4CC1-A281-B6A41674AF96}" type="slidenum">
              <a:rPr lang="en-GB" smtClean="0"/>
              <a:t>3</a:t>
            </a:fld>
            <a:endParaRPr lang="en-GB"/>
          </a:p>
        </p:txBody>
      </p:sp>
    </p:spTree>
    <p:extLst>
      <p:ext uri="{BB962C8B-B14F-4D97-AF65-F5344CB8AC3E}">
        <p14:creationId xmlns:p14="http://schemas.microsoft.com/office/powerpoint/2010/main" val="294991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couple of short videos to stimulate thinking about making the right choices</a:t>
            </a:r>
          </a:p>
        </p:txBody>
      </p:sp>
      <p:sp>
        <p:nvSpPr>
          <p:cNvPr id="4" name="Slide Number Placeholder 3"/>
          <p:cNvSpPr>
            <a:spLocks noGrp="1"/>
          </p:cNvSpPr>
          <p:nvPr>
            <p:ph type="sldNum" sz="quarter" idx="5"/>
          </p:nvPr>
        </p:nvSpPr>
        <p:spPr/>
        <p:txBody>
          <a:bodyPr/>
          <a:lstStyle/>
          <a:p>
            <a:fld id="{1B2AF1B4-E891-4CC1-A281-B6A41674AF96}" type="slidenum">
              <a:rPr lang="en-GB" smtClean="0"/>
              <a:t>4</a:t>
            </a:fld>
            <a:endParaRPr lang="en-GB"/>
          </a:p>
        </p:txBody>
      </p:sp>
    </p:spTree>
    <p:extLst>
      <p:ext uri="{BB962C8B-B14F-4D97-AF65-F5344CB8AC3E}">
        <p14:creationId xmlns:p14="http://schemas.microsoft.com/office/powerpoint/2010/main" val="335848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‘checklists’ could be used as a way of discussing the students’ decision making in more depth. </a:t>
            </a:r>
          </a:p>
        </p:txBody>
      </p:sp>
      <p:sp>
        <p:nvSpPr>
          <p:cNvPr id="4" name="Slide Number Placeholder 3"/>
          <p:cNvSpPr>
            <a:spLocks noGrp="1"/>
          </p:cNvSpPr>
          <p:nvPr>
            <p:ph type="sldNum" sz="quarter" idx="5"/>
          </p:nvPr>
        </p:nvSpPr>
        <p:spPr/>
        <p:txBody>
          <a:bodyPr/>
          <a:lstStyle/>
          <a:p>
            <a:fld id="{1B2AF1B4-E891-4CC1-A281-B6A41674AF96}" type="slidenum">
              <a:rPr lang="en-GB" smtClean="0"/>
              <a:t>5</a:t>
            </a:fld>
            <a:endParaRPr lang="en-GB"/>
          </a:p>
        </p:txBody>
      </p:sp>
    </p:spTree>
    <p:extLst>
      <p:ext uri="{BB962C8B-B14F-4D97-AF65-F5344CB8AC3E}">
        <p14:creationId xmlns:p14="http://schemas.microsoft.com/office/powerpoint/2010/main" val="50505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students to make a note of these websites and visit them on their phones and at home to see the range of careers resources available. </a:t>
            </a:r>
          </a:p>
        </p:txBody>
      </p:sp>
      <p:sp>
        <p:nvSpPr>
          <p:cNvPr id="4" name="Slide Number Placeholder 3"/>
          <p:cNvSpPr>
            <a:spLocks noGrp="1"/>
          </p:cNvSpPr>
          <p:nvPr>
            <p:ph type="sldNum" sz="quarter" idx="5"/>
          </p:nvPr>
        </p:nvSpPr>
        <p:spPr/>
        <p:txBody>
          <a:bodyPr/>
          <a:lstStyle/>
          <a:p>
            <a:fld id="{1B2AF1B4-E891-4CC1-A281-B6A41674AF96}" type="slidenum">
              <a:rPr lang="en-GB" smtClean="0"/>
              <a:t>6</a:t>
            </a:fld>
            <a:endParaRPr lang="en-GB"/>
          </a:p>
        </p:txBody>
      </p:sp>
    </p:spTree>
    <p:extLst>
      <p:ext uri="{BB962C8B-B14F-4D97-AF65-F5344CB8AC3E}">
        <p14:creationId xmlns:p14="http://schemas.microsoft.com/office/powerpoint/2010/main" val="348353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students need more in-depth guidance then they can use the National Careers Service links or contact me (Mr Mills) at a drop in session during pastoral on a Friday in PDOF or book a one-to-one careers appointment.  </a:t>
            </a:r>
          </a:p>
        </p:txBody>
      </p:sp>
      <p:sp>
        <p:nvSpPr>
          <p:cNvPr id="4" name="Slide Number Placeholder 3"/>
          <p:cNvSpPr>
            <a:spLocks noGrp="1"/>
          </p:cNvSpPr>
          <p:nvPr>
            <p:ph type="sldNum" sz="quarter" idx="5"/>
          </p:nvPr>
        </p:nvSpPr>
        <p:spPr/>
        <p:txBody>
          <a:bodyPr/>
          <a:lstStyle/>
          <a:p>
            <a:fld id="{1B2AF1B4-E891-4CC1-A281-B6A41674AF96}" type="slidenum">
              <a:rPr lang="en-GB" smtClean="0"/>
              <a:t>7</a:t>
            </a:fld>
            <a:endParaRPr lang="en-GB"/>
          </a:p>
        </p:txBody>
      </p:sp>
    </p:spTree>
    <p:extLst>
      <p:ext uri="{BB962C8B-B14F-4D97-AF65-F5344CB8AC3E}">
        <p14:creationId xmlns:p14="http://schemas.microsoft.com/office/powerpoint/2010/main" val="2020391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8043FDB-1A26-4918-A17A-6E9EE7A2C211}" type="datetimeFigureOut">
              <a:rPr lang="en-GB" smtClean="0"/>
              <a:t>02/12/2021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31847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043FDB-1A26-4918-A17A-6E9EE7A2C211}" type="datetimeFigureOut">
              <a:rPr lang="en-GB" smtClean="0"/>
              <a:t>02/12/2021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410884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043FDB-1A26-4918-A17A-6E9EE7A2C211}" type="datetimeFigureOut">
              <a:rPr lang="en-GB" smtClean="0"/>
              <a:t>02/12/2021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1109435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043FDB-1A26-4918-A17A-6E9EE7A2C211}" type="datetimeFigureOut">
              <a:rPr lang="en-GB" smtClean="0"/>
              <a:t>02/12/2021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3799245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043FDB-1A26-4918-A17A-6E9EE7A2C211}" type="datetimeFigureOut">
              <a:rPr lang="en-GB" smtClean="0"/>
              <a:t>02/12/2021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2389294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8043FDB-1A26-4918-A17A-6E9EE7A2C211}" type="datetimeFigureOut">
              <a:rPr lang="en-GB" smtClean="0"/>
              <a:t>02/12/2021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420497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8043FDB-1A26-4918-A17A-6E9EE7A2C211}" type="datetimeFigureOut">
              <a:rPr lang="en-GB" smtClean="0"/>
              <a:t>02/12/2021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216221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8043FDB-1A26-4918-A17A-6E9EE7A2C211}" type="datetimeFigureOut">
              <a:rPr lang="en-GB" smtClean="0"/>
              <a:t>02/12/2021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3127095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43FDB-1A26-4918-A17A-6E9EE7A2C211}" type="datetimeFigureOut">
              <a:rPr lang="en-GB" smtClean="0"/>
              <a:t>02/12/2021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147552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043FDB-1A26-4918-A17A-6E9EE7A2C211}" type="datetimeFigureOut">
              <a:rPr lang="en-GB" smtClean="0"/>
              <a:t>02/12/2021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2238876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043FDB-1A26-4918-A17A-6E9EE7A2C211}" type="datetimeFigureOut">
              <a:rPr lang="en-GB" smtClean="0"/>
              <a:t>02/12/2021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ADFA16-E169-4A63-A652-BA443B1AC4F6}" type="slidenum">
              <a:rPr lang="en-GB" smtClean="0"/>
              <a:t>‹#›</a:t>
            </a:fld>
            <a:endParaRPr lang="en-GB"/>
          </a:p>
        </p:txBody>
      </p:sp>
    </p:spTree>
    <p:extLst>
      <p:ext uri="{BB962C8B-B14F-4D97-AF65-F5344CB8AC3E}">
        <p14:creationId xmlns:p14="http://schemas.microsoft.com/office/powerpoint/2010/main" val="3211673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43FDB-1A26-4918-A17A-6E9EE7A2C211}" type="datetimeFigureOut">
              <a:rPr lang="en-GB" smtClean="0"/>
              <a:t>02/12/2021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ADFA16-E169-4A63-A652-BA443B1AC4F6}" type="slidenum">
              <a:rPr lang="en-GB" smtClean="0"/>
              <a:t>‹#›</a:t>
            </a:fld>
            <a:endParaRPr lang="en-GB"/>
          </a:p>
        </p:txBody>
      </p:sp>
    </p:spTree>
    <p:extLst>
      <p:ext uri="{BB962C8B-B14F-4D97-AF65-F5344CB8AC3E}">
        <p14:creationId xmlns:p14="http://schemas.microsoft.com/office/powerpoint/2010/main" val="3959598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icould.com/buzz-quiz/" TargetMode="External"/><Relationship Id="rId4" Type="http://schemas.openxmlformats.org/officeDocument/2006/relationships/hyperlink" Target="https://youtu.be/maHdfmeB51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hyperlink" Target="https://icould.com/explor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icould.com/stories/choosing-your-gcse-options/" TargetMode="External"/><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hyperlink" Target="https://icould.com/" TargetMode="External"/><Relationship Id="rId9" Type="http://schemas.openxmlformats.org/officeDocument/2006/relationships/hyperlink" Target="https://icould.com/buzz-quiz"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youtu.be/d_ssJV_XfjQ"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youtube.com/watch?v=DsLfssAa1OY"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sites.manchester.ac.uk/gatewaysresources/home/for-year-9/gcse-options-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bbc.co.uk/bitesize/careers"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areers.startprofile.com/page/gcse-equivalent" TargetMode="External"/><Relationship Id="rId5" Type="http://schemas.openxmlformats.org/officeDocument/2006/relationships/image" Target="../media/image12.png"/><Relationship Id="rId10" Type="http://schemas.openxmlformats.org/officeDocument/2006/relationships/hyperlink" Target="https://nationalcareers.service.gov.uk/" TargetMode="External"/><Relationship Id="rId4" Type="http://schemas.openxmlformats.org/officeDocument/2006/relationships/hyperlink" Target="https://careers.startprofile.com/page/home-page" TargetMode="Externa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smills@sandbachschool.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5156" y="338224"/>
            <a:ext cx="11238270" cy="1372070"/>
          </a:xfrm>
        </p:spPr>
        <p:txBody>
          <a:bodyPr>
            <a:normAutofit fontScale="90000"/>
          </a:bodyPr>
          <a:lstStyle/>
          <a:p>
            <a:r>
              <a:rPr lang="en-GB" sz="8800" b="1" dirty="0"/>
              <a:t>Careers Education  / PSHCE    </a:t>
            </a:r>
          </a:p>
        </p:txBody>
      </p:sp>
      <p:sp>
        <p:nvSpPr>
          <p:cNvPr id="3" name="Subtitle 2"/>
          <p:cNvSpPr>
            <a:spLocks noGrp="1"/>
          </p:cNvSpPr>
          <p:nvPr>
            <p:ph type="subTitle" idx="1"/>
          </p:nvPr>
        </p:nvSpPr>
        <p:spPr>
          <a:xfrm>
            <a:off x="968992" y="4833258"/>
            <a:ext cx="10754434" cy="1686518"/>
          </a:xfrm>
        </p:spPr>
        <p:txBody>
          <a:bodyPr>
            <a:noAutofit/>
          </a:bodyPr>
          <a:lstStyle/>
          <a:p>
            <a:r>
              <a:rPr lang="en-GB" sz="4800" b="1" dirty="0"/>
              <a:t>Choosing GCSE Options, The ‘Buzz Quiz’  Personality Profiles &amp; Exploring Job Roles </a:t>
            </a:r>
          </a:p>
        </p:txBody>
      </p:sp>
      <p:pic>
        <p:nvPicPr>
          <p:cNvPr id="4" name="Picture 3">
            <a:extLst>
              <a:ext uri="{FF2B5EF4-FFF2-40B4-BE49-F238E27FC236}">
                <a16:creationId xmlns:a16="http://schemas.microsoft.com/office/drawing/2014/main" id="{4ADCC319-74F9-4A16-8590-9EEE670303B6}"/>
              </a:ext>
            </a:extLst>
          </p:cNvPr>
          <p:cNvPicPr>
            <a:picLocks noChangeAspect="1"/>
          </p:cNvPicPr>
          <p:nvPr/>
        </p:nvPicPr>
        <p:blipFill>
          <a:blip r:embed="rId2"/>
          <a:stretch>
            <a:fillRect/>
          </a:stretch>
        </p:blipFill>
        <p:spPr>
          <a:xfrm>
            <a:off x="3784600" y="1937657"/>
            <a:ext cx="4622799" cy="2409757"/>
          </a:xfrm>
          <a:prstGeom prst="round2DiagRect">
            <a:avLst>
              <a:gd name="adj1" fmla="val 16667"/>
              <a:gd name="adj2" fmla="val 11955"/>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0789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C6CC-8F8D-4FA3-BFD5-64EE43AA2E4E}"/>
              </a:ext>
            </a:extLst>
          </p:cNvPr>
          <p:cNvSpPr>
            <a:spLocks noGrp="1"/>
          </p:cNvSpPr>
          <p:nvPr>
            <p:ph type="title"/>
          </p:nvPr>
        </p:nvSpPr>
        <p:spPr>
          <a:xfrm>
            <a:off x="3930316" y="200108"/>
            <a:ext cx="7984536" cy="1021700"/>
          </a:xfrm>
        </p:spPr>
        <p:txBody>
          <a:bodyPr>
            <a:normAutofit fontScale="90000"/>
          </a:bodyPr>
          <a:lstStyle/>
          <a:p>
            <a:r>
              <a:rPr lang="en-GB" sz="6600" b="1" dirty="0">
                <a:solidFill>
                  <a:schemeClr val="accent6">
                    <a:lumMod val="50000"/>
                  </a:schemeClr>
                </a:solidFill>
              </a:rPr>
              <a:t>Careers Website Overview </a:t>
            </a:r>
          </a:p>
        </p:txBody>
      </p:sp>
      <p:pic>
        <p:nvPicPr>
          <p:cNvPr id="4" name="Picture 3">
            <a:extLst>
              <a:ext uri="{FF2B5EF4-FFF2-40B4-BE49-F238E27FC236}">
                <a16:creationId xmlns:a16="http://schemas.microsoft.com/office/drawing/2014/main" id="{6A6015C4-2E80-4C28-B493-D73B493AE512}"/>
              </a:ext>
            </a:extLst>
          </p:cNvPr>
          <p:cNvPicPr>
            <a:picLocks noChangeAspect="1"/>
          </p:cNvPicPr>
          <p:nvPr/>
        </p:nvPicPr>
        <p:blipFill>
          <a:blip r:embed="rId3"/>
          <a:stretch>
            <a:fillRect/>
          </a:stretch>
        </p:blipFill>
        <p:spPr>
          <a:xfrm>
            <a:off x="6261463" y="3074673"/>
            <a:ext cx="4161362" cy="23407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ctangle 4">
            <a:extLst>
              <a:ext uri="{FF2B5EF4-FFF2-40B4-BE49-F238E27FC236}">
                <a16:creationId xmlns:a16="http://schemas.microsoft.com/office/drawing/2014/main" id="{051D64D5-36DA-4AAC-AD4A-B30996ACADFE}"/>
              </a:ext>
            </a:extLst>
          </p:cNvPr>
          <p:cNvSpPr/>
          <p:nvPr/>
        </p:nvSpPr>
        <p:spPr>
          <a:xfrm>
            <a:off x="5431957" y="5665798"/>
            <a:ext cx="6262430" cy="584775"/>
          </a:xfrm>
          <a:prstGeom prst="rect">
            <a:avLst/>
          </a:prstGeom>
        </p:spPr>
        <p:txBody>
          <a:bodyPr wrap="square">
            <a:spAutoFit/>
          </a:bodyPr>
          <a:lstStyle/>
          <a:p>
            <a:r>
              <a:rPr lang="en-GB" sz="3200" dirty="0">
                <a:hlinkClick r:id="rId4"/>
              </a:rPr>
              <a:t>https://youtu.be/maHdfmeB510</a:t>
            </a:r>
            <a:r>
              <a:rPr lang="en-GB" sz="3200" dirty="0"/>
              <a:t> </a:t>
            </a:r>
          </a:p>
        </p:txBody>
      </p:sp>
      <p:sp>
        <p:nvSpPr>
          <p:cNvPr id="6" name="TextBox 5">
            <a:extLst>
              <a:ext uri="{FF2B5EF4-FFF2-40B4-BE49-F238E27FC236}">
                <a16:creationId xmlns:a16="http://schemas.microsoft.com/office/drawing/2014/main" id="{334C77F1-05D2-4293-870A-1D93255227BA}"/>
              </a:ext>
            </a:extLst>
          </p:cNvPr>
          <p:cNvSpPr txBox="1"/>
          <p:nvPr/>
        </p:nvSpPr>
        <p:spPr>
          <a:xfrm>
            <a:off x="7147787" y="6293634"/>
            <a:ext cx="3200298" cy="369332"/>
          </a:xfrm>
          <a:prstGeom prst="rect">
            <a:avLst/>
          </a:prstGeom>
          <a:noFill/>
        </p:spPr>
        <p:txBody>
          <a:bodyPr wrap="square" rtlCol="0">
            <a:spAutoFit/>
          </a:bodyPr>
          <a:lstStyle/>
          <a:p>
            <a:r>
              <a:rPr lang="en-GB" dirty="0"/>
              <a:t>2 Minute Intro to </a:t>
            </a:r>
            <a:r>
              <a:rPr lang="en-GB" dirty="0" err="1"/>
              <a:t>iCould</a:t>
            </a:r>
            <a:r>
              <a:rPr lang="en-GB" dirty="0"/>
              <a:t> </a:t>
            </a:r>
          </a:p>
        </p:txBody>
      </p:sp>
      <p:sp>
        <p:nvSpPr>
          <p:cNvPr id="3" name="Rectangle 2">
            <a:extLst>
              <a:ext uri="{FF2B5EF4-FFF2-40B4-BE49-F238E27FC236}">
                <a16:creationId xmlns:a16="http://schemas.microsoft.com/office/drawing/2014/main" id="{75A42D9A-6192-42CA-8585-2C8CE4430C07}"/>
              </a:ext>
            </a:extLst>
          </p:cNvPr>
          <p:cNvSpPr/>
          <p:nvPr/>
        </p:nvSpPr>
        <p:spPr>
          <a:xfrm>
            <a:off x="286926" y="1622428"/>
            <a:ext cx="4528457" cy="5078313"/>
          </a:xfrm>
          <a:prstGeom prst="rect">
            <a:avLst/>
          </a:prstGeom>
          <a:ln>
            <a:solidFill>
              <a:schemeClr val="tx1"/>
            </a:solidFill>
          </a:ln>
        </p:spPr>
        <p:txBody>
          <a:bodyPr wrap="square">
            <a:spAutoFit/>
          </a:bodyPr>
          <a:lstStyle/>
          <a:p>
            <a:r>
              <a:rPr lang="en-GB" b="1" dirty="0">
                <a:solidFill>
                  <a:srgbClr val="484847"/>
                </a:solidFill>
                <a:latin typeface="Nunito"/>
              </a:rPr>
              <a:t>iCould.com </a:t>
            </a:r>
            <a:r>
              <a:rPr lang="en-GB" dirty="0">
                <a:solidFill>
                  <a:srgbClr val="484847"/>
                </a:solidFill>
                <a:latin typeface="Nunito"/>
              </a:rPr>
              <a:t>uses the power of personal stories to inform young people’s career choices.</a:t>
            </a:r>
          </a:p>
          <a:p>
            <a:endParaRPr lang="en-GB" dirty="0">
              <a:solidFill>
                <a:srgbClr val="484847"/>
              </a:solidFill>
              <a:latin typeface="Nunito"/>
            </a:endParaRPr>
          </a:p>
          <a:p>
            <a:r>
              <a:rPr lang="en-GB" dirty="0">
                <a:solidFill>
                  <a:srgbClr val="484847"/>
                </a:solidFill>
                <a:latin typeface="Nunito"/>
              </a:rPr>
              <a:t>The site features </a:t>
            </a:r>
            <a:r>
              <a:rPr lang="en-GB" b="1" dirty="0">
                <a:solidFill>
                  <a:srgbClr val="484847"/>
                </a:solidFill>
                <a:latin typeface="Nunito"/>
              </a:rPr>
              <a:t>over 1000 videos </a:t>
            </a:r>
            <a:r>
              <a:rPr lang="en-GB" dirty="0">
                <a:solidFill>
                  <a:srgbClr val="484847"/>
                </a:solidFill>
                <a:latin typeface="Nunito"/>
              </a:rPr>
              <a:t>of people talking about their careers – </a:t>
            </a:r>
            <a:r>
              <a:rPr lang="en-GB" b="1" dirty="0">
                <a:solidFill>
                  <a:srgbClr val="484847"/>
                </a:solidFill>
                <a:latin typeface="Nunito"/>
              </a:rPr>
              <a:t>explaining their job role, career path</a:t>
            </a:r>
            <a:r>
              <a:rPr lang="en-GB" dirty="0">
                <a:solidFill>
                  <a:srgbClr val="484847"/>
                </a:solidFill>
                <a:latin typeface="Nunito"/>
              </a:rPr>
              <a:t>, and how different factors have shaped their direction.</a:t>
            </a:r>
          </a:p>
          <a:p>
            <a:endParaRPr lang="en-GB" dirty="0">
              <a:solidFill>
                <a:srgbClr val="484847"/>
              </a:solidFill>
              <a:latin typeface="Nunito"/>
            </a:endParaRPr>
          </a:p>
          <a:p>
            <a:r>
              <a:rPr lang="en-GB" dirty="0">
                <a:solidFill>
                  <a:srgbClr val="484847"/>
                </a:solidFill>
                <a:latin typeface="Nunito"/>
              </a:rPr>
              <a:t>Videos can be </a:t>
            </a:r>
            <a:r>
              <a:rPr lang="en-GB" u="sng" dirty="0">
                <a:solidFill>
                  <a:srgbClr val="484847"/>
                </a:solidFill>
                <a:latin typeface="Nunito"/>
              </a:rPr>
              <a:t>filtered by job type or subject </a:t>
            </a:r>
            <a:r>
              <a:rPr lang="en-GB" dirty="0">
                <a:solidFill>
                  <a:srgbClr val="484847"/>
                </a:solidFill>
                <a:latin typeface="Nunito"/>
              </a:rPr>
              <a:t>and cover a range of sectors and levels, encouraging young people to draw </a:t>
            </a:r>
            <a:r>
              <a:rPr lang="en-GB" u="sng" dirty="0">
                <a:solidFill>
                  <a:srgbClr val="484847"/>
                </a:solidFill>
                <a:latin typeface="Nunito"/>
              </a:rPr>
              <a:t>links between school subjects and jobs.</a:t>
            </a:r>
          </a:p>
          <a:p>
            <a:endParaRPr lang="en-GB" dirty="0">
              <a:solidFill>
                <a:srgbClr val="484847"/>
              </a:solidFill>
              <a:latin typeface="Nunito"/>
            </a:endParaRPr>
          </a:p>
          <a:p>
            <a:r>
              <a:rPr lang="en-GB" dirty="0">
                <a:solidFill>
                  <a:srgbClr val="484847"/>
                </a:solidFill>
                <a:latin typeface="Nunito"/>
              </a:rPr>
              <a:t>Each video is matched with </a:t>
            </a:r>
            <a:r>
              <a:rPr lang="en-GB" b="1" dirty="0">
                <a:solidFill>
                  <a:srgbClr val="484847"/>
                </a:solidFill>
                <a:latin typeface="Nunito"/>
              </a:rPr>
              <a:t>labour market information (LMI)</a:t>
            </a:r>
            <a:r>
              <a:rPr lang="en-GB" dirty="0">
                <a:solidFill>
                  <a:srgbClr val="484847"/>
                </a:solidFill>
                <a:latin typeface="Nunito"/>
              </a:rPr>
              <a:t> – such as salary, qualifications and future employment – bringing together </a:t>
            </a:r>
            <a:r>
              <a:rPr lang="en-GB" u="sng" dirty="0">
                <a:solidFill>
                  <a:srgbClr val="484847"/>
                </a:solidFill>
                <a:latin typeface="Nunito"/>
              </a:rPr>
              <a:t>first-hand insight</a:t>
            </a:r>
            <a:r>
              <a:rPr lang="en-GB" dirty="0">
                <a:solidFill>
                  <a:srgbClr val="484847"/>
                </a:solidFill>
                <a:latin typeface="Nunito"/>
              </a:rPr>
              <a:t> with </a:t>
            </a:r>
            <a:r>
              <a:rPr lang="en-GB" u="sng" dirty="0">
                <a:solidFill>
                  <a:srgbClr val="484847"/>
                </a:solidFill>
                <a:latin typeface="Nunito"/>
              </a:rPr>
              <a:t>practical next steps.</a:t>
            </a:r>
          </a:p>
        </p:txBody>
      </p:sp>
      <p:sp>
        <p:nvSpPr>
          <p:cNvPr id="7" name="Rectangle 6">
            <a:extLst>
              <a:ext uri="{FF2B5EF4-FFF2-40B4-BE49-F238E27FC236}">
                <a16:creationId xmlns:a16="http://schemas.microsoft.com/office/drawing/2014/main" id="{681140E7-D7B8-4E1A-86CE-BD7DD481C80D}"/>
              </a:ext>
            </a:extLst>
          </p:cNvPr>
          <p:cNvSpPr/>
          <p:nvPr/>
        </p:nvSpPr>
        <p:spPr>
          <a:xfrm>
            <a:off x="5206230" y="1346987"/>
            <a:ext cx="6096000" cy="1477328"/>
          </a:xfrm>
          <a:prstGeom prst="rect">
            <a:avLst/>
          </a:prstGeom>
          <a:ln>
            <a:solidFill>
              <a:schemeClr val="tx1"/>
            </a:solidFill>
          </a:ln>
        </p:spPr>
        <p:txBody>
          <a:bodyPr>
            <a:spAutoFit/>
          </a:bodyPr>
          <a:lstStyle/>
          <a:p>
            <a:r>
              <a:rPr lang="en-GB" dirty="0">
                <a:solidFill>
                  <a:srgbClr val="484847"/>
                </a:solidFill>
                <a:latin typeface="Nunito"/>
              </a:rPr>
              <a:t>Other features include the </a:t>
            </a:r>
            <a:r>
              <a:rPr lang="en-GB" b="1" dirty="0">
                <a:solidFill>
                  <a:srgbClr val="006900"/>
                </a:solidFill>
                <a:latin typeface="Nunito"/>
                <a:hlinkClick r:id="rId5"/>
              </a:rPr>
              <a:t>Buzz Quiz,</a:t>
            </a:r>
            <a:r>
              <a:rPr lang="en-GB" dirty="0">
                <a:solidFill>
                  <a:srgbClr val="484847"/>
                </a:solidFill>
                <a:latin typeface="Nunito"/>
              </a:rPr>
              <a:t> which encourages self-reflection and explores links between personality and work, plus a range of written guides and articles covering issues such as GCSE options or university choices; exams and revision; and finding and applying for jobs.</a:t>
            </a:r>
          </a:p>
        </p:txBody>
      </p:sp>
      <p:pic>
        <p:nvPicPr>
          <p:cNvPr id="8" name="Picture 7">
            <a:extLst>
              <a:ext uri="{FF2B5EF4-FFF2-40B4-BE49-F238E27FC236}">
                <a16:creationId xmlns:a16="http://schemas.microsoft.com/office/drawing/2014/main" id="{01741219-9795-4D3D-8C21-D4134F73C5EB}"/>
              </a:ext>
            </a:extLst>
          </p:cNvPr>
          <p:cNvPicPr>
            <a:picLocks noChangeAspect="1"/>
          </p:cNvPicPr>
          <p:nvPr/>
        </p:nvPicPr>
        <p:blipFill>
          <a:blip r:embed="rId6"/>
          <a:stretch>
            <a:fillRect/>
          </a:stretch>
        </p:blipFill>
        <p:spPr>
          <a:xfrm>
            <a:off x="863372" y="0"/>
            <a:ext cx="2988567" cy="1622428"/>
          </a:xfrm>
          <a:prstGeom prst="rect">
            <a:avLst/>
          </a:prstGeom>
        </p:spPr>
      </p:pic>
    </p:spTree>
    <p:extLst>
      <p:ext uri="{BB962C8B-B14F-4D97-AF65-F5344CB8AC3E}">
        <p14:creationId xmlns:p14="http://schemas.microsoft.com/office/powerpoint/2010/main" val="3292798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75A7-DFF8-4E85-8535-357EDAA319DC}"/>
              </a:ext>
            </a:extLst>
          </p:cNvPr>
          <p:cNvSpPr>
            <a:spLocks noGrp="1"/>
          </p:cNvSpPr>
          <p:nvPr>
            <p:ph type="title"/>
          </p:nvPr>
        </p:nvSpPr>
        <p:spPr>
          <a:xfrm rot="16200000">
            <a:off x="-2652001" y="3099192"/>
            <a:ext cx="6377201" cy="651106"/>
          </a:xfrm>
          <a:ln>
            <a:solidFill>
              <a:schemeClr val="tx1"/>
            </a:solidFill>
          </a:ln>
        </p:spPr>
        <p:txBody>
          <a:bodyPr>
            <a:normAutofit fontScale="90000"/>
          </a:bodyPr>
          <a:lstStyle/>
          <a:p>
            <a:pPr algn="ctr"/>
            <a:r>
              <a:rPr lang="en-GB" b="1" dirty="0">
                <a:solidFill>
                  <a:srgbClr val="7030A0"/>
                </a:solidFill>
              </a:rPr>
              <a:t>3 Key Features for Year 9  </a:t>
            </a:r>
          </a:p>
        </p:txBody>
      </p:sp>
      <p:pic>
        <p:nvPicPr>
          <p:cNvPr id="4" name="Picture 3">
            <a:extLst>
              <a:ext uri="{FF2B5EF4-FFF2-40B4-BE49-F238E27FC236}">
                <a16:creationId xmlns:a16="http://schemas.microsoft.com/office/drawing/2014/main" id="{41AD61C4-BF4B-43AC-A4E8-816B7289426B}"/>
              </a:ext>
            </a:extLst>
          </p:cNvPr>
          <p:cNvPicPr>
            <a:picLocks noChangeAspect="1"/>
          </p:cNvPicPr>
          <p:nvPr/>
        </p:nvPicPr>
        <p:blipFill>
          <a:blip r:embed="rId3"/>
          <a:stretch>
            <a:fillRect/>
          </a:stretch>
        </p:blipFill>
        <p:spPr>
          <a:xfrm>
            <a:off x="4928704" y="4616392"/>
            <a:ext cx="2741068" cy="1590929"/>
          </a:xfrm>
          <a:prstGeom prst="rect">
            <a:avLst/>
          </a:prstGeom>
        </p:spPr>
      </p:pic>
      <p:sp>
        <p:nvSpPr>
          <p:cNvPr id="5" name="Rectangle 4">
            <a:extLst>
              <a:ext uri="{FF2B5EF4-FFF2-40B4-BE49-F238E27FC236}">
                <a16:creationId xmlns:a16="http://schemas.microsoft.com/office/drawing/2014/main" id="{A72F82AE-A076-4307-A5AF-2C8DE6DDBC82}"/>
              </a:ext>
            </a:extLst>
          </p:cNvPr>
          <p:cNvSpPr/>
          <p:nvPr/>
        </p:nvSpPr>
        <p:spPr>
          <a:xfrm>
            <a:off x="5210148" y="6258206"/>
            <a:ext cx="2272113" cy="400110"/>
          </a:xfrm>
          <a:prstGeom prst="rect">
            <a:avLst/>
          </a:prstGeom>
        </p:spPr>
        <p:txBody>
          <a:bodyPr wrap="square">
            <a:spAutoFit/>
          </a:bodyPr>
          <a:lstStyle/>
          <a:p>
            <a:r>
              <a:rPr lang="en-GB" sz="2000" dirty="0">
                <a:hlinkClick r:id="rId4"/>
              </a:rPr>
              <a:t>https://icould.com/</a:t>
            </a:r>
            <a:r>
              <a:rPr lang="en-GB" sz="2000" dirty="0"/>
              <a:t> </a:t>
            </a:r>
          </a:p>
        </p:txBody>
      </p:sp>
      <p:pic>
        <p:nvPicPr>
          <p:cNvPr id="8" name="Picture 7">
            <a:extLst>
              <a:ext uri="{FF2B5EF4-FFF2-40B4-BE49-F238E27FC236}">
                <a16:creationId xmlns:a16="http://schemas.microsoft.com/office/drawing/2014/main" id="{B6EB346D-578E-4A7E-9133-D4073613DF5E}"/>
              </a:ext>
            </a:extLst>
          </p:cNvPr>
          <p:cNvPicPr>
            <a:picLocks noChangeAspect="1"/>
          </p:cNvPicPr>
          <p:nvPr/>
        </p:nvPicPr>
        <p:blipFill rotWithShape="1">
          <a:blip r:embed="rId5"/>
          <a:srcRect l="10143" t="6635" r="59143" b="19968"/>
          <a:stretch/>
        </p:blipFill>
        <p:spPr>
          <a:xfrm>
            <a:off x="1203306" y="1752099"/>
            <a:ext cx="3150325" cy="2117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E69074D8-AEC1-439C-8FA5-3F92BB7D0596}"/>
              </a:ext>
            </a:extLst>
          </p:cNvPr>
          <p:cNvSpPr/>
          <p:nvPr/>
        </p:nvSpPr>
        <p:spPr>
          <a:xfrm>
            <a:off x="4647297" y="4214010"/>
            <a:ext cx="3682275" cy="276999"/>
          </a:xfrm>
          <a:prstGeom prst="rect">
            <a:avLst/>
          </a:prstGeom>
        </p:spPr>
        <p:txBody>
          <a:bodyPr wrap="square">
            <a:spAutoFit/>
          </a:bodyPr>
          <a:lstStyle/>
          <a:p>
            <a:r>
              <a:rPr lang="en-GB" sz="1200" dirty="0">
                <a:hlinkClick r:id="rId6"/>
              </a:rPr>
              <a:t>https://icould.com/stories/choosing-your-gcse-options/</a:t>
            </a:r>
            <a:r>
              <a:rPr lang="en-GB" sz="1200" dirty="0"/>
              <a:t> </a:t>
            </a:r>
          </a:p>
        </p:txBody>
      </p:sp>
      <p:pic>
        <p:nvPicPr>
          <p:cNvPr id="10" name="Picture 9">
            <a:extLst>
              <a:ext uri="{FF2B5EF4-FFF2-40B4-BE49-F238E27FC236}">
                <a16:creationId xmlns:a16="http://schemas.microsoft.com/office/drawing/2014/main" id="{4213D876-AAEB-4EC6-A309-619C9B27DCC8}"/>
              </a:ext>
            </a:extLst>
          </p:cNvPr>
          <p:cNvPicPr>
            <a:picLocks noChangeAspect="1"/>
          </p:cNvPicPr>
          <p:nvPr/>
        </p:nvPicPr>
        <p:blipFill rotWithShape="1">
          <a:blip r:embed="rId7"/>
          <a:srcRect l="59214" t="6914" r="10583" b="2982"/>
          <a:stretch/>
        </p:blipFill>
        <p:spPr>
          <a:xfrm>
            <a:off x="4817087" y="1429518"/>
            <a:ext cx="3131665" cy="2644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EC51122-5EC9-4F47-AAE8-AC1AC8677472}"/>
              </a:ext>
            </a:extLst>
          </p:cNvPr>
          <p:cNvPicPr>
            <a:picLocks noChangeAspect="1"/>
          </p:cNvPicPr>
          <p:nvPr/>
        </p:nvPicPr>
        <p:blipFill rotWithShape="1">
          <a:blip r:embed="rId8"/>
          <a:srcRect l="60143" t="4910" r="11072" b="11835"/>
          <a:stretch/>
        </p:blipFill>
        <p:spPr>
          <a:xfrm>
            <a:off x="8816223" y="777741"/>
            <a:ext cx="2523398" cy="2065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1CB2B1C7-7CDD-4EA0-8657-6797868BF729}"/>
              </a:ext>
            </a:extLst>
          </p:cNvPr>
          <p:cNvSpPr/>
          <p:nvPr/>
        </p:nvSpPr>
        <p:spPr>
          <a:xfrm>
            <a:off x="1204156" y="200147"/>
            <a:ext cx="3000540" cy="1384995"/>
          </a:xfrm>
          <a:prstGeom prst="rect">
            <a:avLst/>
          </a:prstGeom>
          <a:noFill/>
        </p:spPr>
        <p:txBody>
          <a:bodyPr wrap="square" lIns="91440" tIns="45720" rIns="91440" bIns="45720">
            <a:spAutoFit/>
          </a:bodyPr>
          <a:lstStyle/>
          <a:p>
            <a:pPr algn="ctr"/>
            <a:r>
              <a:rPr lang="en-US" sz="3600" dirty="0">
                <a:ln w="0"/>
                <a:solidFill>
                  <a:srgbClr val="7030A0"/>
                </a:solidFill>
                <a:effectLst>
                  <a:outerShdw blurRad="38100" dist="19050" dir="2700000" algn="tl" rotWithShape="0">
                    <a:schemeClr val="dk1">
                      <a:alpha val="40000"/>
                    </a:schemeClr>
                  </a:outerShdw>
                </a:effectLst>
              </a:rPr>
              <a:t>‘</a:t>
            </a:r>
            <a:r>
              <a:rPr lang="en-US" sz="3600" b="0" cap="none" spc="0" dirty="0">
                <a:ln w="0"/>
                <a:solidFill>
                  <a:srgbClr val="7030A0"/>
                </a:solidFill>
                <a:effectLst>
                  <a:outerShdw blurRad="38100" dist="19050" dir="2700000" algn="tl" rotWithShape="0">
                    <a:schemeClr val="dk1">
                      <a:alpha val="40000"/>
                    </a:schemeClr>
                  </a:outerShdw>
                </a:effectLst>
              </a:rPr>
              <a:t>Buzz Quiz’                                    </a:t>
            </a:r>
            <a:r>
              <a:rPr lang="en-US" sz="2400" b="0" cap="none" spc="0" dirty="0">
                <a:ln w="0"/>
                <a:solidFill>
                  <a:schemeClr val="tx1"/>
                </a:solidFill>
                <a:effectLst>
                  <a:outerShdw blurRad="38100" dist="19050" dir="2700000" algn="tl" rotWithShape="0">
                    <a:schemeClr val="dk1">
                      <a:alpha val="40000"/>
                    </a:schemeClr>
                  </a:outerShdw>
                </a:effectLst>
              </a:rPr>
              <a:t>5 Minute Personality                                Questionnaire</a:t>
            </a:r>
          </a:p>
        </p:txBody>
      </p:sp>
      <p:sp>
        <p:nvSpPr>
          <p:cNvPr id="13" name="Rectangle 12">
            <a:extLst>
              <a:ext uri="{FF2B5EF4-FFF2-40B4-BE49-F238E27FC236}">
                <a16:creationId xmlns:a16="http://schemas.microsoft.com/office/drawing/2014/main" id="{B4A40A3B-E7B7-46BF-B576-102E5ED91666}"/>
              </a:ext>
            </a:extLst>
          </p:cNvPr>
          <p:cNvSpPr/>
          <p:nvPr/>
        </p:nvSpPr>
        <p:spPr>
          <a:xfrm>
            <a:off x="1307349" y="3990980"/>
            <a:ext cx="2961901" cy="369332"/>
          </a:xfrm>
          <a:prstGeom prst="rect">
            <a:avLst/>
          </a:prstGeom>
        </p:spPr>
        <p:txBody>
          <a:bodyPr wrap="none">
            <a:spAutoFit/>
          </a:bodyPr>
          <a:lstStyle/>
          <a:p>
            <a:r>
              <a:rPr lang="en-GB" dirty="0">
                <a:hlinkClick r:id="rId9"/>
              </a:rPr>
              <a:t>https://icould.com/buzz-quiz</a:t>
            </a:r>
            <a:r>
              <a:rPr lang="en-GB" dirty="0"/>
              <a:t> </a:t>
            </a:r>
          </a:p>
        </p:txBody>
      </p:sp>
      <p:pic>
        <p:nvPicPr>
          <p:cNvPr id="14" name="Picture 13">
            <a:extLst>
              <a:ext uri="{FF2B5EF4-FFF2-40B4-BE49-F238E27FC236}">
                <a16:creationId xmlns:a16="http://schemas.microsoft.com/office/drawing/2014/main" id="{C34898F4-11B9-4748-B112-4398BFD3D0D4}"/>
              </a:ext>
            </a:extLst>
          </p:cNvPr>
          <p:cNvPicPr>
            <a:picLocks noChangeAspect="1"/>
          </p:cNvPicPr>
          <p:nvPr/>
        </p:nvPicPr>
        <p:blipFill rotWithShape="1">
          <a:blip r:embed="rId10"/>
          <a:srcRect l="60072" t="5689" r="10569" b="11330"/>
          <a:stretch/>
        </p:blipFill>
        <p:spPr>
          <a:xfrm>
            <a:off x="8793028" y="3651852"/>
            <a:ext cx="2687513" cy="2150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B0D28CDB-74B8-4BC6-8643-1079500D1743}"/>
              </a:ext>
            </a:extLst>
          </p:cNvPr>
          <p:cNvPicPr>
            <a:picLocks noChangeAspect="1"/>
          </p:cNvPicPr>
          <p:nvPr/>
        </p:nvPicPr>
        <p:blipFill rotWithShape="1">
          <a:blip r:embed="rId11"/>
          <a:srcRect l="58929" t="6409" r="9150" b="8671"/>
          <a:stretch/>
        </p:blipFill>
        <p:spPr>
          <a:xfrm>
            <a:off x="9617401" y="4925793"/>
            <a:ext cx="2272113" cy="1710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B05F115C-9118-41EF-B920-7857197B66DB}"/>
              </a:ext>
            </a:extLst>
          </p:cNvPr>
          <p:cNvSpPr/>
          <p:nvPr/>
        </p:nvSpPr>
        <p:spPr>
          <a:xfrm>
            <a:off x="4558596" y="236145"/>
            <a:ext cx="3466540" cy="1077218"/>
          </a:xfrm>
          <a:prstGeom prst="rect">
            <a:avLst/>
          </a:prstGeom>
          <a:noFill/>
        </p:spPr>
        <p:txBody>
          <a:bodyPr wrap="square" lIns="91440" tIns="45720" rIns="91440" bIns="45720">
            <a:spAutoFit/>
          </a:bodyPr>
          <a:lstStyle/>
          <a:p>
            <a:pPr algn="ctr"/>
            <a:r>
              <a:rPr lang="en-US" sz="3200" b="0" cap="none" spc="0" dirty="0">
                <a:ln w="0"/>
                <a:solidFill>
                  <a:srgbClr val="7030A0"/>
                </a:solidFill>
                <a:effectLst>
                  <a:outerShdw blurRad="38100" dist="19050" dir="2700000" algn="tl" rotWithShape="0">
                    <a:schemeClr val="dk1">
                      <a:alpha val="40000"/>
                    </a:schemeClr>
                  </a:outerShdw>
                </a:effectLst>
              </a:rPr>
              <a:t>Advice on Choosing GCSE Options </a:t>
            </a:r>
          </a:p>
        </p:txBody>
      </p:sp>
      <p:sp>
        <p:nvSpPr>
          <p:cNvPr id="17" name="Rectangle 16">
            <a:extLst>
              <a:ext uri="{FF2B5EF4-FFF2-40B4-BE49-F238E27FC236}">
                <a16:creationId xmlns:a16="http://schemas.microsoft.com/office/drawing/2014/main" id="{66F22F22-63B0-4060-A2CF-FAB9C73EE6ED}"/>
              </a:ext>
            </a:extLst>
          </p:cNvPr>
          <p:cNvSpPr/>
          <p:nvPr/>
        </p:nvSpPr>
        <p:spPr>
          <a:xfrm>
            <a:off x="8379037" y="113925"/>
            <a:ext cx="3342542" cy="461665"/>
          </a:xfrm>
          <a:prstGeom prst="rect">
            <a:avLst/>
          </a:prstGeom>
          <a:noFill/>
        </p:spPr>
        <p:txBody>
          <a:bodyPr wrap="square" lIns="91440" tIns="45720" rIns="91440" bIns="45720">
            <a:spAutoFit/>
          </a:bodyPr>
          <a:lstStyle/>
          <a:p>
            <a:pPr algn="ctr"/>
            <a:r>
              <a:rPr lang="en-US" sz="2400" dirty="0">
                <a:ln w="0"/>
                <a:solidFill>
                  <a:srgbClr val="7030A0"/>
                </a:solidFill>
                <a:effectLst>
                  <a:outerShdw blurRad="38100" dist="19050" dir="2700000" algn="tl" rotWithShape="0">
                    <a:schemeClr val="dk1">
                      <a:alpha val="40000"/>
                    </a:schemeClr>
                  </a:outerShdw>
                </a:effectLst>
              </a:rPr>
              <a:t>Exploring Job Role Videos</a:t>
            </a:r>
            <a:endParaRPr lang="en-US" sz="2400" b="0" cap="none" spc="0" dirty="0">
              <a:ln w="0"/>
              <a:solidFill>
                <a:srgbClr val="7030A0"/>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C5A4B69D-9EB6-4C0C-92AC-E0AB74403C63}"/>
              </a:ext>
            </a:extLst>
          </p:cNvPr>
          <p:cNvSpPr/>
          <p:nvPr/>
        </p:nvSpPr>
        <p:spPr>
          <a:xfrm>
            <a:off x="8113838" y="3142827"/>
            <a:ext cx="3912431" cy="400110"/>
          </a:xfrm>
          <a:prstGeom prst="rect">
            <a:avLst/>
          </a:prstGeom>
          <a:noFill/>
        </p:spPr>
        <p:txBody>
          <a:bodyPr wrap="square" lIns="91440" tIns="45720" rIns="91440" bIns="45720">
            <a:spAutoFit/>
          </a:bodyPr>
          <a:lstStyle/>
          <a:p>
            <a:pPr algn="ctr"/>
            <a:r>
              <a:rPr lang="en-US" sz="2000" dirty="0">
                <a:ln w="0"/>
                <a:solidFill>
                  <a:srgbClr val="7030A0"/>
                </a:solidFill>
                <a:effectLst>
                  <a:outerShdw blurRad="38100" dist="19050" dir="2700000" algn="tl" rotWithShape="0">
                    <a:schemeClr val="dk1">
                      <a:alpha val="40000"/>
                    </a:schemeClr>
                  </a:outerShdw>
                </a:effectLst>
              </a:rPr>
              <a:t>all w</a:t>
            </a:r>
            <a:r>
              <a:rPr lang="en-US" sz="2000" b="0" cap="none" spc="0" dirty="0">
                <a:ln w="0"/>
                <a:solidFill>
                  <a:srgbClr val="7030A0"/>
                </a:solidFill>
                <a:effectLst>
                  <a:outerShdw blurRad="38100" dist="19050" dir="2700000" algn="tl" rotWithShape="0">
                    <a:schemeClr val="dk1">
                      <a:alpha val="40000"/>
                    </a:schemeClr>
                  </a:outerShdw>
                </a:effectLst>
              </a:rPr>
              <a:t>ith ‘labour market’ information </a:t>
            </a:r>
          </a:p>
        </p:txBody>
      </p:sp>
      <p:sp>
        <p:nvSpPr>
          <p:cNvPr id="19" name="Arrow: Curved Left 18">
            <a:extLst>
              <a:ext uri="{FF2B5EF4-FFF2-40B4-BE49-F238E27FC236}">
                <a16:creationId xmlns:a16="http://schemas.microsoft.com/office/drawing/2014/main" id="{95A84A13-77C8-4328-8E89-DF1A570AC035}"/>
              </a:ext>
            </a:extLst>
          </p:cNvPr>
          <p:cNvSpPr/>
          <p:nvPr/>
        </p:nvSpPr>
        <p:spPr>
          <a:xfrm>
            <a:off x="11644056" y="2827639"/>
            <a:ext cx="356245" cy="14804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Curved Left 19">
            <a:extLst>
              <a:ext uri="{FF2B5EF4-FFF2-40B4-BE49-F238E27FC236}">
                <a16:creationId xmlns:a16="http://schemas.microsoft.com/office/drawing/2014/main" id="{928BEF89-5B1C-4BF0-81A1-103FB9548A15}"/>
              </a:ext>
            </a:extLst>
          </p:cNvPr>
          <p:cNvSpPr/>
          <p:nvPr/>
        </p:nvSpPr>
        <p:spPr>
          <a:xfrm flipH="1">
            <a:off x="8302829" y="4726917"/>
            <a:ext cx="356244" cy="14804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a:extLst>
              <a:ext uri="{FF2B5EF4-FFF2-40B4-BE49-F238E27FC236}">
                <a16:creationId xmlns:a16="http://schemas.microsoft.com/office/drawing/2014/main" id="{FA78C90E-D989-4B2B-B92B-675AFBC91AB0}"/>
              </a:ext>
            </a:extLst>
          </p:cNvPr>
          <p:cNvSpPr/>
          <p:nvPr/>
        </p:nvSpPr>
        <p:spPr>
          <a:xfrm>
            <a:off x="7966152" y="6258206"/>
            <a:ext cx="1552251" cy="400110"/>
          </a:xfrm>
          <a:prstGeom prst="rect">
            <a:avLst/>
          </a:prstGeom>
          <a:noFill/>
        </p:spPr>
        <p:txBody>
          <a:bodyPr wrap="square" lIns="91440" tIns="45720" rIns="91440" bIns="45720">
            <a:spAutoFit/>
          </a:bodyPr>
          <a:lstStyle/>
          <a:p>
            <a:pPr algn="ctr"/>
            <a:r>
              <a:rPr lang="en-US" sz="2000" b="0" cap="none" spc="0" dirty="0">
                <a:ln w="0"/>
                <a:solidFill>
                  <a:srgbClr val="7030A0"/>
                </a:solidFill>
                <a:effectLst>
                  <a:outerShdw blurRad="38100" dist="19050" dir="2700000" algn="tl" rotWithShape="0">
                    <a:schemeClr val="dk1">
                      <a:alpha val="40000"/>
                    </a:schemeClr>
                  </a:outerShdw>
                </a:effectLst>
              </a:rPr>
              <a:t>&amp; next steps  </a:t>
            </a:r>
          </a:p>
        </p:txBody>
      </p:sp>
      <p:sp>
        <p:nvSpPr>
          <p:cNvPr id="22" name="Rectangle 21">
            <a:extLst>
              <a:ext uri="{FF2B5EF4-FFF2-40B4-BE49-F238E27FC236}">
                <a16:creationId xmlns:a16="http://schemas.microsoft.com/office/drawing/2014/main" id="{0ACCB3B1-5216-4198-9632-EFD6628964C1}"/>
              </a:ext>
            </a:extLst>
          </p:cNvPr>
          <p:cNvSpPr/>
          <p:nvPr/>
        </p:nvSpPr>
        <p:spPr>
          <a:xfrm>
            <a:off x="8329572" y="2843680"/>
            <a:ext cx="3477394" cy="400110"/>
          </a:xfrm>
          <a:prstGeom prst="rect">
            <a:avLst/>
          </a:prstGeom>
          <a:noFill/>
        </p:spPr>
        <p:txBody>
          <a:bodyPr wrap="square" lIns="91440" tIns="45720" rIns="91440" bIns="45720">
            <a:spAutoFit/>
          </a:bodyPr>
          <a:lstStyle/>
          <a:p>
            <a:pPr algn="ctr"/>
            <a:r>
              <a:rPr lang="en-US" sz="2000" dirty="0">
                <a:ln w="0"/>
                <a:solidFill>
                  <a:srgbClr val="7030A0"/>
                </a:solidFill>
                <a:effectLst>
                  <a:outerShdw blurRad="38100" dist="19050" dir="2700000" algn="tl" rotWithShape="0">
                    <a:schemeClr val="dk1">
                      <a:alpha val="40000"/>
                    </a:schemeClr>
                  </a:outerShdw>
                </a:effectLst>
              </a:rPr>
              <a:t>b</a:t>
            </a:r>
            <a:r>
              <a:rPr lang="en-US" sz="2000" b="0" cap="none" spc="0" dirty="0">
                <a:ln w="0"/>
                <a:solidFill>
                  <a:srgbClr val="7030A0"/>
                </a:solidFill>
                <a:effectLst>
                  <a:outerShdw blurRad="38100" dist="19050" dir="2700000" algn="tl" rotWithShape="0">
                    <a:schemeClr val="dk1">
                      <a:alpha val="40000"/>
                    </a:schemeClr>
                  </a:outerShdw>
                </a:effectLst>
              </a:rPr>
              <a:t>y subject or job type, </a:t>
            </a:r>
          </a:p>
        </p:txBody>
      </p:sp>
      <p:sp>
        <p:nvSpPr>
          <p:cNvPr id="23" name="Rectangle 22">
            <a:extLst>
              <a:ext uri="{FF2B5EF4-FFF2-40B4-BE49-F238E27FC236}">
                <a16:creationId xmlns:a16="http://schemas.microsoft.com/office/drawing/2014/main" id="{1A012326-D265-4795-8FC8-F1A20716BE4C}"/>
              </a:ext>
            </a:extLst>
          </p:cNvPr>
          <p:cNvSpPr/>
          <p:nvPr/>
        </p:nvSpPr>
        <p:spPr>
          <a:xfrm>
            <a:off x="1133739" y="4520332"/>
            <a:ext cx="3331509" cy="1815882"/>
          </a:xfrm>
          <a:prstGeom prst="rect">
            <a:avLst/>
          </a:prstGeom>
          <a:ln>
            <a:solidFill>
              <a:schemeClr val="tx1"/>
            </a:solidFill>
          </a:ln>
        </p:spPr>
        <p:txBody>
          <a:bodyPr wrap="square">
            <a:spAutoFit/>
          </a:bodyPr>
          <a:lstStyle/>
          <a:p>
            <a:r>
              <a:rPr lang="en-GB" sz="1600" b="1" dirty="0">
                <a:solidFill>
                  <a:srgbClr val="484847"/>
                </a:solidFill>
                <a:latin typeface="Nunito"/>
              </a:rPr>
              <a:t>In just a few minutes, this fun quiz can help you:</a:t>
            </a:r>
          </a:p>
          <a:p>
            <a:pPr>
              <a:buFont typeface="Arial" panose="020B0604020202020204" pitchFamily="34" charset="0"/>
              <a:buChar char="•"/>
            </a:pPr>
            <a:r>
              <a:rPr lang="en-GB" sz="1600" dirty="0">
                <a:solidFill>
                  <a:srgbClr val="484847"/>
                </a:solidFill>
                <a:latin typeface="Nunito"/>
              </a:rPr>
              <a:t>Discover your strengths and what makes you tick</a:t>
            </a:r>
          </a:p>
          <a:p>
            <a:pPr>
              <a:buFont typeface="Arial" panose="020B0604020202020204" pitchFamily="34" charset="0"/>
              <a:buChar char="•"/>
            </a:pPr>
            <a:r>
              <a:rPr lang="en-GB" sz="1600" dirty="0">
                <a:solidFill>
                  <a:srgbClr val="484847"/>
                </a:solidFill>
                <a:latin typeface="Nunito"/>
              </a:rPr>
              <a:t>Understand how others may see you</a:t>
            </a:r>
          </a:p>
          <a:p>
            <a:pPr>
              <a:buFont typeface="Arial" panose="020B0604020202020204" pitchFamily="34" charset="0"/>
              <a:buChar char="•"/>
            </a:pPr>
            <a:r>
              <a:rPr lang="en-GB" sz="1600" dirty="0">
                <a:solidFill>
                  <a:srgbClr val="484847"/>
                </a:solidFill>
                <a:latin typeface="Nunito"/>
              </a:rPr>
              <a:t>Explore subject choices and jobs that could suit you</a:t>
            </a:r>
          </a:p>
        </p:txBody>
      </p:sp>
      <p:sp>
        <p:nvSpPr>
          <p:cNvPr id="24" name="Rectangle 23">
            <a:extLst>
              <a:ext uri="{FF2B5EF4-FFF2-40B4-BE49-F238E27FC236}">
                <a16:creationId xmlns:a16="http://schemas.microsoft.com/office/drawing/2014/main" id="{F76D4CB5-67E2-48A7-924C-88AB9A6D4BFD}"/>
              </a:ext>
            </a:extLst>
          </p:cNvPr>
          <p:cNvSpPr/>
          <p:nvPr/>
        </p:nvSpPr>
        <p:spPr>
          <a:xfrm>
            <a:off x="9038759" y="438599"/>
            <a:ext cx="2196050" cy="307777"/>
          </a:xfrm>
          <a:prstGeom prst="rect">
            <a:avLst/>
          </a:prstGeom>
        </p:spPr>
        <p:txBody>
          <a:bodyPr wrap="none">
            <a:spAutoFit/>
          </a:bodyPr>
          <a:lstStyle/>
          <a:p>
            <a:r>
              <a:rPr lang="en-GB" sz="1400" dirty="0">
                <a:hlinkClick r:id="rId12"/>
              </a:rPr>
              <a:t>https://icould.com/explore</a:t>
            </a:r>
            <a:r>
              <a:rPr lang="en-GB" sz="1400" dirty="0"/>
              <a:t> </a:t>
            </a:r>
          </a:p>
        </p:txBody>
      </p:sp>
    </p:spTree>
    <p:extLst>
      <p:ext uri="{BB962C8B-B14F-4D97-AF65-F5344CB8AC3E}">
        <p14:creationId xmlns:p14="http://schemas.microsoft.com/office/powerpoint/2010/main" val="84514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7AAA-4357-48A2-A85A-4C322A64F2B7}"/>
              </a:ext>
            </a:extLst>
          </p:cNvPr>
          <p:cNvSpPr>
            <a:spLocks noGrp="1"/>
          </p:cNvSpPr>
          <p:nvPr>
            <p:ph type="title"/>
          </p:nvPr>
        </p:nvSpPr>
        <p:spPr>
          <a:xfrm>
            <a:off x="1227908" y="375642"/>
            <a:ext cx="10136777" cy="627260"/>
          </a:xfrm>
        </p:spPr>
        <p:txBody>
          <a:bodyPr>
            <a:normAutofit fontScale="90000"/>
          </a:bodyPr>
          <a:lstStyle/>
          <a:p>
            <a:r>
              <a:rPr lang="en-GB" b="1" dirty="0">
                <a:solidFill>
                  <a:srgbClr val="7030A0"/>
                </a:solidFill>
              </a:rPr>
              <a:t>Choosing Your GCSEs? - Things to think about… </a:t>
            </a:r>
          </a:p>
        </p:txBody>
      </p:sp>
      <p:sp>
        <p:nvSpPr>
          <p:cNvPr id="4" name="Rectangle 3">
            <a:extLst>
              <a:ext uri="{FF2B5EF4-FFF2-40B4-BE49-F238E27FC236}">
                <a16:creationId xmlns:a16="http://schemas.microsoft.com/office/drawing/2014/main" id="{2DCC8A67-D1CA-4C61-A59C-4FEA0530688E}"/>
              </a:ext>
            </a:extLst>
          </p:cNvPr>
          <p:cNvSpPr/>
          <p:nvPr/>
        </p:nvSpPr>
        <p:spPr>
          <a:xfrm>
            <a:off x="280702" y="4468351"/>
            <a:ext cx="5236946" cy="584775"/>
          </a:xfrm>
          <a:prstGeom prst="rect">
            <a:avLst/>
          </a:prstGeom>
        </p:spPr>
        <p:txBody>
          <a:bodyPr wrap="none">
            <a:spAutoFit/>
          </a:bodyPr>
          <a:lstStyle/>
          <a:p>
            <a:r>
              <a:rPr lang="en-GB" sz="3200" dirty="0">
                <a:hlinkClick r:id="rId3"/>
              </a:rPr>
              <a:t>https://youtu.be/d_ssJV_XfjQ</a:t>
            </a:r>
            <a:r>
              <a:rPr lang="en-GB" sz="3200" dirty="0"/>
              <a:t> </a:t>
            </a:r>
          </a:p>
        </p:txBody>
      </p:sp>
      <p:pic>
        <p:nvPicPr>
          <p:cNvPr id="5" name="Picture 4">
            <a:extLst>
              <a:ext uri="{FF2B5EF4-FFF2-40B4-BE49-F238E27FC236}">
                <a16:creationId xmlns:a16="http://schemas.microsoft.com/office/drawing/2014/main" id="{B5886F2D-6149-4713-A612-1A3DF83235B3}"/>
              </a:ext>
            </a:extLst>
          </p:cNvPr>
          <p:cNvPicPr>
            <a:picLocks noChangeAspect="1"/>
          </p:cNvPicPr>
          <p:nvPr/>
        </p:nvPicPr>
        <p:blipFill rotWithShape="1">
          <a:blip r:embed="rId4"/>
          <a:srcRect l="52072" t="12971" r="13750" b="14106"/>
          <a:stretch/>
        </p:blipFill>
        <p:spPr>
          <a:xfrm>
            <a:off x="454872" y="1420522"/>
            <a:ext cx="4701962" cy="2839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59A392C3-882C-41A3-A4B2-1671CFF8FD3D}"/>
              </a:ext>
            </a:extLst>
          </p:cNvPr>
          <p:cNvSpPr/>
          <p:nvPr/>
        </p:nvSpPr>
        <p:spPr>
          <a:xfrm>
            <a:off x="2231818" y="5350241"/>
            <a:ext cx="1148071" cy="369332"/>
          </a:xfrm>
          <a:prstGeom prst="rect">
            <a:avLst/>
          </a:prstGeom>
        </p:spPr>
        <p:txBody>
          <a:bodyPr wrap="none">
            <a:spAutoFit/>
          </a:bodyPr>
          <a:lstStyle/>
          <a:p>
            <a:r>
              <a:rPr lang="en-GB" dirty="0"/>
              <a:t>2.42 mins </a:t>
            </a:r>
          </a:p>
        </p:txBody>
      </p:sp>
      <p:sp>
        <p:nvSpPr>
          <p:cNvPr id="7" name="Rectangle 6">
            <a:extLst>
              <a:ext uri="{FF2B5EF4-FFF2-40B4-BE49-F238E27FC236}">
                <a16:creationId xmlns:a16="http://schemas.microsoft.com/office/drawing/2014/main" id="{CAA33300-BDCF-43A2-A78B-4827D53C856E}"/>
              </a:ext>
            </a:extLst>
          </p:cNvPr>
          <p:cNvSpPr/>
          <p:nvPr/>
        </p:nvSpPr>
        <p:spPr>
          <a:xfrm>
            <a:off x="6621293" y="5187738"/>
            <a:ext cx="4907947" cy="369332"/>
          </a:xfrm>
          <a:prstGeom prst="rect">
            <a:avLst/>
          </a:prstGeom>
        </p:spPr>
        <p:txBody>
          <a:bodyPr wrap="none">
            <a:spAutoFit/>
          </a:bodyPr>
          <a:lstStyle/>
          <a:p>
            <a:r>
              <a:rPr lang="en-GB" dirty="0">
                <a:hlinkClick r:id="rId5"/>
              </a:rPr>
              <a:t>https://www.youtube.com/watch?v=DsLfssAa1OY</a:t>
            </a:r>
            <a:r>
              <a:rPr lang="en-GB" dirty="0"/>
              <a:t> </a:t>
            </a:r>
          </a:p>
        </p:txBody>
      </p:sp>
      <p:pic>
        <p:nvPicPr>
          <p:cNvPr id="8" name="Picture 7">
            <a:extLst>
              <a:ext uri="{FF2B5EF4-FFF2-40B4-BE49-F238E27FC236}">
                <a16:creationId xmlns:a16="http://schemas.microsoft.com/office/drawing/2014/main" id="{683A3D2E-AF5C-41A2-B1D0-7F8E3C2C718D}"/>
              </a:ext>
            </a:extLst>
          </p:cNvPr>
          <p:cNvPicPr>
            <a:picLocks noChangeAspect="1"/>
          </p:cNvPicPr>
          <p:nvPr/>
        </p:nvPicPr>
        <p:blipFill rotWithShape="1">
          <a:blip r:embed="rId6"/>
          <a:srcRect l="52643" t="17697" r="14429" b="23207"/>
          <a:stretch/>
        </p:blipFill>
        <p:spPr>
          <a:xfrm>
            <a:off x="6190885" y="2135094"/>
            <a:ext cx="5338355" cy="2711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CE960F2A-8EC4-4397-8DA1-F0081EC1B278}"/>
              </a:ext>
            </a:extLst>
          </p:cNvPr>
          <p:cNvSpPr/>
          <p:nvPr/>
        </p:nvSpPr>
        <p:spPr>
          <a:xfrm>
            <a:off x="8416656" y="5719573"/>
            <a:ext cx="1148071" cy="369332"/>
          </a:xfrm>
          <a:prstGeom prst="rect">
            <a:avLst/>
          </a:prstGeom>
        </p:spPr>
        <p:txBody>
          <a:bodyPr wrap="none">
            <a:spAutoFit/>
          </a:bodyPr>
          <a:lstStyle/>
          <a:p>
            <a:r>
              <a:rPr lang="en-GB" dirty="0"/>
              <a:t> 2.40 mins</a:t>
            </a:r>
          </a:p>
        </p:txBody>
      </p:sp>
    </p:spTree>
    <p:extLst>
      <p:ext uri="{BB962C8B-B14F-4D97-AF65-F5344CB8AC3E}">
        <p14:creationId xmlns:p14="http://schemas.microsoft.com/office/powerpoint/2010/main" val="308636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6825-BC52-49BE-A5C8-6AE9FD35B5F9}"/>
              </a:ext>
            </a:extLst>
          </p:cNvPr>
          <p:cNvSpPr>
            <a:spLocks noGrp="1"/>
          </p:cNvSpPr>
          <p:nvPr>
            <p:ph type="title"/>
          </p:nvPr>
        </p:nvSpPr>
        <p:spPr>
          <a:xfrm>
            <a:off x="2022566" y="147412"/>
            <a:ext cx="8514806" cy="862784"/>
          </a:xfrm>
        </p:spPr>
        <p:txBody>
          <a:bodyPr/>
          <a:lstStyle/>
          <a:p>
            <a:r>
              <a:rPr lang="en-GB" b="1" dirty="0"/>
              <a:t>GCSE Options? </a:t>
            </a:r>
            <a:r>
              <a:rPr lang="en-GB" dirty="0"/>
              <a:t>Some </a:t>
            </a:r>
            <a:r>
              <a:rPr lang="en-GB" u="sng" dirty="0"/>
              <a:t>Dos</a:t>
            </a:r>
            <a:r>
              <a:rPr lang="en-GB" dirty="0"/>
              <a:t> and </a:t>
            </a:r>
            <a:r>
              <a:rPr lang="en-GB" u="sng" dirty="0"/>
              <a:t>Don'ts</a:t>
            </a:r>
          </a:p>
        </p:txBody>
      </p:sp>
      <p:sp>
        <p:nvSpPr>
          <p:cNvPr id="5" name="Rectangle 4">
            <a:extLst>
              <a:ext uri="{FF2B5EF4-FFF2-40B4-BE49-F238E27FC236}">
                <a16:creationId xmlns:a16="http://schemas.microsoft.com/office/drawing/2014/main" id="{C9CDE1D5-52AD-45B9-A01E-22D38443D842}"/>
              </a:ext>
            </a:extLst>
          </p:cNvPr>
          <p:cNvSpPr/>
          <p:nvPr/>
        </p:nvSpPr>
        <p:spPr>
          <a:xfrm>
            <a:off x="418012" y="1120676"/>
            <a:ext cx="5364479" cy="5355312"/>
          </a:xfrm>
          <a:prstGeom prst="rect">
            <a:avLst/>
          </a:prstGeom>
          <a:ln>
            <a:solidFill>
              <a:schemeClr val="tx1"/>
            </a:solidFill>
          </a:ln>
        </p:spPr>
        <p:txBody>
          <a:bodyPr wrap="square">
            <a:spAutoFit/>
          </a:bodyPr>
          <a:lstStyle/>
          <a:p>
            <a:pPr fontAlgn="base"/>
            <a:r>
              <a:rPr lang="en-GB" sz="2000" b="1" u="sng" dirty="0">
                <a:solidFill>
                  <a:schemeClr val="accent6">
                    <a:lumMod val="50000"/>
                  </a:schemeClr>
                </a:solidFill>
                <a:latin typeface="Open Sans"/>
              </a:rPr>
              <a:t>DO:</a:t>
            </a:r>
            <a:endParaRPr lang="en-GB" sz="2000" b="1" dirty="0">
              <a:solidFill>
                <a:schemeClr val="accent6">
                  <a:lumMod val="50000"/>
                </a:schemeClr>
              </a:solidFill>
              <a:latin typeface="Open Sans"/>
            </a:endParaRPr>
          </a:p>
          <a:p>
            <a:pPr fontAlgn="base">
              <a:buFont typeface="Arial" panose="020B0604020202020204" pitchFamily="34" charset="0"/>
              <a:buChar char="•"/>
            </a:pPr>
            <a:r>
              <a:rPr lang="en-GB" sz="1400" b="1" dirty="0">
                <a:solidFill>
                  <a:srgbClr val="008000"/>
                </a:solidFill>
                <a:latin typeface="Open Sans"/>
              </a:rPr>
              <a:t>Choose something that you enjoy</a:t>
            </a:r>
            <a:r>
              <a:rPr lang="en-GB" sz="1400" dirty="0">
                <a:solidFill>
                  <a:srgbClr val="008000"/>
                </a:solidFill>
                <a:latin typeface="Open Sans"/>
              </a:rPr>
              <a:t> </a:t>
            </a:r>
            <a:r>
              <a:rPr lang="en-GB" sz="1400" dirty="0">
                <a:solidFill>
                  <a:srgbClr val="333333"/>
                </a:solidFill>
                <a:latin typeface="Open Sans"/>
              </a:rPr>
              <a:t>– you’re going to be studying these subjects for the next 2 years (at least) – and if you enjoy it, you’re more likely to do well.</a:t>
            </a:r>
          </a:p>
          <a:p>
            <a:pPr fontAlgn="base">
              <a:buFont typeface="Arial" panose="020B0604020202020204" pitchFamily="34" charset="0"/>
              <a:buChar char="•"/>
            </a:pPr>
            <a:r>
              <a:rPr lang="en-GB" sz="1400" b="1" dirty="0">
                <a:solidFill>
                  <a:srgbClr val="008000"/>
                </a:solidFill>
                <a:latin typeface="Open Sans"/>
              </a:rPr>
              <a:t>Choose something that you’re good at</a:t>
            </a:r>
            <a:r>
              <a:rPr lang="en-GB" sz="1400" dirty="0">
                <a:solidFill>
                  <a:srgbClr val="008000"/>
                </a:solidFill>
                <a:latin typeface="Open Sans"/>
              </a:rPr>
              <a:t> </a:t>
            </a:r>
            <a:r>
              <a:rPr lang="en-GB" sz="1400" dirty="0">
                <a:solidFill>
                  <a:srgbClr val="333333"/>
                </a:solidFill>
                <a:latin typeface="Open Sans"/>
              </a:rPr>
              <a:t>– if you’re good at something, you’re more likely to enjoy it, and keep yourself motivated.</a:t>
            </a:r>
          </a:p>
          <a:p>
            <a:pPr fontAlgn="base">
              <a:buFont typeface="Arial" panose="020B0604020202020204" pitchFamily="34" charset="0"/>
              <a:buChar char="•"/>
            </a:pPr>
            <a:r>
              <a:rPr lang="en-GB" sz="1400" b="1" dirty="0">
                <a:solidFill>
                  <a:srgbClr val="008000"/>
                </a:solidFill>
                <a:latin typeface="Open Sans"/>
              </a:rPr>
              <a:t>Talk to others about your decisions</a:t>
            </a:r>
            <a:r>
              <a:rPr lang="en-GB" sz="1400" dirty="0">
                <a:solidFill>
                  <a:srgbClr val="008000"/>
                </a:solidFill>
                <a:latin typeface="Open Sans"/>
              </a:rPr>
              <a:t> </a:t>
            </a:r>
            <a:r>
              <a:rPr lang="en-GB" sz="1400" dirty="0">
                <a:solidFill>
                  <a:srgbClr val="333333"/>
                </a:solidFill>
                <a:latin typeface="Open Sans"/>
              </a:rPr>
              <a:t>– you have people around you that are there to support your decision making, and it’s really useful to talk to them about your options (teachers, careers advisors, parents, carers, siblings, friends) – they shouldn’t make your decision for you, but can be a great source of advice and alternative perspectives.</a:t>
            </a:r>
          </a:p>
          <a:p>
            <a:pPr fontAlgn="base">
              <a:buFont typeface="Arial" panose="020B0604020202020204" pitchFamily="34" charset="0"/>
              <a:buChar char="•"/>
            </a:pPr>
            <a:r>
              <a:rPr lang="en-GB" sz="1400" b="1" dirty="0">
                <a:solidFill>
                  <a:srgbClr val="008000"/>
                </a:solidFill>
                <a:latin typeface="Open Sans"/>
              </a:rPr>
              <a:t>Research about your goals and ambitions</a:t>
            </a:r>
            <a:r>
              <a:rPr lang="en-GB" sz="1400" dirty="0">
                <a:solidFill>
                  <a:srgbClr val="333333"/>
                </a:solidFill>
                <a:latin typeface="Open Sans"/>
              </a:rPr>
              <a:t> – if you know vaguely what you want to do as a career, what you want to study at university, or even what you want to do at A-Level, then you should research into this course/profession and ensure that you are taking the relevant GCSE subjects</a:t>
            </a:r>
          </a:p>
          <a:p>
            <a:pPr fontAlgn="base">
              <a:buFont typeface="Arial" panose="020B0604020202020204" pitchFamily="34" charset="0"/>
              <a:buChar char="•"/>
            </a:pPr>
            <a:r>
              <a:rPr lang="en-GB" sz="1400" b="1" dirty="0">
                <a:solidFill>
                  <a:srgbClr val="008000"/>
                </a:solidFill>
                <a:latin typeface="Open Sans"/>
              </a:rPr>
              <a:t>Keep your options open</a:t>
            </a:r>
            <a:r>
              <a:rPr lang="en-GB" sz="1400" dirty="0">
                <a:solidFill>
                  <a:srgbClr val="333333"/>
                </a:solidFill>
                <a:latin typeface="Open Sans"/>
              </a:rPr>
              <a:t> – if you aren’t sure about what you want to do after your GCSEs, then choose subjects that will open doors for you, whatever you decide to do after school. A good balance of different subjects will keep future options open, give you a good overview, and will help you realise what you are best at for decisions later in your education.</a:t>
            </a:r>
            <a:endParaRPr lang="en-GB" sz="1400" b="0" i="0" dirty="0">
              <a:solidFill>
                <a:srgbClr val="333333"/>
              </a:solidFill>
              <a:effectLst/>
              <a:latin typeface="Open Sans"/>
            </a:endParaRPr>
          </a:p>
        </p:txBody>
      </p:sp>
      <p:sp>
        <p:nvSpPr>
          <p:cNvPr id="6" name="Rectangle 5">
            <a:extLst>
              <a:ext uri="{FF2B5EF4-FFF2-40B4-BE49-F238E27FC236}">
                <a16:creationId xmlns:a16="http://schemas.microsoft.com/office/drawing/2014/main" id="{D42ABFC7-D2A7-4E8A-AC7D-DFE1EFEAFD8D}"/>
              </a:ext>
            </a:extLst>
          </p:cNvPr>
          <p:cNvSpPr/>
          <p:nvPr/>
        </p:nvSpPr>
        <p:spPr>
          <a:xfrm>
            <a:off x="6175466" y="1120676"/>
            <a:ext cx="5599611" cy="3970318"/>
          </a:xfrm>
          <a:prstGeom prst="rect">
            <a:avLst/>
          </a:prstGeom>
          <a:ln>
            <a:solidFill>
              <a:schemeClr val="tx1"/>
            </a:solidFill>
          </a:ln>
        </p:spPr>
        <p:txBody>
          <a:bodyPr wrap="square">
            <a:spAutoFit/>
          </a:bodyPr>
          <a:lstStyle/>
          <a:p>
            <a:pPr fontAlgn="base"/>
            <a:r>
              <a:rPr lang="en-GB" sz="1400" b="1" u="sng" dirty="0">
                <a:solidFill>
                  <a:srgbClr val="FF0000"/>
                </a:solidFill>
                <a:latin typeface="Open Sans"/>
              </a:rPr>
              <a:t>DON’T:</a:t>
            </a:r>
            <a:endParaRPr lang="en-GB" sz="1400" b="1" dirty="0">
              <a:solidFill>
                <a:srgbClr val="343536"/>
              </a:solidFill>
              <a:latin typeface="Open Sans"/>
            </a:endParaRPr>
          </a:p>
          <a:p>
            <a:pPr fontAlgn="base">
              <a:buFont typeface="Arial" panose="020B0604020202020204" pitchFamily="34" charset="0"/>
              <a:buChar char="•"/>
            </a:pPr>
            <a:r>
              <a:rPr lang="en-GB" sz="1400" b="1" dirty="0">
                <a:solidFill>
                  <a:srgbClr val="FF0000"/>
                </a:solidFill>
                <a:latin typeface="Open Sans"/>
              </a:rPr>
              <a:t>Choose something because your friends are </a:t>
            </a:r>
            <a:r>
              <a:rPr lang="en-GB" sz="1400" dirty="0">
                <a:solidFill>
                  <a:srgbClr val="333333"/>
                </a:solidFill>
                <a:latin typeface="Open Sans"/>
              </a:rPr>
              <a:t>– although this may make your lessons more fun, having your friends around won’t help you when you have to sit an exam in that subject. It’s therefore important not to choose something because others around you are. It also means that when you see your friends outside of lessons, you’ll have more to talk about, and you may even make new friends!</a:t>
            </a:r>
          </a:p>
          <a:p>
            <a:pPr fontAlgn="base">
              <a:buFont typeface="Arial" panose="020B0604020202020204" pitchFamily="34" charset="0"/>
              <a:buChar char="•"/>
            </a:pPr>
            <a:r>
              <a:rPr lang="en-GB" sz="1400" b="1" dirty="0">
                <a:solidFill>
                  <a:srgbClr val="FF0000"/>
                </a:solidFill>
                <a:latin typeface="Open Sans"/>
              </a:rPr>
              <a:t>Choose something because you like the teacher </a:t>
            </a:r>
            <a:r>
              <a:rPr lang="en-GB" sz="1400" dirty="0">
                <a:solidFill>
                  <a:srgbClr val="333333"/>
                </a:solidFill>
                <a:latin typeface="Open Sans"/>
              </a:rPr>
              <a:t>– you may not have the same teacher next year, and without that teacher, will you still enjoy the subject? Teachers will leave schools, or may not teach you when you change year groups, so you should never base your decisions on the teacher.</a:t>
            </a:r>
          </a:p>
          <a:p>
            <a:pPr fontAlgn="base">
              <a:buFont typeface="Arial" panose="020B0604020202020204" pitchFamily="34" charset="0"/>
              <a:buChar char="•"/>
            </a:pPr>
            <a:r>
              <a:rPr lang="en-GB" sz="1400" b="1" dirty="0">
                <a:solidFill>
                  <a:srgbClr val="FF0000"/>
                </a:solidFill>
                <a:latin typeface="Open Sans"/>
              </a:rPr>
              <a:t>Choose something you don’t like, because someone told you to </a:t>
            </a:r>
            <a:r>
              <a:rPr lang="en-GB" sz="1400" dirty="0">
                <a:solidFill>
                  <a:srgbClr val="333333"/>
                </a:solidFill>
                <a:latin typeface="Open Sans"/>
              </a:rPr>
              <a:t>– it’s great to get advice and support from other people, but it’s also important that you are the one to make the final decision, as you’re the one that will be studying the subject!</a:t>
            </a:r>
          </a:p>
          <a:p>
            <a:pPr fontAlgn="base">
              <a:buFont typeface="Arial" panose="020B0604020202020204" pitchFamily="34" charset="0"/>
              <a:buChar char="•"/>
            </a:pPr>
            <a:r>
              <a:rPr lang="en-GB" sz="1400" b="1" dirty="0">
                <a:solidFill>
                  <a:srgbClr val="FF0000"/>
                </a:solidFill>
                <a:latin typeface="Open Sans"/>
              </a:rPr>
              <a:t>Choose a subject because you think it’ll be easy </a:t>
            </a:r>
            <a:r>
              <a:rPr lang="en-GB" sz="1400" dirty="0">
                <a:solidFill>
                  <a:srgbClr val="333333"/>
                </a:solidFill>
                <a:latin typeface="Open Sans"/>
              </a:rPr>
              <a:t>– no subjects are easy, so don’t pick a subject for this reason!</a:t>
            </a:r>
            <a:endParaRPr lang="en-GB" sz="1400" b="0" i="0" dirty="0">
              <a:solidFill>
                <a:srgbClr val="333333"/>
              </a:solidFill>
              <a:effectLst/>
              <a:latin typeface="Open Sans"/>
            </a:endParaRPr>
          </a:p>
        </p:txBody>
      </p:sp>
      <p:sp>
        <p:nvSpPr>
          <p:cNvPr id="7" name="Rectangle 6">
            <a:extLst>
              <a:ext uri="{FF2B5EF4-FFF2-40B4-BE49-F238E27FC236}">
                <a16:creationId xmlns:a16="http://schemas.microsoft.com/office/drawing/2014/main" id="{61BBE814-4601-4CBF-89A9-B362EAC2E23B}"/>
              </a:ext>
            </a:extLst>
          </p:cNvPr>
          <p:cNvSpPr/>
          <p:nvPr/>
        </p:nvSpPr>
        <p:spPr>
          <a:xfrm>
            <a:off x="6175466" y="5998933"/>
            <a:ext cx="6096000" cy="584775"/>
          </a:xfrm>
          <a:prstGeom prst="rect">
            <a:avLst/>
          </a:prstGeom>
        </p:spPr>
        <p:txBody>
          <a:bodyPr>
            <a:spAutoFit/>
          </a:bodyPr>
          <a:lstStyle/>
          <a:p>
            <a:r>
              <a:rPr lang="en-GB" sz="1600" dirty="0">
                <a:hlinkClick r:id="rId3"/>
              </a:rPr>
              <a:t>https://sites.manchester.ac.uk/gatewaysresources/home/for-year-9/gcse-options-9/</a:t>
            </a:r>
            <a:r>
              <a:rPr lang="en-GB" sz="1600" dirty="0"/>
              <a:t> </a:t>
            </a:r>
          </a:p>
        </p:txBody>
      </p:sp>
      <p:sp>
        <p:nvSpPr>
          <p:cNvPr id="8" name="TextBox 7">
            <a:extLst>
              <a:ext uri="{FF2B5EF4-FFF2-40B4-BE49-F238E27FC236}">
                <a16:creationId xmlns:a16="http://schemas.microsoft.com/office/drawing/2014/main" id="{19435BE9-9480-4261-A47A-B6CDA8B9C8C4}"/>
              </a:ext>
            </a:extLst>
          </p:cNvPr>
          <p:cNvSpPr txBox="1"/>
          <p:nvPr/>
        </p:nvSpPr>
        <p:spPr>
          <a:xfrm>
            <a:off x="6219552" y="5352602"/>
            <a:ext cx="5511437" cy="646331"/>
          </a:xfrm>
          <a:prstGeom prst="rect">
            <a:avLst/>
          </a:prstGeom>
          <a:noFill/>
        </p:spPr>
        <p:txBody>
          <a:bodyPr wrap="square" rtlCol="0">
            <a:spAutoFit/>
          </a:bodyPr>
          <a:lstStyle/>
          <a:p>
            <a:r>
              <a:rPr lang="en-GB" dirty="0"/>
              <a:t>Taken From – Manchester University ‘Gateway’ Careers Resources </a:t>
            </a:r>
          </a:p>
        </p:txBody>
      </p:sp>
    </p:spTree>
    <p:extLst>
      <p:ext uri="{BB962C8B-B14F-4D97-AF65-F5344CB8AC3E}">
        <p14:creationId xmlns:p14="http://schemas.microsoft.com/office/powerpoint/2010/main" val="273256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55" y="105463"/>
            <a:ext cx="6259286" cy="387952"/>
          </a:xfrm>
        </p:spPr>
        <p:txBody>
          <a:bodyPr>
            <a:normAutofit/>
          </a:bodyPr>
          <a:lstStyle/>
          <a:p>
            <a:pPr algn="ctr"/>
            <a:r>
              <a:rPr lang="en-GB" sz="2000" b="1" u="sng" dirty="0"/>
              <a:t>Other Careers Research sites to explore and investigate </a:t>
            </a:r>
          </a:p>
        </p:txBody>
      </p:sp>
      <p:sp>
        <p:nvSpPr>
          <p:cNvPr id="3" name="Content Placeholder 2"/>
          <p:cNvSpPr>
            <a:spLocks noGrp="1"/>
          </p:cNvSpPr>
          <p:nvPr>
            <p:ph idx="1"/>
          </p:nvPr>
        </p:nvSpPr>
        <p:spPr>
          <a:xfrm>
            <a:off x="518185" y="2816313"/>
            <a:ext cx="5821656" cy="856983"/>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en-GB" b="1" dirty="0">
                <a:solidFill>
                  <a:srgbClr val="7030A0"/>
                </a:solidFill>
              </a:rPr>
              <a:t>BBC Bite Size / iPlayer Careers Programmes </a:t>
            </a:r>
            <a:r>
              <a:rPr lang="en-GB" sz="1800" dirty="0"/>
              <a:t>– A useful sources </a:t>
            </a:r>
            <a:r>
              <a:rPr lang="en-GB" sz="1900" dirty="0"/>
              <a:t>of information covering lots of information about the A to Z of jobs etc</a:t>
            </a:r>
            <a:r>
              <a:rPr lang="en-GB" dirty="0"/>
              <a:t>. </a:t>
            </a:r>
            <a:r>
              <a:rPr lang="en-GB" sz="2200" dirty="0">
                <a:hlinkClick r:id="rId3"/>
              </a:rPr>
              <a:t>https://www.bbc.co.uk/bitesize/careers</a:t>
            </a:r>
            <a:r>
              <a:rPr lang="en-GB" sz="2200" dirty="0"/>
              <a:t>  </a:t>
            </a:r>
          </a:p>
          <a:p>
            <a:endParaRPr lang="en-GB" dirty="0"/>
          </a:p>
          <a:p>
            <a:pPr marL="0" indent="0">
              <a:buNone/>
            </a:pPr>
            <a:endParaRPr lang="en-GB" dirty="0"/>
          </a:p>
        </p:txBody>
      </p:sp>
      <p:sp>
        <p:nvSpPr>
          <p:cNvPr id="9" name="TextBox 8">
            <a:extLst>
              <a:ext uri="{FF2B5EF4-FFF2-40B4-BE49-F238E27FC236}">
                <a16:creationId xmlns:a16="http://schemas.microsoft.com/office/drawing/2014/main" id="{D2FD1CBA-5C29-4F4B-9360-8256CAC2BB21}"/>
              </a:ext>
            </a:extLst>
          </p:cNvPr>
          <p:cNvSpPr txBox="1"/>
          <p:nvPr/>
        </p:nvSpPr>
        <p:spPr>
          <a:xfrm>
            <a:off x="426720" y="631972"/>
            <a:ext cx="5821656"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solidFill>
                  <a:srgbClr val="7030A0"/>
                </a:solidFill>
              </a:rPr>
              <a:t>START Profile </a:t>
            </a:r>
          </a:p>
          <a:p>
            <a:pPr algn="ctr"/>
            <a:r>
              <a:rPr lang="en-GB" sz="1600" dirty="0"/>
              <a:t> </a:t>
            </a:r>
            <a:r>
              <a:rPr lang="en-GB" sz="1600" dirty="0">
                <a:hlinkClick r:id="rId4"/>
              </a:rPr>
              <a:t>https://careers.startprofile.com/page/home-page</a:t>
            </a:r>
            <a:r>
              <a:rPr lang="en-GB" sz="1600" dirty="0"/>
              <a:t> </a:t>
            </a:r>
          </a:p>
        </p:txBody>
      </p:sp>
      <p:pic>
        <p:nvPicPr>
          <p:cNvPr id="4" name="Picture 3">
            <a:extLst>
              <a:ext uri="{FF2B5EF4-FFF2-40B4-BE49-F238E27FC236}">
                <a16:creationId xmlns:a16="http://schemas.microsoft.com/office/drawing/2014/main" id="{E69D473D-F2B7-4EE6-A3FF-0E5576C25BBA}"/>
              </a:ext>
            </a:extLst>
          </p:cNvPr>
          <p:cNvPicPr>
            <a:picLocks noChangeAspect="1"/>
          </p:cNvPicPr>
          <p:nvPr/>
        </p:nvPicPr>
        <p:blipFill rotWithShape="1">
          <a:blip r:embed="rId5"/>
          <a:srcRect l="59929" t="42241" r="10428" b="14358"/>
          <a:stretch/>
        </p:blipFill>
        <p:spPr>
          <a:xfrm>
            <a:off x="6648862" y="139323"/>
            <a:ext cx="4937813" cy="2046515"/>
          </a:xfrm>
          <a:prstGeom prst="rect">
            <a:avLst/>
          </a:prstGeom>
        </p:spPr>
      </p:pic>
      <p:sp>
        <p:nvSpPr>
          <p:cNvPr id="5" name="Rectangle 4">
            <a:extLst>
              <a:ext uri="{FF2B5EF4-FFF2-40B4-BE49-F238E27FC236}">
                <a16:creationId xmlns:a16="http://schemas.microsoft.com/office/drawing/2014/main" id="{D703A8A1-01F2-42CE-8C96-B618902EEF5B}"/>
              </a:ext>
            </a:extLst>
          </p:cNvPr>
          <p:cNvSpPr/>
          <p:nvPr/>
        </p:nvSpPr>
        <p:spPr>
          <a:xfrm>
            <a:off x="6483455" y="2155317"/>
            <a:ext cx="5294911" cy="369332"/>
          </a:xfrm>
          <a:prstGeom prst="rect">
            <a:avLst/>
          </a:prstGeom>
        </p:spPr>
        <p:txBody>
          <a:bodyPr wrap="none">
            <a:spAutoFit/>
          </a:bodyPr>
          <a:lstStyle/>
          <a:p>
            <a:r>
              <a:rPr lang="en-GB" dirty="0">
                <a:hlinkClick r:id="rId6"/>
              </a:rPr>
              <a:t>https://careers.startprofile.com/page/gcse-equivalent</a:t>
            </a:r>
            <a:r>
              <a:rPr lang="en-GB" dirty="0"/>
              <a:t> </a:t>
            </a:r>
          </a:p>
        </p:txBody>
      </p:sp>
      <p:sp>
        <p:nvSpPr>
          <p:cNvPr id="6" name="TextBox 5">
            <a:extLst>
              <a:ext uri="{FF2B5EF4-FFF2-40B4-BE49-F238E27FC236}">
                <a16:creationId xmlns:a16="http://schemas.microsoft.com/office/drawing/2014/main" id="{D5102523-74D0-4BFF-A4BC-C98AA5137368}"/>
              </a:ext>
            </a:extLst>
          </p:cNvPr>
          <p:cNvSpPr txBox="1"/>
          <p:nvPr/>
        </p:nvSpPr>
        <p:spPr>
          <a:xfrm>
            <a:off x="426720" y="1539970"/>
            <a:ext cx="5181598" cy="369332"/>
          </a:xfrm>
          <a:prstGeom prst="rect">
            <a:avLst/>
          </a:prstGeom>
          <a:noFill/>
        </p:spPr>
        <p:txBody>
          <a:bodyPr wrap="square" rtlCol="0">
            <a:spAutoFit/>
          </a:bodyPr>
          <a:lstStyle/>
          <a:p>
            <a:r>
              <a:rPr lang="en-GB" dirty="0"/>
              <a:t>Including Info on GCSE Options &amp; lots of careers links  </a:t>
            </a:r>
          </a:p>
        </p:txBody>
      </p:sp>
      <p:sp>
        <p:nvSpPr>
          <p:cNvPr id="10" name="Arrow: Striped Right 9">
            <a:extLst>
              <a:ext uri="{FF2B5EF4-FFF2-40B4-BE49-F238E27FC236}">
                <a16:creationId xmlns:a16="http://schemas.microsoft.com/office/drawing/2014/main" id="{80BDCEAD-647A-48AE-B37E-A22BAFEE2C32}"/>
              </a:ext>
            </a:extLst>
          </p:cNvPr>
          <p:cNvSpPr/>
          <p:nvPr/>
        </p:nvSpPr>
        <p:spPr>
          <a:xfrm>
            <a:off x="5608318" y="1518922"/>
            <a:ext cx="831670" cy="432671"/>
          </a:xfrm>
          <a:prstGeom prst="stripedRightArrow">
            <a:avLst>
              <a:gd name="adj1" fmla="val 5402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99207CA-2769-49BF-9E56-F0746BF890E8}"/>
              </a:ext>
            </a:extLst>
          </p:cNvPr>
          <p:cNvPicPr>
            <a:picLocks noChangeAspect="1"/>
          </p:cNvPicPr>
          <p:nvPr/>
        </p:nvPicPr>
        <p:blipFill rotWithShape="1">
          <a:blip r:embed="rId7"/>
          <a:srcRect l="61000" t="52153" r="12000" b="20201"/>
          <a:stretch/>
        </p:blipFill>
        <p:spPr>
          <a:xfrm>
            <a:off x="6540083" y="2753126"/>
            <a:ext cx="5181653" cy="1592099"/>
          </a:xfrm>
          <a:prstGeom prst="rect">
            <a:avLst/>
          </a:prstGeom>
        </p:spPr>
      </p:pic>
      <p:pic>
        <p:nvPicPr>
          <p:cNvPr id="12" name="Picture 11">
            <a:extLst>
              <a:ext uri="{FF2B5EF4-FFF2-40B4-BE49-F238E27FC236}">
                <a16:creationId xmlns:a16="http://schemas.microsoft.com/office/drawing/2014/main" id="{03591C1A-9141-4429-B5C3-88CB30E83C44}"/>
              </a:ext>
            </a:extLst>
          </p:cNvPr>
          <p:cNvPicPr>
            <a:picLocks noChangeAspect="1"/>
          </p:cNvPicPr>
          <p:nvPr/>
        </p:nvPicPr>
        <p:blipFill rotWithShape="1">
          <a:blip r:embed="rId8"/>
          <a:srcRect l="61571" t="47854" r="12143" b="19909"/>
          <a:stretch/>
        </p:blipFill>
        <p:spPr>
          <a:xfrm>
            <a:off x="6707561" y="4667530"/>
            <a:ext cx="5181653" cy="1729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27A6AC26-86D3-40A1-9375-BB12CC083668}"/>
              </a:ext>
            </a:extLst>
          </p:cNvPr>
          <p:cNvSpPr txBox="1"/>
          <p:nvPr/>
        </p:nvSpPr>
        <p:spPr>
          <a:xfrm>
            <a:off x="362440" y="4294540"/>
            <a:ext cx="5977401" cy="523220"/>
          </a:xfrm>
          <a:prstGeom prst="rect">
            <a:avLst/>
          </a:prstGeom>
          <a:noFill/>
          <a:ln>
            <a:solidFill>
              <a:schemeClr val="tx1"/>
            </a:solidFill>
          </a:ln>
        </p:spPr>
        <p:txBody>
          <a:bodyPr wrap="square" rtlCol="0">
            <a:spAutoFit/>
          </a:bodyPr>
          <a:lstStyle/>
          <a:p>
            <a:pPr algn="ctr"/>
            <a:r>
              <a:rPr lang="en-GB" sz="2800" b="1" dirty="0">
                <a:solidFill>
                  <a:srgbClr val="7030A0"/>
                </a:solidFill>
              </a:rPr>
              <a:t>National Careers Service </a:t>
            </a:r>
          </a:p>
        </p:txBody>
      </p:sp>
      <p:pic>
        <p:nvPicPr>
          <p:cNvPr id="15" name="Picture 14">
            <a:extLst>
              <a:ext uri="{FF2B5EF4-FFF2-40B4-BE49-F238E27FC236}">
                <a16:creationId xmlns:a16="http://schemas.microsoft.com/office/drawing/2014/main" id="{C0282FBD-CB56-4BE2-8924-D0B9D255A250}"/>
              </a:ext>
            </a:extLst>
          </p:cNvPr>
          <p:cNvPicPr>
            <a:picLocks noChangeAspect="1"/>
          </p:cNvPicPr>
          <p:nvPr/>
        </p:nvPicPr>
        <p:blipFill rotWithShape="1">
          <a:blip r:embed="rId9"/>
          <a:srcRect l="61357" t="48627" r="21000" b="28083"/>
          <a:stretch/>
        </p:blipFill>
        <p:spPr>
          <a:xfrm>
            <a:off x="302786" y="4920775"/>
            <a:ext cx="3950566" cy="1476283"/>
          </a:xfrm>
          <a:prstGeom prst="rect">
            <a:avLst/>
          </a:prstGeom>
        </p:spPr>
      </p:pic>
      <p:sp>
        <p:nvSpPr>
          <p:cNvPr id="13" name="Rectangle 12">
            <a:extLst>
              <a:ext uri="{FF2B5EF4-FFF2-40B4-BE49-F238E27FC236}">
                <a16:creationId xmlns:a16="http://schemas.microsoft.com/office/drawing/2014/main" id="{DBF2919F-1AC2-4BD1-9915-BA3CA2B3AD6B}"/>
              </a:ext>
            </a:extLst>
          </p:cNvPr>
          <p:cNvSpPr/>
          <p:nvPr/>
        </p:nvSpPr>
        <p:spPr>
          <a:xfrm>
            <a:off x="2469101" y="6194287"/>
            <a:ext cx="3870740" cy="369332"/>
          </a:xfrm>
          <a:prstGeom prst="rect">
            <a:avLst/>
          </a:prstGeom>
          <a:solidFill>
            <a:schemeClr val="bg1"/>
          </a:solidFill>
        </p:spPr>
        <p:txBody>
          <a:bodyPr wrap="none">
            <a:spAutoFit/>
          </a:bodyPr>
          <a:lstStyle/>
          <a:p>
            <a:r>
              <a:rPr lang="en-GB" dirty="0">
                <a:hlinkClick r:id="rId10"/>
              </a:rPr>
              <a:t>https://nationalcareers.service.gov.uk/</a:t>
            </a:r>
            <a:r>
              <a:rPr lang="en-GB" dirty="0"/>
              <a:t> </a:t>
            </a:r>
          </a:p>
        </p:txBody>
      </p:sp>
      <p:sp>
        <p:nvSpPr>
          <p:cNvPr id="16" name="TextBox 15">
            <a:extLst>
              <a:ext uri="{FF2B5EF4-FFF2-40B4-BE49-F238E27FC236}">
                <a16:creationId xmlns:a16="http://schemas.microsoft.com/office/drawing/2014/main" id="{5CBF20D0-B557-489E-BFC7-377C2E598D0C}"/>
              </a:ext>
            </a:extLst>
          </p:cNvPr>
          <p:cNvSpPr txBox="1"/>
          <p:nvPr/>
        </p:nvSpPr>
        <p:spPr>
          <a:xfrm>
            <a:off x="4765983" y="5012585"/>
            <a:ext cx="1436914" cy="646331"/>
          </a:xfrm>
          <a:prstGeom prst="rect">
            <a:avLst/>
          </a:prstGeom>
          <a:noFill/>
          <a:ln>
            <a:solidFill>
              <a:schemeClr val="tx1"/>
            </a:solidFill>
          </a:ln>
        </p:spPr>
        <p:txBody>
          <a:bodyPr wrap="square" rtlCol="0">
            <a:spAutoFit/>
          </a:bodyPr>
          <a:lstStyle/>
          <a:p>
            <a:pPr algn="ctr"/>
            <a:r>
              <a:rPr lang="en-GB" dirty="0"/>
              <a:t>Talk to an Advisor!</a:t>
            </a:r>
          </a:p>
        </p:txBody>
      </p:sp>
      <p:sp>
        <p:nvSpPr>
          <p:cNvPr id="17" name="Arrow: Curved Up 16">
            <a:extLst>
              <a:ext uri="{FF2B5EF4-FFF2-40B4-BE49-F238E27FC236}">
                <a16:creationId xmlns:a16="http://schemas.microsoft.com/office/drawing/2014/main" id="{707E00FB-A1BB-4DC1-AD70-CF57B73B7915}"/>
              </a:ext>
            </a:extLst>
          </p:cNvPr>
          <p:cNvSpPr/>
          <p:nvPr/>
        </p:nvSpPr>
        <p:spPr>
          <a:xfrm rot="21017166" flipH="1">
            <a:off x="4463514" y="5853741"/>
            <a:ext cx="1016942" cy="27807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29703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7086-9F84-4F30-B863-BC7195273B3E}"/>
              </a:ext>
            </a:extLst>
          </p:cNvPr>
          <p:cNvSpPr>
            <a:spLocks noGrp="1"/>
          </p:cNvSpPr>
          <p:nvPr>
            <p:ph type="title"/>
          </p:nvPr>
        </p:nvSpPr>
        <p:spPr>
          <a:xfrm>
            <a:off x="550818" y="365126"/>
            <a:ext cx="10515600" cy="836658"/>
          </a:xfrm>
        </p:spPr>
        <p:txBody>
          <a:bodyPr/>
          <a:lstStyle/>
          <a:p>
            <a:r>
              <a:rPr lang="en-GB" b="1" dirty="0">
                <a:solidFill>
                  <a:srgbClr val="7030A0"/>
                </a:solidFill>
              </a:rPr>
              <a:t>Need More Careers Advice? </a:t>
            </a:r>
          </a:p>
        </p:txBody>
      </p:sp>
      <p:pic>
        <p:nvPicPr>
          <p:cNvPr id="4" name="Picture 3">
            <a:extLst>
              <a:ext uri="{FF2B5EF4-FFF2-40B4-BE49-F238E27FC236}">
                <a16:creationId xmlns:a16="http://schemas.microsoft.com/office/drawing/2014/main" id="{F995C1CB-0B46-497F-89F5-6C0E24F2BEF7}"/>
              </a:ext>
            </a:extLst>
          </p:cNvPr>
          <p:cNvPicPr>
            <a:picLocks noChangeAspect="1"/>
          </p:cNvPicPr>
          <p:nvPr/>
        </p:nvPicPr>
        <p:blipFill rotWithShape="1">
          <a:blip r:embed="rId3"/>
          <a:srcRect l="65929" t="16919" r="16500" b="25965"/>
          <a:stretch/>
        </p:blipFill>
        <p:spPr>
          <a:xfrm>
            <a:off x="5181600" y="1300887"/>
            <a:ext cx="5538651" cy="5096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18D69A72-F41B-46E1-BF5C-96E8F8289E02}"/>
              </a:ext>
            </a:extLst>
          </p:cNvPr>
          <p:cNvSpPr txBox="1"/>
          <p:nvPr/>
        </p:nvSpPr>
        <p:spPr>
          <a:xfrm>
            <a:off x="683622" y="1731073"/>
            <a:ext cx="4106091" cy="1569660"/>
          </a:xfrm>
          <a:prstGeom prst="rect">
            <a:avLst/>
          </a:prstGeom>
          <a:noFill/>
          <a:ln>
            <a:solidFill>
              <a:schemeClr val="tx1"/>
            </a:solidFill>
          </a:ln>
        </p:spPr>
        <p:txBody>
          <a:bodyPr wrap="square" rtlCol="0">
            <a:spAutoFit/>
          </a:bodyPr>
          <a:lstStyle/>
          <a:p>
            <a:r>
              <a:rPr lang="en-GB" sz="3200" b="1" dirty="0"/>
              <a:t>Contact Mr Mills </a:t>
            </a:r>
            <a:r>
              <a:rPr lang="en-GB" sz="3200" dirty="0">
                <a:solidFill>
                  <a:srgbClr val="7030A0"/>
                </a:solidFill>
              </a:rPr>
              <a:t>(Careers Leader / Advisor) </a:t>
            </a:r>
            <a:r>
              <a:rPr lang="en-GB" sz="3200" b="1" dirty="0">
                <a:solidFill>
                  <a:srgbClr val="7030A0"/>
                </a:solidFill>
              </a:rPr>
              <a:t>– Room PDOF </a:t>
            </a:r>
          </a:p>
        </p:txBody>
      </p:sp>
      <p:sp>
        <p:nvSpPr>
          <p:cNvPr id="6" name="TextBox 5">
            <a:extLst>
              <a:ext uri="{FF2B5EF4-FFF2-40B4-BE49-F238E27FC236}">
                <a16:creationId xmlns:a16="http://schemas.microsoft.com/office/drawing/2014/main" id="{3AEC1CAF-5E12-4B63-8EBA-2F8FBC86AEC7}"/>
              </a:ext>
            </a:extLst>
          </p:cNvPr>
          <p:cNvSpPr txBox="1"/>
          <p:nvPr/>
        </p:nvSpPr>
        <p:spPr>
          <a:xfrm>
            <a:off x="1203961" y="5215015"/>
            <a:ext cx="2804160" cy="369332"/>
          </a:xfrm>
          <a:prstGeom prst="rect">
            <a:avLst/>
          </a:prstGeom>
          <a:noFill/>
        </p:spPr>
        <p:txBody>
          <a:bodyPr wrap="square" rtlCol="0">
            <a:spAutoFit/>
          </a:bodyPr>
          <a:lstStyle/>
          <a:p>
            <a:r>
              <a:rPr lang="en-GB" dirty="0">
                <a:hlinkClick r:id="rId4"/>
              </a:rPr>
              <a:t>smills@sandbachschool.org</a:t>
            </a:r>
            <a:r>
              <a:rPr lang="en-GB" dirty="0"/>
              <a:t> </a:t>
            </a:r>
          </a:p>
        </p:txBody>
      </p:sp>
      <p:sp>
        <p:nvSpPr>
          <p:cNvPr id="8" name="Arrow: Striped Right 7">
            <a:extLst>
              <a:ext uri="{FF2B5EF4-FFF2-40B4-BE49-F238E27FC236}">
                <a16:creationId xmlns:a16="http://schemas.microsoft.com/office/drawing/2014/main" id="{07A050B5-7CC6-44E9-9B72-591D0C2F454D}"/>
              </a:ext>
            </a:extLst>
          </p:cNvPr>
          <p:cNvSpPr/>
          <p:nvPr/>
        </p:nvSpPr>
        <p:spPr>
          <a:xfrm>
            <a:off x="2220685" y="3731898"/>
            <a:ext cx="2569028" cy="130628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6174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TotalTime>
  <Words>736</Words>
  <Application>Microsoft Office PowerPoint</Application>
  <PresentationFormat>Widescreen</PresentationFormat>
  <Paragraphs>74</Paragraphs>
  <Slides>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Nunito</vt:lpstr>
      <vt:lpstr>Open Sans</vt:lpstr>
      <vt:lpstr>Office Theme</vt:lpstr>
      <vt:lpstr>Careers Education  / PSHCE    </vt:lpstr>
      <vt:lpstr>Careers Website Overview </vt:lpstr>
      <vt:lpstr>3 Key Features for Year 9  </vt:lpstr>
      <vt:lpstr>Choosing Your GCSEs? - Things to think about… </vt:lpstr>
      <vt:lpstr>GCSE Options? Some Dos and Don'ts</vt:lpstr>
      <vt:lpstr>Other Careers Research sites to explore and investigate </vt:lpstr>
      <vt:lpstr>Need More Careers Advice?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9 PSHCE</dc:title>
  <dc:creator>Stephen Mills</dc:creator>
  <cp:lastModifiedBy>Steve Mills</cp:lastModifiedBy>
  <cp:revision>176</cp:revision>
  <cp:lastPrinted>2020-09-10T08:43:42Z</cp:lastPrinted>
  <dcterms:created xsi:type="dcterms:W3CDTF">2019-11-24T14:27:01Z</dcterms:created>
  <dcterms:modified xsi:type="dcterms:W3CDTF">2021-12-02T11:31:53Z</dcterms:modified>
</cp:coreProperties>
</file>