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87" r:id="rId4"/>
    <p:sldId id="285" r:id="rId5"/>
    <p:sldId id="288" r:id="rId6"/>
    <p:sldId id="286" r:id="rId7"/>
    <p:sldId id="280" r:id="rId8"/>
    <p:sldId id="289" r:id="rId9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0392" autoAdjust="0"/>
    <p:restoredTop sz="94660"/>
  </p:normalViewPr>
  <p:slideViewPr>
    <p:cSldViewPr snapToGrid="0">
      <p:cViewPr varScale="1">
        <p:scale>
          <a:sx n="70" d="100"/>
          <a:sy n="70" d="100"/>
        </p:scale>
        <p:origin x="46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3837C26-92B5-4DEF-935E-0FAE861440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C7F5A118-04DD-4109-A4D6-695DE8635D9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BD3AF225-9C0C-4181-832D-ADAC7D2D2E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41C68-3204-4063-9D03-5D98C8BD746B}" type="datetimeFigureOut">
              <a:rPr lang="en-GB" smtClean="0"/>
              <a:t>28/01/2020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33CDE2C4-CF4B-47CF-9ECC-BCD99A150E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92C4AD32-747D-4D32-85FD-281A4322AF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0969F-2365-46CF-B581-1428618955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06058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CF3FF5F-F9AA-4817-B585-E71CA824A6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8D15ED20-F4AB-4CFE-9C97-BE5ABD0CFA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760D3B54-A30E-4D5F-A990-D20754CFF2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41C68-3204-4063-9D03-5D98C8BD746B}" type="datetimeFigureOut">
              <a:rPr lang="en-GB" smtClean="0"/>
              <a:t>28/01/2020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5FEDCEE1-D3D9-4545-A38E-F90FD5D9FA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47F3126A-EA29-4E29-942E-F1A5416740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0969F-2365-46CF-B581-1428618955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930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53A89F66-2EF8-459E-94E5-A0242E1B39F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078A97DE-A170-4602-A992-D1F35F6F89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E4FD100C-95FF-453B-AACD-A617DF298A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41C68-3204-4063-9D03-5D98C8BD746B}" type="datetimeFigureOut">
              <a:rPr lang="en-GB" smtClean="0"/>
              <a:t>28/01/2020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18F8E65D-1107-4109-B9F5-07650EC0A5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4579763E-8109-4534-907B-F444FD4739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0969F-2365-46CF-B581-1428618955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31756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067AFD0-25E9-4C5A-85DE-91880AEB74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43F664CC-C70F-42A9-9485-A2C9FA150F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EF27EC66-C500-42CC-AC32-7CFCBC8897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41C68-3204-4063-9D03-5D98C8BD746B}" type="datetimeFigureOut">
              <a:rPr lang="en-GB" smtClean="0"/>
              <a:t>28/01/2020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38BD74A7-19C2-48D7-ADA8-05815885E0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6A8DFF21-E650-4F7E-891E-F2499E7970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0969F-2365-46CF-B581-1428618955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02818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E866BD1-A3BF-4219-9260-2AD1556970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B717BDC6-199A-43AA-BCE6-6F404B388A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236CC954-7151-4E2F-8F41-820C6FD560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41C68-3204-4063-9D03-5D98C8BD746B}" type="datetimeFigureOut">
              <a:rPr lang="en-GB" smtClean="0"/>
              <a:t>28/01/2020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54ACCD8E-F7DC-4F88-AD1E-2701A867C7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14A7476B-9542-4357-9F38-CCEE376EA6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0969F-2365-46CF-B581-1428618955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32652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6EA9536-1157-4317-83DA-BD14031B19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3E88A851-3A6A-4D5D-B5FC-95E6FBE591D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5FBF2B24-2983-494A-94C3-0A969DA260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6680F57F-62DF-4597-BBF9-65DB94C611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41C68-3204-4063-9D03-5D98C8BD746B}" type="datetimeFigureOut">
              <a:rPr lang="en-GB" smtClean="0"/>
              <a:t>28/01/2020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11CD4FDD-9551-4603-9322-176F3665D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75CD430E-45D6-47A4-B770-4EAB529E0F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0969F-2365-46CF-B581-1428618955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98537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3F0704C-21FD-4B19-A7CA-C370236BB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828DDBA3-A6DA-4046-AE08-7820DF0965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DD972013-7400-47FB-812F-B0DE02576B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6FF376DE-DF40-4B3E-9126-FE8506321D6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05500156-E5B8-4E68-9A75-DD0F642830C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FBED9C72-CB75-4CAD-808A-73B5DDD874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41C68-3204-4063-9D03-5D98C8BD746B}" type="datetimeFigureOut">
              <a:rPr lang="en-GB" smtClean="0"/>
              <a:t>28/01/2020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2A5CF844-4F85-43E5-9D8D-CB2293C456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2FF96F01-1F30-476B-B1BE-3FC75E856C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0969F-2365-46CF-B581-1428618955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5697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C6048B5-47FB-4BFF-9278-21EF13350D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7ECAF49B-FA6C-423D-B96C-8286A498A1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41C68-3204-4063-9D03-5D98C8BD746B}" type="datetimeFigureOut">
              <a:rPr lang="en-GB" smtClean="0"/>
              <a:t>28/01/2020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C7D35149-AE27-4DFD-B228-B6D55C539F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190E3B43-BA9C-4704-AB59-C1207A69AE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0969F-2365-46CF-B581-1428618955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2877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C615DB98-2C54-423E-8749-A2A3816BDE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41C68-3204-4063-9D03-5D98C8BD746B}" type="datetimeFigureOut">
              <a:rPr lang="en-GB" smtClean="0"/>
              <a:t>28/01/2020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A87AA83B-A6E9-4D84-BD60-243EBDF76A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53295922-71F3-4FB4-979D-B3F03ACAA8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0969F-2365-46CF-B581-1428618955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39517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ACE6901-7D63-41E2-B037-3D95CEEFF9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219AF21F-1ABF-4139-B1D6-41AA9411CC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38A6715F-A6FC-46B7-B213-37905AAC16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375F08ED-5AC1-4AF1-BA3B-A3F6F6A58A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41C68-3204-4063-9D03-5D98C8BD746B}" type="datetimeFigureOut">
              <a:rPr lang="en-GB" smtClean="0"/>
              <a:t>28/01/2020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030FB2ED-A0A1-4370-9955-64CE547307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64E1936B-D15D-485A-95A7-C4CC872D1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0969F-2365-46CF-B581-1428618955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71784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7A9A316-A67A-48CA-96E6-BE78CDB95C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85E1F10A-18E7-411F-A8B0-AA6DE2B8144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B9751627-3715-4800-A40D-261623C4D2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56291404-BB9C-4A21-A8BC-7CC9C9C1F7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41C68-3204-4063-9D03-5D98C8BD746B}" type="datetimeFigureOut">
              <a:rPr lang="en-GB" smtClean="0"/>
              <a:t>28/01/2020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ABAC30D4-9A1E-4BB3-96FB-34F4A166A8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1658B20E-FECD-43CC-97B7-40574687AB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0969F-2365-46CF-B581-1428618955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16606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F663467C-18F0-421E-B02E-215A2E3427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E57DA918-BEC9-4410-B06D-487DC27631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5178B2B0-6127-44D4-8296-AEE8C648894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041C68-3204-4063-9D03-5D98C8BD746B}" type="datetimeFigureOut">
              <a:rPr lang="en-GB" smtClean="0"/>
              <a:t>28/01/2020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AFC9575C-C6D0-467C-B96C-3FC438FDF3B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DCD6EFA3-37FC-4B1A-824B-8D48BF3464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40969F-2365-46CF-B581-1428618955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628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43767094-E496-564C-985D-67689AEC099C}"/>
              </a:ext>
            </a:extLst>
          </p:cNvPr>
          <p:cNvSpPr txBox="1"/>
          <p:nvPr/>
        </p:nvSpPr>
        <p:spPr>
          <a:xfrm>
            <a:off x="1035626" y="170231"/>
            <a:ext cx="101207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dirty="0">
                <a:solidFill>
                  <a:srgbClr val="FF0000"/>
                </a:solidFill>
                <a:latin typeface="Comic Sans MS" panose="030F0902030302020204" pitchFamily="66" charset="0"/>
              </a:rPr>
              <a:t>Revision Checklist – tick off once 100% confident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="" xmlns:a16="http://schemas.microsoft.com/office/drawing/2014/main" id="{83CCF557-E26D-4611-82E5-32D39DF1D1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9871723"/>
              </p:ext>
            </p:extLst>
          </p:nvPr>
        </p:nvGraphicFramePr>
        <p:xfrm>
          <a:off x="2261621" y="944993"/>
          <a:ext cx="7668757" cy="5057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701605">
                  <a:extLst>
                    <a:ext uri="{9D8B030D-6E8A-4147-A177-3AD203B41FA5}">
                      <a16:colId xmlns="" xmlns:a16="http://schemas.microsoft.com/office/drawing/2014/main" val="3787756947"/>
                    </a:ext>
                  </a:extLst>
                </a:gridCol>
                <a:gridCol w="967152">
                  <a:extLst>
                    <a:ext uri="{9D8B030D-6E8A-4147-A177-3AD203B41FA5}">
                      <a16:colId xmlns="" xmlns:a16="http://schemas.microsoft.com/office/drawing/2014/main" val="1146761700"/>
                    </a:ext>
                  </a:extLst>
                </a:gridCol>
              </a:tblGrid>
              <a:tr h="441752">
                <a:tc>
                  <a:txBody>
                    <a:bodyPr/>
                    <a:lstStyle/>
                    <a:p>
                      <a:r>
                        <a:rPr lang="en-GB" sz="1800" b="1" u="none" dirty="0">
                          <a:latin typeface="Comic Sans MS" panose="030F0702030302020204" pitchFamily="66" charset="0"/>
                        </a:rPr>
                        <a:t>You need to know the following topics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u="none" dirty="0">
                          <a:latin typeface="Comic Sans MS" panose="030F0702030302020204" pitchFamily="66" charset="0"/>
                        </a:rPr>
                        <a:t>Check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304647587"/>
                  </a:ext>
                </a:extLst>
              </a:tr>
              <a:tr h="44175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latin typeface="Comic Sans MS" panose="030F0702030302020204" pitchFamily="66" charset="0"/>
                        </a:rPr>
                        <a:t>Places in town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61701829"/>
                  </a:ext>
                </a:extLst>
              </a:tr>
              <a:tr h="44175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latin typeface="Comic Sans MS" panose="030F0702030302020204" pitchFamily="66" charset="0"/>
                        </a:rPr>
                        <a:t>Holidays</a:t>
                      </a:r>
                      <a:endParaRPr lang="en-GB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03174798"/>
                  </a:ext>
                </a:extLst>
              </a:tr>
              <a:tr h="441752">
                <a:tc>
                  <a:txBody>
                    <a:bodyPr/>
                    <a:lstStyle/>
                    <a:p>
                      <a:r>
                        <a:rPr lang="en-GB" dirty="0" smtClean="0"/>
                        <a:t>TV and film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431679506"/>
                  </a:ext>
                </a:extLst>
              </a:tr>
              <a:tr h="441752">
                <a:tc>
                  <a:txBody>
                    <a:bodyPr/>
                    <a:lstStyle/>
                    <a:p>
                      <a:r>
                        <a:rPr lang="en-GB" dirty="0" smtClean="0"/>
                        <a:t>Books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589762953"/>
                  </a:ext>
                </a:extLst>
              </a:tr>
              <a:tr h="441752">
                <a:tc>
                  <a:txBody>
                    <a:bodyPr/>
                    <a:lstStyle/>
                    <a:p>
                      <a:r>
                        <a:rPr lang="en-GB" dirty="0" smtClean="0"/>
                        <a:t>Food and drink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325609819"/>
                  </a:ext>
                </a:extLst>
              </a:tr>
              <a:tr h="441752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omic Sans MS" panose="030F0702030302020204" pitchFamily="66" charset="0"/>
                        </a:rPr>
                        <a:t>Sport</a:t>
                      </a:r>
                      <a:r>
                        <a:rPr lang="en-GB" baseline="0" dirty="0" smtClean="0">
                          <a:latin typeface="Comic Sans MS" panose="030F0702030302020204" pitchFamily="66" charset="0"/>
                        </a:rPr>
                        <a:t> </a:t>
                      </a:r>
                      <a:endParaRPr lang="en-GB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328962914"/>
                  </a:ext>
                </a:extLst>
              </a:tr>
              <a:tr h="441752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omic Sans MS" panose="030F0702030302020204" pitchFamily="66" charset="0"/>
                        </a:rPr>
                        <a:t>Healthy living</a:t>
                      </a:r>
                      <a:endParaRPr lang="en-GB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208521197"/>
                  </a:ext>
                </a:extLst>
              </a:tr>
              <a:tr h="441752">
                <a:tc>
                  <a:txBody>
                    <a:bodyPr/>
                    <a:lstStyle/>
                    <a:p>
                      <a:r>
                        <a:rPr lang="en-GB" dirty="0">
                          <a:latin typeface="Comic Sans MS" panose="030F0702030302020204" pitchFamily="66" charset="0"/>
                        </a:rPr>
                        <a:t>Past tense –</a:t>
                      </a:r>
                      <a:r>
                        <a:rPr lang="en-GB" baseline="0" dirty="0">
                          <a:latin typeface="Comic Sans MS" panose="030F0702030302020204" pitchFamily="66" charset="0"/>
                        </a:rPr>
                        <a:t> </a:t>
                      </a:r>
                      <a:r>
                        <a:rPr lang="en-GB" baseline="0" dirty="0" err="1">
                          <a:latin typeface="Comic Sans MS" panose="030F0702030302020204" pitchFamily="66" charset="0"/>
                        </a:rPr>
                        <a:t>Ich</a:t>
                      </a:r>
                      <a:r>
                        <a:rPr lang="en-GB" baseline="0" dirty="0">
                          <a:latin typeface="Comic Sans MS" panose="030F0702030302020204" pitchFamily="66" charset="0"/>
                        </a:rPr>
                        <a:t> </a:t>
                      </a:r>
                      <a:r>
                        <a:rPr lang="en-GB" baseline="0" dirty="0" err="1">
                          <a:latin typeface="Comic Sans MS" panose="030F0702030302020204" pitchFamily="66" charset="0"/>
                        </a:rPr>
                        <a:t>habe</a:t>
                      </a:r>
                      <a:r>
                        <a:rPr lang="en-GB" baseline="0" dirty="0">
                          <a:latin typeface="Comic Sans MS" panose="030F0702030302020204" pitchFamily="66" charset="0"/>
                        </a:rPr>
                        <a:t> + past participles (starting in GE and ending in T/EN.</a:t>
                      </a:r>
                      <a:endParaRPr lang="en-GB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196747380"/>
                  </a:ext>
                </a:extLst>
              </a:tr>
              <a:tr h="441752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omic Sans MS" panose="030F0702030302020204" pitchFamily="66" charset="0"/>
                        </a:rPr>
                        <a:t>Connectives – und, </a:t>
                      </a:r>
                      <a:r>
                        <a:rPr lang="en-GB" dirty="0" err="1" smtClean="0">
                          <a:latin typeface="Comic Sans MS" panose="030F0702030302020204" pitchFamily="66" charset="0"/>
                        </a:rPr>
                        <a:t>auch</a:t>
                      </a:r>
                      <a:r>
                        <a:rPr lang="en-GB" dirty="0" smtClean="0">
                          <a:latin typeface="Comic Sans MS" panose="030F0702030302020204" pitchFamily="66" charset="0"/>
                        </a:rPr>
                        <a:t>, </a:t>
                      </a:r>
                      <a:r>
                        <a:rPr lang="en-GB" dirty="0" err="1" smtClean="0">
                          <a:latin typeface="Comic Sans MS" panose="030F0702030302020204" pitchFamily="66" charset="0"/>
                        </a:rPr>
                        <a:t>aber</a:t>
                      </a:r>
                      <a:endParaRPr lang="en-GB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441752">
                <a:tc>
                  <a:txBody>
                    <a:bodyPr/>
                    <a:lstStyle/>
                    <a:p>
                      <a:r>
                        <a:rPr lang="en-GB" dirty="0">
                          <a:latin typeface="Comic Sans MS" panose="030F0702030302020204" pitchFamily="66" charset="0"/>
                        </a:rPr>
                        <a:t>Opinions and </a:t>
                      </a:r>
                      <a:r>
                        <a:rPr lang="en-GB" dirty="0" smtClean="0">
                          <a:latin typeface="Comic Sans MS" panose="030F0702030302020204" pitchFamily="66" charset="0"/>
                        </a:rPr>
                        <a:t>reasons –</a:t>
                      </a:r>
                      <a:r>
                        <a:rPr lang="en-GB" baseline="0" dirty="0" smtClean="0">
                          <a:latin typeface="Comic Sans MS" panose="030F0702030302020204" pitchFamily="66" charset="0"/>
                        </a:rPr>
                        <a:t> </a:t>
                      </a:r>
                      <a:r>
                        <a:rPr lang="en-GB" baseline="0" dirty="0" err="1" smtClean="0">
                          <a:latin typeface="Comic Sans MS" panose="030F0702030302020204" pitchFamily="66" charset="0"/>
                        </a:rPr>
                        <a:t>ich</a:t>
                      </a:r>
                      <a:r>
                        <a:rPr lang="en-GB" baseline="0" dirty="0" smtClean="0">
                          <a:latin typeface="Comic Sans MS" panose="030F0702030302020204" pitchFamily="66" charset="0"/>
                        </a:rPr>
                        <a:t>… </a:t>
                      </a:r>
                      <a:r>
                        <a:rPr lang="en-GB" baseline="0" dirty="0" err="1" smtClean="0">
                          <a:latin typeface="Comic Sans MS" panose="030F0702030302020204" pitchFamily="66" charset="0"/>
                        </a:rPr>
                        <a:t>gern</a:t>
                      </a:r>
                      <a:r>
                        <a:rPr lang="en-GB" baseline="0" dirty="0" smtClean="0">
                          <a:latin typeface="Comic Sans MS" panose="030F0702030302020204" pitchFamily="66" charset="0"/>
                        </a:rPr>
                        <a:t>/</a:t>
                      </a:r>
                      <a:r>
                        <a:rPr lang="en-GB" baseline="0" dirty="0" err="1" smtClean="0">
                          <a:latin typeface="Comic Sans MS" panose="030F0702030302020204" pitchFamily="66" charset="0"/>
                        </a:rPr>
                        <a:t>nicht</a:t>
                      </a:r>
                      <a:r>
                        <a:rPr lang="en-GB" baseline="0" dirty="0" smtClean="0">
                          <a:latin typeface="Comic Sans MS" panose="030F0702030302020204" pitchFamily="66" charset="0"/>
                        </a:rPr>
                        <a:t> </a:t>
                      </a:r>
                      <a:r>
                        <a:rPr lang="en-GB" baseline="0" dirty="0" err="1" smtClean="0">
                          <a:latin typeface="Comic Sans MS" panose="030F0702030302020204" pitchFamily="66" charset="0"/>
                        </a:rPr>
                        <a:t>gern</a:t>
                      </a:r>
                      <a:r>
                        <a:rPr lang="en-GB" baseline="0" dirty="0" smtClean="0">
                          <a:latin typeface="Comic Sans MS" panose="030F0702030302020204" pitchFamily="66" charset="0"/>
                        </a:rPr>
                        <a:t>, </a:t>
                      </a:r>
                      <a:r>
                        <a:rPr lang="en-GB" baseline="0" dirty="0" err="1" smtClean="0">
                          <a:latin typeface="Comic Sans MS" panose="030F0702030302020204" pitchFamily="66" charset="0"/>
                        </a:rPr>
                        <a:t>denn</a:t>
                      </a:r>
                      <a:r>
                        <a:rPr lang="en-GB" baseline="0" dirty="0" smtClean="0">
                          <a:latin typeface="Comic Sans MS" panose="030F0702030302020204" pitchFamily="66" charset="0"/>
                        </a:rPr>
                        <a:t>/</a:t>
                      </a:r>
                      <a:r>
                        <a:rPr lang="en-GB" baseline="0" dirty="0" err="1" smtClean="0">
                          <a:latin typeface="Comic Sans MS" panose="030F0702030302020204" pitchFamily="66" charset="0"/>
                        </a:rPr>
                        <a:t>weil</a:t>
                      </a:r>
                      <a:r>
                        <a:rPr lang="en-GB" baseline="0" dirty="0" smtClean="0">
                          <a:latin typeface="Comic Sans MS" panose="030F0702030302020204" pitchFamily="66" charset="0"/>
                        </a:rPr>
                        <a:t>…</a:t>
                      </a:r>
                      <a:endParaRPr lang="en-GB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328111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C36EF2D-DA88-2A4D-AF17-43242CE0F1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5837" y="865457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de-DE" dirty="0">
                <a:latin typeface="Comic Sans MS" panose="030F0902030302020204" pitchFamily="66" charset="0"/>
              </a:rPr>
              <a:t>A list of vocab for each topic is on </a:t>
            </a:r>
            <a:br>
              <a:rPr lang="de-DE" dirty="0">
                <a:latin typeface="Comic Sans MS" panose="030F0902030302020204" pitchFamily="66" charset="0"/>
              </a:rPr>
            </a:br>
            <a:r>
              <a:rPr lang="de-DE" dirty="0">
                <a:latin typeface="Comic Sans MS" panose="030F0902030302020204" pitchFamily="66" charset="0"/>
              </a:rPr>
              <a:t>Show My Homework.</a:t>
            </a:r>
            <a:br>
              <a:rPr lang="de-DE" dirty="0">
                <a:latin typeface="Comic Sans MS" panose="030F0902030302020204" pitchFamily="66" charset="0"/>
              </a:rPr>
            </a:br>
            <a:endParaRPr lang="de-DE" dirty="0">
              <a:latin typeface="Comic Sans MS" panose="030F0902030302020204" pitchFamily="66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1899D4A3-6B98-D14C-AB48-54F2209524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5837" y="2834916"/>
            <a:ext cx="10515600" cy="4351338"/>
          </a:xfrm>
        </p:spPr>
        <p:txBody>
          <a:bodyPr/>
          <a:lstStyle/>
          <a:p>
            <a:pPr marL="0" indent="0" algn="ctr">
              <a:buNone/>
            </a:pPr>
            <a:r>
              <a:rPr lang="de-DE" dirty="0">
                <a:latin typeface="Comic Sans MS" panose="030F0902030302020204" pitchFamily="66" charset="0"/>
              </a:rPr>
              <a:t>You can also use the following Quizlets to help you learn the vocab</a:t>
            </a:r>
          </a:p>
          <a:p>
            <a:pPr marL="0" indent="0" algn="ctr">
              <a:buNone/>
            </a:pPr>
            <a:endParaRPr lang="de-DE" dirty="0" smtClean="0">
              <a:latin typeface="Comic Sans MS" panose="030F0902030302020204" pitchFamily="66" charset="0"/>
            </a:endParaRPr>
          </a:p>
          <a:p>
            <a:pPr marL="0" indent="0" algn="ctr">
              <a:buNone/>
            </a:pPr>
            <a:r>
              <a:rPr lang="en-GB" dirty="0"/>
              <a:t>https://quizlet.com/join/EtGDy8Byw</a:t>
            </a:r>
            <a:endParaRPr lang="de-DE" dirty="0">
              <a:latin typeface="Comic Sans MS" panose="030F09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31285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64967BD-59D5-4815-BAEF-180B33E7A1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Comic Sans MS" panose="030F0702030302020204" pitchFamily="66" charset="0"/>
              </a:rPr>
              <a:t>Complete the knowledge organiser using the examples to help you!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96800C57-72FA-4653-8049-60B99CDA3C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18668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5569" y="38892"/>
            <a:ext cx="3905250" cy="3139321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>
                <a:latin typeface="Comic Sans MS" panose="030F0702030302020204" pitchFamily="66" charset="0"/>
              </a:rPr>
              <a:t>Where you went</a:t>
            </a:r>
          </a:p>
          <a:p>
            <a:r>
              <a:rPr lang="en-GB" dirty="0" err="1">
                <a:latin typeface="Comic Sans MS" panose="030F0702030302020204" pitchFamily="66" charset="0"/>
              </a:rPr>
              <a:t>Ich</a:t>
            </a:r>
            <a:r>
              <a:rPr lang="en-GB" dirty="0">
                <a:latin typeface="Comic Sans MS" panose="030F0702030302020204" pitchFamily="66" charset="0"/>
              </a:rPr>
              <a:t> war in…</a:t>
            </a:r>
          </a:p>
          <a:p>
            <a:r>
              <a:rPr lang="en-GB" dirty="0" smtClean="0">
                <a:latin typeface="Comic Sans MS" panose="030F0702030302020204" pitchFamily="66" charset="0"/>
              </a:rPr>
              <a:t>Deutschland</a:t>
            </a: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4192588" y="38892"/>
            <a:ext cx="3806828" cy="3139321"/>
          </a:xfrm>
          <a:prstGeom prst="rect">
            <a:avLst/>
          </a:prstGeom>
          <a:noFill/>
          <a:ln w="76200"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>
                <a:latin typeface="Comic Sans MS" panose="030F0702030302020204" pitchFamily="66" charset="0"/>
              </a:rPr>
              <a:t>When you went</a:t>
            </a:r>
          </a:p>
          <a:p>
            <a:r>
              <a:rPr lang="en-GB" dirty="0" err="1">
                <a:latin typeface="Comic Sans MS" panose="030F0702030302020204" pitchFamily="66" charset="0"/>
              </a:rPr>
              <a:t>im</a:t>
            </a:r>
            <a:r>
              <a:rPr lang="en-GB" dirty="0">
                <a:latin typeface="Comic Sans MS" panose="030F0702030302020204" pitchFamily="66" charset="0"/>
              </a:rPr>
              <a:t> </a:t>
            </a:r>
            <a:r>
              <a:rPr lang="en-GB" dirty="0" smtClean="0">
                <a:latin typeface="Comic Sans MS" panose="030F0702030302020204" pitchFamily="66" charset="0"/>
              </a:rPr>
              <a:t>Sommer</a:t>
            </a:r>
          </a:p>
          <a:p>
            <a:r>
              <a:rPr lang="en-GB" dirty="0"/>
              <a:t>	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8139112" y="3402281"/>
            <a:ext cx="3946525" cy="3139321"/>
          </a:xfrm>
          <a:prstGeom prst="rect">
            <a:avLst/>
          </a:prstGeom>
          <a:noFill/>
          <a:ln w="7620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>
                <a:latin typeface="Comic Sans MS" panose="030F0702030302020204" pitchFamily="66" charset="0"/>
              </a:rPr>
              <a:t>What the weather was like</a:t>
            </a:r>
          </a:p>
          <a:p>
            <a:r>
              <a:rPr lang="en-GB" dirty="0">
                <a:latin typeface="Comic Sans MS" panose="030F0702030302020204" pitchFamily="66" charset="0"/>
              </a:rPr>
              <a:t>Es war </a:t>
            </a:r>
            <a:r>
              <a:rPr lang="en-GB" dirty="0" err="1">
                <a:latin typeface="Comic Sans MS" panose="030F0702030302020204" pitchFamily="66" charset="0"/>
              </a:rPr>
              <a:t>sonnig</a:t>
            </a:r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4133850" y="3406516"/>
            <a:ext cx="3841750" cy="3139321"/>
          </a:xfrm>
          <a:prstGeom prst="rect">
            <a:avLst/>
          </a:prstGeom>
          <a:noFill/>
          <a:ln w="76200"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>
                <a:latin typeface="Comic Sans MS" panose="030F0702030302020204" pitchFamily="66" charset="0"/>
              </a:rPr>
              <a:t>What you did</a:t>
            </a:r>
          </a:p>
          <a:p>
            <a:r>
              <a:rPr lang="en-GB" dirty="0">
                <a:latin typeface="Comic Sans MS" panose="030F0702030302020204" pitchFamily="66" charset="0"/>
              </a:rPr>
              <a:t>Ich </a:t>
            </a:r>
            <a:r>
              <a:rPr lang="en-GB" dirty="0" err="1">
                <a:latin typeface="Comic Sans MS" panose="030F0702030302020204" pitchFamily="66" charset="0"/>
              </a:rPr>
              <a:t>habe</a:t>
            </a:r>
            <a:r>
              <a:rPr lang="en-GB" dirty="0">
                <a:latin typeface="Comic Sans MS" panose="030F0702030302020204" pitchFamily="66" charset="0"/>
              </a:rPr>
              <a:t> Pizza </a:t>
            </a:r>
            <a:r>
              <a:rPr lang="en-GB" dirty="0" err="1">
                <a:latin typeface="Comic Sans MS" panose="030F0702030302020204" pitchFamily="66" charset="0"/>
              </a:rPr>
              <a:t>gegessen</a:t>
            </a:r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23019" y="3402281"/>
            <a:ext cx="3987800" cy="3139321"/>
          </a:xfrm>
          <a:prstGeom prst="rect">
            <a:avLst/>
          </a:prstGeom>
          <a:noFill/>
          <a:ln w="7620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>
                <a:latin typeface="Comic Sans MS" panose="030F0702030302020204" pitchFamily="66" charset="0"/>
              </a:rPr>
              <a:t>Where you stayed</a:t>
            </a:r>
          </a:p>
          <a:p>
            <a:r>
              <a:rPr lang="en-GB" dirty="0" err="1">
                <a:latin typeface="Comic Sans MS" panose="030F0702030302020204" pitchFamily="66" charset="0"/>
              </a:rPr>
              <a:t>Ich</a:t>
            </a:r>
            <a:r>
              <a:rPr lang="en-GB" dirty="0">
                <a:latin typeface="Comic Sans MS" panose="030F0702030302020204" pitchFamily="66" charset="0"/>
              </a:rPr>
              <a:t> </a:t>
            </a:r>
            <a:r>
              <a:rPr lang="en-GB" dirty="0" err="1">
                <a:latin typeface="Comic Sans MS" panose="030F0702030302020204" pitchFamily="66" charset="0"/>
              </a:rPr>
              <a:t>habe</a:t>
            </a:r>
            <a:r>
              <a:rPr lang="en-GB" dirty="0">
                <a:latin typeface="Comic Sans MS" panose="030F0702030302020204" pitchFamily="66" charset="0"/>
              </a:rPr>
              <a:t>… </a:t>
            </a:r>
            <a:r>
              <a:rPr lang="en-GB" dirty="0" err="1">
                <a:latin typeface="Comic Sans MS" panose="030F0702030302020204" pitchFamily="66" charset="0"/>
              </a:rPr>
              <a:t>gewohnt</a:t>
            </a:r>
            <a:endParaRPr lang="en-GB" dirty="0">
              <a:latin typeface="Comic Sans MS" panose="030F0702030302020204" pitchFamily="66" charset="0"/>
            </a:endParaRPr>
          </a:p>
          <a:p>
            <a:r>
              <a:rPr lang="en-GB" dirty="0">
                <a:latin typeface="Comic Sans MS" panose="030F0702030302020204" pitchFamily="66" charset="0"/>
              </a:rPr>
              <a:t>in </a:t>
            </a:r>
            <a:r>
              <a:rPr lang="en-GB" dirty="0" err="1">
                <a:latin typeface="Comic Sans MS" panose="030F0702030302020204" pitchFamily="66" charset="0"/>
              </a:rPr>
              <a:t>einem</a:t>
            </a:r>
            <a:r>
              <a:rPr lang="en-GB" dirty="0">
                <a:latin typeface="Comic Sans MS" panose="030F0702030302020204" pitchFamily="66" charset="0"/>
              </a:rPr>
              <a:t> Hotel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D911CFF1-52EA-4C87-B9B4-2C4360635637}"/>
              </a:ext>
            </a:extLst>
          </p:cNvPr>
          <p:cNvSpPr txBox="1"/>
          <p:nvPr/>
        </p:nvSpPr>
        <p:spPr>
          <a:xfrm>
            <a:off x="8181185" y="38892"/>
            <a:ext cx="3946524" cy="3139321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>
                <a:latin typeface="Comic Sans MS" panose="030F0702030302020204" pitchFamily="66" charset="0"/>
              </a:rPr>
              <a:t>Who you went with</a:t>
            </a:r>
          </a:p>
          <a:p>
            <a:r>
              <a:rPr lang="en-GB" dirty="0" err="1">
                <a:latin typeface="Comic Sans MS" panose="030F0702030302020204" pitchFamily="66" charset="0"/>
              </a:rPr>
              <a:t>mit</a:t>
            </a:r>
            <a:r>
              <a:rPr lang="en-GB" dirty="0">
                <a:latin typeface="Comic Sans MS" panose="030F0702030302020204" pitchFamily="66" charset="0"/>
              </a:rPr>
              <a:t> </a:t>
            </a:r>
            <a:r>
              <a:rPr lang="en-GB" dirty="0" err="1">
                <a:latin typeface="Comic Sans MS" panose="030F0702030302020204" pitchFamily="66" charset="0"/>
              </a:rPr>
              <a:t>meiner</a:t>
            </a:r>
            <a:r>
              <a:rPr lang="en-GB" dirty="0">
                <a:latin typeface="Comic Sans MS" panose="030F0702030302020204" pitchFamily="66" charset="0"/>
              </a:rPr>
              <a:t> </a:t>
            </a:r>
            <a:r>
              <a:rPr lang="en-GB" dirty="0" err="1" smtClean="0">
                <a:latin typeface="Comic Sans MS" panose="030F0702030302020204" pitchFamily="66" charset="0"/>
              </a:rPr>
              <a:t>Familie</a:t>
            </a:r>
            <a:endParaRPr lang="en-GB" dirty="0" smtClean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60245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5569" y="38892"/>
            <a:ext cx="3905250" cy="3139321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 smtClean="0">
                <a:latin typeface="Comic Sans MS" panose="030F0702030302020204" pitchFamily="66" charset="0"/>
              </a:rPr>
              <a:t>TV</a:t>
            </a:r>
            <a:endParaRPr lang="en-GB" b="1" dirty="0">
              <a:latin typeface="Comic Sans MS" panose="030F0702030302020204" pitchFamily="66" charset="0"/>
            </a:endParaRPr>
          </a:p>
          <a:p>
            <a:r>
              <a:rPr lang="en-GB" dirty="0" err="1" smtClean="0">
                <a:latin typeface="Comic Sans MS" panose="030F0702030302020204" pitchFamily="66" charset="0"/>
              </a:rPr>
              <a:t>Ich</a:t>
            </a:r>
            <a:r>
              <a:rPr lang="en-GB" dirty="0" smtClean="0">
                <a:latin typeface="Comic Sans MS" panose="030F0702030302020204" pitchFamily="66" charset="0"/>
              </a:rPr>
              <a:t> </a:t>
            </a:r>
            <a:r>
              <a:rPr lang="en-GB" dirty="0" err="1" smtClean="0">
                <a:latin typeface="Comic Sans MS" panose="030F0702030302020204" pitchFamily="66" charset="0"/>
              </a:rPr>
              <a:t>sehe</a:t>
            </a:r>
            <a:r>
              <a:rPr lang="en-GB" dirty="0" smtClean="0">
                <a:latin typeface="Comic Sans MS" panose="030F0702030302020204" pitchFamily="66" charset="0"/>
              </a:rPr>
              <a:t> (</a:t>
            </a:r>
            <a:r>
              <a:rPr lang="en-GB" dirty="0" err="1" smtClean="0">
                <a:latin typeface="Comic Sans MS" panose="030F0702030302020204" pitchFamily="66" charset="0"/>
              </a:rPr>
              <a:t>nicht</a:t>
            </a:r>
            <a:r>
              <a:rPr lang="en-GB" dirty="0" smtClean="0">
                <a:latin typeface="Comic Sans MS" panose="030F0702030302020204" pitchFamily="66" charset="0"/>
              </a:rPr>
              <a:t>) </a:t>
            </a:r>
            <a:r>
              <a:rPr lang="en-GB" dirty="0" err="1" smtClean="0">
                <a:latin typeface="Comic Sans MS" panose="030F0702030302020204" pitchFamily="66" charset="0"/>
              </a:rPr>
              <a:t>gern</a:t>
            </a:r>
            <a:r>
              <a:rPr lang="en-GB" dirty="0" smtClean="0">
                <a:latin typeface="Comic Sans MS" panose="030F0702030302020204" pitchFamily="66" charset="0"/>
              </a:rPr>
              <a:t>…</a:t>
            </a:r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4192588" y="38892"/>
            <a:ext cx="3806828" cy="3139321"/>
          </a:xfrm>
          <a:prstGeom prst="rect">
            <a:avLst/>
          </a:prstGeom>
          <a:noFill/>
          <a:ln w="76200"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 smtClean="0">
                <a:latin typeface="Comic Sans MS" panose="030F0702030302020204" pitchFamily="66" charset="0"/>
              </a:rPr>
              <a:t>Film</a:t>
            </a:r>
            <a:endParaRPr lang="en-GB" b="1" dirty="0">
              <a:latin typeface="Comic Sans MS" panose="030F0702030302020204" pitchFamily="66" charset="0"/>
            </a:endParaRPr>
          </a:p>
          <a:p>
            <a:r>
              <a:rPr lang="en-GB" dirty="0" err="1">
                <a:latin typeface="Comic Sans MS" panose="030F0702030302020204" pitchFamily="66" charset="0"/>
              </a:rPr>
              <a:t>Ich</a:t>
            </a:r>
            <a:r>
              <a:rPr lang="en-GB" dirty="0">
                <a:latin typeface="Comic Sans MS" panose="030F0702030302020204" pitchFamily="66" charset="0"/>
              </a:rPr>
              <a:t> </a:t>
            </a:r>
            <a:r>
              <a:rPr lang="en-GB" dirty="0" err="1">
                <a:latin typeface="Comic Sans MS" panose="030F0702030302020204" pitchFamily="66" charset="0"/>
              </a:rPr>
              <a:t>sehe</a:t>
            </a:r>
            <a:r>
              <a:rPr lang="en-GB" dirty="0">
                <a:latin typeface="Comic Sans MS" panose="030F0702030302020204" pitchFamily="66" charset="0"/>
              </a:rPr>
              <a:t> (</a:t>
            </a:r>
            <a:r>
              <a:rPr lang="en-GB" dirty="0" err="1">
                <a:latin typeface="Comic Sans MS" panose="030F0702030302020204" pitchFamily="66" charset="0"/>
              </a:rPr>
              <a:t>nicht</a:t>
            </a:r>
            <a:r>
              <a:rPr lang="en-GB" dirty="0">
                <a:latin typeface="Comic Sans MS" panose="030F0702030302020204" pitchFamily="66" charset="0"/>
              </a:rPr>
              <a:t>) </a:t>
            </a:r>
            <a:r>
              <a:rPr lang="en-GB" dirty="0" err="1">
                <a:latin typeface="Comic Sans MS" panose="030F0702030302020204" pitchFamily="66" charset="0"/>
              </a:rPr>
              <a:t>gern</a:t>
            </a:r>
            <a:r>
              <a:rPr lang="en-GB" dirty="0">
                <a:latin typeface="Comic Sans MS" panose="030F0702030302020204" pitchFamily="66" charset="0"/>
              </a:rPr>
              <a:t>…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8139112" y="3402281"/>
            <a:ext cx="3946525" cy="3139321"/>
          </a:xfrm>
          <a:prstGeom prst="rect">
            <a:avLst/>
          </a:prstGeom>
          <a:noFill/>
          <a:ln w="7620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 smtClean="0">
                <a:latin typeface="Comic Sans MS" panose="030F0702030302020204" pitchFamily="66" charset="0"/>
              </a:rPr>
              <a:t>Healthy lifestyles</a:t>
            </a:r>
            <a:endParaRPr lang="en-GB" b="1" dirty="0">
              <a:latin typeface="Comic Sans MS" panose="030F0702030302020204" pitchFamily="66" charset="0"/>
            </a:endParaRPr>
          </a:p>
          <a:p>
            <a:r>
              <a:rPr lang="en-GB" dirty="0" err="1" smtClean="0">
                <a:latin typeface="Comic Sans MS" panose="030F0702030302020204" pitchFamily="66" charset="0"/>
              </a:rPr>
              <a:t>Ich</a:t>
            </a:r>
            <a:r>
              <a:rPr lang="en-GB" dirty="0" smtClean="0">
                <a:latin typeface="Comic Sans MS" panose="030F0702030302020204" pitchFamily="66" charset="0"/>
              </a:rPr>
              <a:t> bin (un) </a:t>
            </a:r>
            <a:r>
              <a:rPr lang="en-GB" dirty="0" err="1" smtClean="0">
                <a:latin typeface="Comic Sans MS" panose="030F0702030302020204" pitchFamily="66" charset="0"/>
              </a:rPr>
              <a:t>gesund</a:t>
            </a:r>
            <a:endParaRPr lang="en-GB" dirty="0" smtClean="0">
              <a:latin typeface="Comic Sans MS" panose="030F0702030302020204" pitchFamily="66" charset="0"/>
            </a:endParaRPr>
          </a:p>
          <a:p>
            <a:r>
              <a:rPr lang="en-GB" dirty="0" smtClean="0">
                <a:latin typeface="Comic Sans MS" panose="030F0702030302020204" pitchFamily="66" charset="0"/>
              </a:rPr>
              <a:t>Mann muss…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4133850" y="3406516"/>
            <a:ext cx="3841750" cy="3139321"/>
          </a:xfrm>
          <a:prstGeom prst="rect">
            <a:avLst/>
          </a:prstGeom>
          <a:noFill/>
          <a:ln w="76200"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 smtClean="0">
                <a:latin typeface="Comic Sans MS" panose="030F0702030302020204" pitchFamily="66" charset="0"/>
              </a:rPr>
              <a:t>Sport</a:t>
            </a:r>
            <a:endParaRPr lang="en-GB" b="1" dirty="0">
              <a:latin typeface="Comic Sans MS" panose="030F0702030302020204" pitchFamily="66" charset="0"/>
            </a:endParaRPr>
          </a:p>
          <a:p>
            <a:r>
              <a:rPr lang="en-GB" dirty="0" err="1" smtClean="0">
                <a:latin typeface="Comic Sans MS" panose="030F0702030302020204" pitchFamily="66" charset="0"/>
              </a:rPr>
              <a:t>Ich</a:t>
            </a:r>
            <a:r>
              <a:rPr lang="en-GB" dirty="0" smtClean="0">
                <a:latin typeface="Comic Sans MS" panose="030F0702030302020204" pitchFamily="66" charset="0"/>
              </a:rPr>
              <a:t> </a:t>
            </a:r>
            <a:r>
              <a:rPr lang="en-GB" dirty="0" err="1" smtClean="0">
                <a:latin typeface="Comic Sans MS" panose="030F0702030302020204" pitchFamily="66" charset="0"/>
              </a:rPr>
              <a:t>spiele</a:t>
            </a:r>
            <a:r>
              <a:rPr lang="en-GB" dirty="0" smtClean="0">
                <a:latin typeface="Comic Sans MS" panose="030F0702030302020204" pitchFamily="66" charset="0"/>
              </a:rPr>
              <a:t> </a:t>
            </a:r>
            <a:r>
              <a:rPr lang="en-GB" dirty="0" err="1" smtClean="0">
                <a:latin typeface="Comic Sans MS" panose="030F0702030302020204" pitchFamily="66" charset="0"/>
              </a:rPr>
              <a:t>gern</a:t>
            </a:r>
            <a:r>
              <a:rPr lang="en-GB" dirty="0" smtClean="0">
                <a:latin typeface="Comic Sans MS" panose="030F0702030302020204" pitchFamily="66" charset="0"/>
              </a:rPr>
              <a:t>/</a:t>
            </a:r>
            <a:r>
              <a:rPr lang="en-GB" dirty="0" err="1" smtClean="0">
                <a:latin typeface="Comic Sans MS" panose="030F0702030302020204" pitchFamily="66" charset="0"/>
              </a:rPr>
              <a:t>nicht</a:t>
            </a:r>
            <a:r>
              <a:rPr lang="en-GB" dirty="0" smtClean="0">
                <a:latin typeface="Comic Sans MS" panose="030F0702030302020204" pitchFamily="66" charset="0"/>
              </a:rPr>
              <a:t> </a:t>
            </a:r>
            <a:r>
              <a:rPr lang="en-GB" dirty="0" err="1" smtClean="0">
                <a:latin typeface="Comic Sans MS" panose="030F0702030302020204" pitchFamily="66" charset="0"/>
              </a:rPr>
              <a:t>gern</a:t>
            </a:r>
            <a:r>
              <a:rPr lang="en-GB" dirty="0" smtClean="0">
                <a:latin typeface="Comic Sans MS" panose="030F0702030302020204" pitchFamily="66" charset="0"/>
              </a:rPr>
              <a:t>…</a:t>
            </a:r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23019" y="3402281"/>
            <a:ext cx="3987800" cy="3139321"/>
          </a:xfrm>
          <a:prstGeom prst="rect">
            <a:avLst/>
          </a:prstGeom>
          <a:noFill/>
          <a:ln w="7620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 smtClean="0">
                <a:latin typeface="Comic Sans MS" panose="030F0702030302020204" pitchFamily="66" charset="0"/>
              </a:rPr>
              <a:t>Food and Drink</a:t>
            </a:r>
            <a:endParaRPr lang="en-GB" b="1" dirty="0">
              <a:latin typeface="Comic Sans MS" panose="030F0702030302020204" pitchFamily="66" charset="0"/>
            </a:endParaRPr>
          </a:p>
          <a:p>
            <a:r>
              <a:rPr lang="en-GB" dirty="0" err="1" smtClean="0">
                <a:latin typeface="Comic Sans MS" panose="030F0702030302020204" pitchFamily="66" charset="0"/>
              </a:rPr>
              <a:t>Ich</a:t>
            </a:r>
            <a:r>
              <a:rPr lang="en-GB" dirty="0" smtClean="0">
                <a:latin typeface="Comic Sans MS" panose="030F0702030302020204" pitchFamily="66" charset="0"/>
              </a:rPr>
              <a:t> </a:t>
            </a:r>
            <a:r>
              <a:rPr lang="en-GB" dirty="0" err="1" smtClean="0">
                <a:latin typeface="Comic Sans MS" panose="030F0702030302020204" pitchFamily="66" charset="0"/>
              </a:rPr>
              <a:t>esse</a:t>
            </a:r>
            <a:r>
              <a:rPr lang="en-GB" dirty="0" smtClean="0">
                <a:latin typeface="Comic Sans MS" panose="030F0702030302020204" pitchFamily="66" charset="0"/>
              </a:rPr>
              <a:t>/</a:t>
            </a:r>
            <a:r>
              <a:rPr lang="en-GB" dirty="0" err="1" smtClean="0">
                <a:latin typeface="Comic Sans MS" panose="030F0702030302020204" pitchFamily="66" charset="0"/>
              </a:rPr>
              <a:t>trinke</a:t>
            </a:r>
            <a:r>
              <a:rPr lang="en-GB" dirty="0" smtClean="0">
                <a:latin typeface="Comic Sans MS" panose="030F0702030302020204" pitchFamily="66" charset="0"/>
              </a:rPr>
              <a:t> (</a:t>
            </a:r>
            <a:r>
              <a:rPr lang="en-GB" dirty="0" err="1" smtClean="0">
                <a:latin typeface="Comic Sans MS" panose="030F0702030302020204" pitchFamily="66" charset="0"/>
              </a:rPr>
              <a:t>nicht</a:t>
            </a:r>
            <a:r>
              <a:rPr lang="en-GB" dirty="0" smtClean="0">
                <a:latin typeface="Comic Sans MS" panose="030F0702030302020204" pitchFamily="66" charset="0"/>
              </a:rPr>
              <a:t>) </a:t>
            </a:r>
            <a:r>
              <a:rPr lang="en-GB" dirty="0" err="1" smtClean="0">
                <a:latin typeface="Comic Sans MS" panose="030F0702030302020204" pitchFamily="66" charset="0"/>
              </a:rPr>
              <a:t>gern</a:t>
            </a:r>
            <a:r>
              <a:rPr lang="en-GB" dirty="0" smtClean="0">
                <a:latin typeface="Comic Sans MS" panose="030F0702030302020204" pitchFamily="66" charset="0"/>
              </a:rPr>
              <a:t>…</a:t>
            </a:r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D911CFF1-52EA-4C87-B9B4-2C4360635637}"/>
              </a:ext>
            </a:extLst>
          </p:cNvPr>
          <p:cNvSpPr txBox="1"/>
          <p:nvPr/>
        </p:nvSpPr>
        <p:spPr>
          <a:xfrm>
            <a:off x="8181185" y="38892"/>
            <a:ext cx="3946524" cy="3139321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 smtClean="0">
                <a:latin typeface="Comic Sans MS" panose="030F0702030302020204" pitchFamily="66" charset="0"/>
              </a:rPr>
              <a:t>Books</a:t>
            </a:r>
          </a:p>
          <a:p>
            <a:r>
              <a:rPr lang="en-GB" dirty="0" err="1" smtClean="0">
                <a:latin typeface="Comic Sans MS" panose="030F0702030302020204" pitchFamily="66" charset="0"/>
              </a:rPr>
              <a:t>Ich</a:t>
            </a:r>
            <a:r>
              <a:rPr lang="en-GB" dirty="0" smtClean="0">
                <a:latin typeface="Comic Sans MS" panose="030F0702030302020204" pitchFamily="66" charset="0"/>
              </a:rPr>
              <a:t> lese (</a:t>
            </a:r>
            <a:r>
              <a:rPr lang="en-GB" dirty="0" err="1" smtClean="0">
                <a:latin typeface="Comic Sans MS" panose="030F0702030302020204" pitchFamily="66" charset="0"/>
              </a:rPr>
              <a:t>nicht</a:t>
            </a:r>
            <a:r>
              <a:rPr lang="en-GB" dirty="0" smtClean="0">
                <a:latin typeface="Comic Sans MS" panose="030F0702030302020204" pitchFamily="66" charset="0"/>
              </a:rPr>
              <a:t>) </a:t>
            </a:r>
            <a:r>
              <a:rPr lang="en-GB" dirty="0" err="1" smtClean="0">
                <a:latin typeface="Comic Sans MS" panose="030F0702030302020204" pitchFamily="66" charset="0"/>
              </a:rPr>
              <a:t>gern</a:t>
            </a:r>
            <a:r>
              <a:rPr lang="en-GB" dirty="0" smtClean="0">
                <a:latin typeface="Comic Sans MS" panose="030F0702030302020204" pitchFamily="66" charset="0"/>
              </a:rPr>
              <a:t>…</a:t>
            </a:r>
            <a:endParaRPr lang="en-GB" dirty="0">
              <a:latin typeface="Comic Sans MS" panose="030F0702030302020204" pitchFamily="66" charset="0"/>
            </a:endParaRPr>
          </a:p>
          <a:p>
            <a:endParaRPr lang="en-GB" dirty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96081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39700" y="3397166"/>
            <a:ext cx="3937000" cy="341632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>
                <a:latin typeface="Comic Sans MS" panose="030F0702030302020204" pitchFamily="66" charset="0"/>
              </a:rPr>
              <a:t>Reasons</a:t>
            </a:r>
            <a:endParaRPr lang="en-GB" dirty="0"/>
          </a:p>
          <a:p>
            <a:r>
              <a:rPr lang="en-GB" dirty="0" err="1">
                <a:latin typeface="Comic Sans MS" panose="030F0702030302020204" pitchFamily="66" charset="0"/>
              </a:rPr>
              <a:t>d</a:t>
            </a:r>
            <a:r>
              <a:rPr lang="en-GB" dirty="0" err="1" smtClean="0">
                <a:latin typeface="Comic Sans MS" panose="030F0702030302020204" pitchFamily="66" charset="0"/>
              </a:rPr>
              <a:t>enn</a:t>
            </a:r>
            <a:r>
              <a:rPr lang="en-GB" dirty="0" smtClean="0">
                <a:latin typeface="Comic Sans MS" panose="030F0702030302020204" pitchFamily="66" charset="0"/>
              </a:rPr>
              <a:t> </a:t>
            </a:r>
            <a:r>
              <a:rPr lang="en-GB" dirty="0" err="1" smtClean="0">
                <a:latin typeface="Comic Sans MS" panose="030F0702030302020204" pitchFamily="66" charset="0"/>
              </a:rPr>
              <a:t>es</a:t>
            </a:r>
            <a:r>
              <a:rPr lang="en-GB" dirty="0" smtClean="0">
                <a:latin typeface="Comic Sans MS" panose="030F0702030302020204" pitchFamily="66" charset="0"/>
              </a:rPr>
              <a:t> </a:t>
            </a:r>
            <a:r>
              <a:rPr lang="en-GB" dirty="0" err="1" smtClean="0">
                <a:latin typeface="Comic Sans MS" panose="030F0702030302020204" pitchFamily="66" charset="0"/>
              </a:rPr>
              <a:t>ist</a:t>
            </a:r>
            <a:r>
              <a:rPr lang="en-GB" dirty="0" smtClean="0">
                <a:latin typeface="Comic Sans MS" panose="030F0702030302020204" pitchFamily="66" charset="0"/>
              </a:rPr>
              <a:t>…</a:t>
            </a:r>
          </a:p>
          <a:p>
            <a:r>
              <a:rPr lang="en-GB" dirty="0" err="1" smtClean="0">
                <a:latin typeface="Comic Sans MS" panose="030F0702030302020204" pitchFamily="66" charset="0"/>
              </a:rPr>
              <a:t>weil</a:t>
            </a:r>
            <a:r>
              <a:rPr lang="en-GB" dirty="0" smtClean="0">
                <a:latin typeface="Comic Sans MS" panose="030F0702030302020204" pitchFamily="66" charset="0"/>
              </a:rPr>
              <a:t> </a:t>
            </a:r>
            <a:r>
              <a:rPr lang="en-GB" dirty="0" err="1" smtClean="0">
                <a:latin typeface="Comic Sans MS" panose="030F0702030302020204" pitchFamily="66" charset="0"/>
              </a:rPr>
              <a:t>es</a:t>
            </a:r>
            <a:r>
              <a:rPr lang="en-GB" dirty="0" smtClean="0">
                <a:latin typeface="Comic Sans MS" panose="030F0702030302020204" pitchFamily="66" charset="0"/>
              </a:rPr>
              <a:t>…. </a:t>
            </a:r>
            <a:r>
              <a:rPr lang="en-GB" dirty="0" err="1" smtClean="0">
                <a:latin typeface="Comic Sans MS" panose="030F0702030302020204" pitchFamily="66" charset="0"/>
              </a:rPr>
              <a:t>ist</a:t>
            </a:r>
            <a:endParaRPr lang="en-GB" dirty="0">
              <a:latin typeface="Comic Sans MS" panose="030F0702030302020204" pitchFamily="66" charset="0"/>
            </a:endParaRP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4267200" y="12366"/>
            <a:ext cx="3987800" cy="3139321"/>
          </a:xfrm>
          <a:prstGeom prst="rect">
            <a:avLst/>
          </a:prstGeom>
          <a:noFill/>
          <a:ln w="76200">
            <a:solidFill>
              <a:schemeClr val="accent4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>
                <a:latin typeface="Comic Sans MS" panose="030F0702030302020204" pitchFamily="66" charset="0"/>
              </a:rPr>
              <a:t>Connectives</a:t>
            </a:r>
          </a:p>
          <a:p>
            <a:r>
              <a:rPr lang="en-GB" dirty="0">
                <a:latin typeface="Comic Sans MS" panose="030F0702030302020204" pitchFamily="66" charset="0"/>
              </a:rPr>
              <a:t>und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39700" y="8223"/>
            <a:ext cx="3987800" cy="3139321"/>
          </a:xfrm>
          <a:prstGeom prst="rect">
            <a:avLst/>
          </a:prstGeom>
          <a:noFill/>
          <a:ln w="76200"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>
                <a:latin typeface="Comic Sans MS" panose="030F0702030302020204" pitchFamily="66" charset="0"/>
              </a:rPr>
              <a:t>Opinions</a:t>
            </a:r>
          </a:p>
          <a:p>
            <a:r>
              <a:rPr lang="en-GB" dirty="0" err="1" smtClean="0">
                <a:latin typeface="Comic Sans MS" panose="030F0702030302020204" pitchFamily="66" charset="0"/>
              </a:rPr>
              <a:t>Ich</a:t>
            </a:r>
            <a:r>
              <a:rPr lang="en-GB" dirty="0" smtClean="0">
                <a:latin typeface="Comic Sans MS" panose="030F0702030302020204" pitchFamily="66" charset="0"/>
              </a:rPr>
              <a:t>… (</a:t>
            </a:r>
            <a:r>
              <a:rPr lang="en-GB" dirty="0" err="1" smtClean="0">
                <a:latin typeface="Comic Sans MS" panose="030F0702030302020204" pitchFamily="66" charset="0"/>
              </a:rPr>
              <a:t>nicht</a:t>
            </a:r>
            <a:r>
              <a:rPr lang="en-GB" dirty="0" smtClean="0">
                <a:latin typeface="Comic Sans MS" panose="030F0702030302020204" pitchFamily="66" charset="0"/>
              </a:rPr>
              <a:t>) </a:t>
            </a:r>
            <a:r>
              <a:rPr lang="en-GB" dirty="0" err="1" smtClean="0">
                <a:latin typeface="Comic Sans MS" panose="030F0702030302020204" pitchFamily="66" charset="0"/>
              </a:rPr>
              <a:t>gern</a:t>
            </a:r>
            <a:endParaRPr lang="en-GB" dirty="0" smtClean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 smtClean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4133850" y="3424741"/>
            <a:ext cx="8058150" cy="3354765"/>
          </a:xfrm>
          <a:prstGeom prst="rect">
            <a:avLst/>
          </a:prstGeom>
          <a:noFill/>
          <a:ln w="76200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Comic Sans MS" panose="030F0702030302020204" pitchFamily="66" charset="0"/>
              </a:rPr>
              <a:t>Now use the words in these boxes to create as many sentences as you can about your </a:t>
            </a:r>
            <a:r>
              <a:rPr lang="en-GB" sz="1600" dirty="0" smtClean="0">
                <a:latin typeface="Comic Sans MS" panose="030F0702030302020204" pitchFamily="66" charset="0"/>
              </a:rPr>
              <a:t>hobbies/(un) healthy lifestyle </a:t>
            </a:r>
            <a:r>
              <a:rPr lang="en-GB" sz="1600" dirty="0">
                <a:latin typeface="Comic Sans MS" panose="030F0702030302020204" pitchFamily="66" charset="0"/>
              </a:rPr>
              <a:t>(use extra paper if you need to):</a:t>
            </a:r>
          </a:p>
          <a:p>
            <a:r>
              <a:rPr lang="en-GB" dirty="0">
                <a:latin typeface="Comic Sans MS" panose="030F0702030302020204" pitchFamily="66" charset="0"/>
              </a:rPr>
              <a:t>1._____________________________________________________</a:t>
            </a:r>
          </a:p>
          <a:p>
            <a:r>
              <a:rPr lang="en-GB" dirty="0">
                <a:latin typeface="Comic Sans MS" panose="030F0702030302020204" pitchFamily="66" charset="0"/>
              </a:rPr>
              <a:t>2._____________________________________________________</a:t>
            </a:r>
          </a:p>
          <a:p>
            <a:r>
              <a:rPr lang="en-GB" dirty="0">
                <a:latin typeface="Comic Sans MS" panose="030F0702030302020204" pitchFamily="66" charset="0"/>
              </a:rPr>
              <a:t>3._____________________________________________________</a:t>
            </a:r>
          </a:p>
          <a:p>
            <a:r>
              <a:rPr lang="en-GB" dirty="0">
                <a:latin typeface="Comic Sans MS" panose="030F0702030302020204" pitchFamily="66" charset="0"/>
              </a:rPr>
              <a:t>4._____________________________________________________</a:t>
            </a:r>
          </a:p>
          <a:p>
            <a:r>
              <a:rPr lang="en-GB" dirty="0">
                <a:latin typeface="Comic Sans MS" panose="030F0702030302020204" pitchFamily="66" charset="0"/>
              </a:rPr>
              <a:t>5._____________________________________________________</a:t>
            </a:r>
          </a:p>
          <a:p>
            <a:r>
              <a:rPr lang="en-GB" dirty="0">
                <a:latin typeface="Comic Sans MS" panose="030F0702030302020204" pitchFamily="66" charset="0"/>
              </a:rPr>
              <a:t>6._____________________________________________________</a:t>
            </a:r>
          </a:p>
          <a:p>
            <a:r>
              <a:rPr lang="en-GB" dirty="0">
                <a:latin typeface="Comic Sans MS" panose="030F0702030302020204" pitchFamily="66" charset="0"/>
              </a:rPr>
              <a:t>7._____________________________________________________</a:t>
            </a:r>
          </a:p>
          <a:p>
            <a:r>
              <a:rPr lang="en-GB" dirty="0">
                <a:latin typeface="Comic Sans MS" panose="030F0702030302020204" pitchFamily="66" charset="0"/>
              </a:rPr>
              <a:t>8._____________________________________________________</a:t>
            </a:r>
          </a:p>
          <a:p>
            <a:r>
              <a:rPr lang="en-GB" dirty="0">
                <a:latin typeface="Comic Sans MS" panose="030F0702030302020204" pitchFamily="66" charset="0"/>
              </a:rPr>
              <a:t>9._____________________________________________________</a:t>
            </a:r>
          </a:p>
          <a:p>
            <a:r>
              <a:rPr lang="en-GB" dirty="0">
                <a:latin typeface="Comic Sans MS" panose="030F0702030302020204" pitchFamily="66" charset="0"/>
              </a:rPr>
              <a:t>10.____________________________________________________</a:t>
            </a:r>
          </a:p>
        </p:txBody>
      </p:sp>
    </p:spTree>
    <p:extLst>
      <p:ext uri="{BB962C8B-B14F-4D97-AF65-F5344CB8AC3E}">
        <p14:creationId xmlns:p14="http://schemas.microsoft.com/office/powerpoint/2010/main" val="35464399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7921" y="2070128"/>
            <a:ext cx="2997200" cy="15696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3200" dirty="0" err="1">
                <a:solidFill>
                  <a:srgbClr val="FF0000"/>
                </a:solidFill>
                <a:latin typeface="Comic Sans MS" panose="030F0702030302020204" pitchFamily="66" charset="0"/>
              </a:rPr>
              <a:t>Ich</a:t>
            </a:r>
            <a:r>
              <a:rPr lang="en-GB" sz="3200" dirty="0">
                <a:latin typeface="Comic Sans MS" panose="030F0702030302020204" pitchFamily="66" charset="0"/>
              </a:rPr>
              <a:t> (I)</a:t>
            </a:r>
          </a:p>
          <a:p>
            <a:endParaRPr lang="en-GB" sz="3200" dirty="0">
              <a:latin typeface="Comic Sans MS" panose="030F0702030302020204" pitchFamily="66" charset="0"/>
            </a:endParaRPr>
          </a:p>
          <a:p>
            <a:r>
              <a:rPr lang="en-GB" sz="3200" dirty="0" err="1">
                <a:latin typeface="Comic Sans MS" panose="030F0702030302020204" pitchFamily="66" charset="0"/>
              </a:rPr>
              <a:t>Wir</a:t>
            </a:r>
            <a:r>
              <a:rPr lang="en-GB" sz="3200" dirty="0">
                <a:latin typeface="Comic Sans MS" panose="030F0702030302020204" pitchFamily="66" charset="0"/>
              </a:rPr>
              <a:t> (We)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332121" y="2070128"/>
            <a:ext cx="3740150" cy="15696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3200" dirty="0" err="1">
                <a:solidFill>
                  <a:srgbClr val="FF0000"/>
                </a:solidFill>
                <a:latin typeface="Comic Sans MS" panose="030F0702030302020204" pitchFamily="66" charset="0"/>
              </a:rPr>
              <a:t>habe</a:t>
            </a:r>
            <a:r>
              <a:rPr lang="en-GB" sz="3200" dirty="0">
                <a:latin typeface="Comic Sans MS" panose="030F0702030302020204" pitchFamily="66" charset="0"/>
              </a:rPr>
              <a:t> (have)</a:t>
            </a:r>
          </a:p>
          <a:p>
            <a:endParaRPr lang="en-GB" sz="3200" dirty="0">
              <a:latin typeface="Comic Sans MS" panose="030F0702030302020204" pitchFamily="66" charset="0"/>
            </a:endParaRPr>
          </a:p>
          <a:p>
            <a:r>
              <a:rPr lang="en-GB" sz="3200" dirty="0" err="1">
                <a:latin typeface="Comic Sans MS" panose="030F0702030302020204" pitchFamily="66" charset="0"/>
              </a:rPr>
              <a:t>haben</a:t>
            </a:r>
            <a:r>
              <a:rPr lang="en-GB" sz="3200" dirty="0">
                <a:latin typeface="Comic Sans MS" panose="030F0702030302020204" pitchFamily="66" charset="0"/>
              </a:rPr>
              <a:t> (have)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250071" y="2057428"/>
            <a:ext cx="2571750" cy="181588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3200" dirty="0">
                <a:latin typeface="Comic Sans MS" panose="030F0702030302020204" pitchFamily="66" charset="0"/>
              </a:rPr>
              <a:t>Other sentences parts</a:t>
            </a:r>
            <a:endParaRPr lang="en-GB" sz="1600" dirty="0"/>
          </a:p>
          <a:p>
            <a:endParaRPr lang="en-GB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9918700" y="183979"/>
            <a:ext cx="2190750" cy="600164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 err="1">
                <a:solidFill>
                  <a:srgbClr val="FF0000"/>
                </a:solidFill>
                <a:latin typeface="Comic Sans MS" panose="030F0702030302020204" pitchFamily="66" charset="0"/>
              </a:rPr>
              <a:t>ge</a:t>
            </a:r>
            <a:r>
              <a:rPr lang="en-GB" sz="2400" dirty="0" err="1">
                <a:latin typeface="Comic Sans MS" panose="030F0702030302020204" pitchFamily="66" charset="0"/>
              </a:rPr>
              <a:t>wohn</a:t>
            </a:r>
            <a:r>
              <a:rPr lang="en-GB" sz="2400" dirty="0" err="1">
                <a:solidFill>
                  <a:srgbClr val="FF0000"/>
                </a:solidFill>
                <a:latin typeface="Comic Sans MS" panose="030F0702030302020204" pitchFamily="66" charset="0"/>
              </a:rPr>
              <a:t>t</a:t>
            </a:r>
            <a:r>
              <a:rPr lang="en-GB" sz="2400" dirty="0">
                <a:latin typeface="Comic Sans MS" panose="030F0702030302020204" pitchFamily="66" charset="0"/>
              </a:rPr>
              <a:t> (stayed)</a:t>
            </a:r>
          </a:p>
          <a:p>
            <a:r>
              <a:rPr lang="en-GB" sz="2400" dirty="0" err="1">
                <a:solidFill>
                  <a:srgbClr val="FF0000"/>
                </a:solidFill>
                <a:latin typeface="Comic Sans MS" panose="030F0702030302020204" pitchFamily="66" charset="0"/>
              </a:rPr>
              <a:t>ge</a:t>
            </a:r>
            <a:r>
              <a:rPr lang="en-GB" sz="2400" dirty="0" err="1">
                <a:latin typeface="Comic Sans MS" panose="030F0702030302020204" pitchFamily="66" charset="0"/>
              </a:rPr>
              <a:t>spiel</a:t>
            </a:r>
            <a:r>
              <a:rPr lang="en-GB" sz="2400" dirty="0" err="1">
                <a:solidFill>
                  <a:srgbClr val="FF0000"/>
                </a:solidFill>
                <a:latin typeface="Comic Sans MS" panose="030F0702030302020204" pitchFamily="66" charset="0"/>
              </a:rPr>
              <a:t>t</a:t>
            </a:r>
            <a:endParaRPr lang="en-GB" sz="2400" dirty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r>
              <a:rPr lang="en-GB" sz="2400" dirty="0">
                <a:latin typeface="Comic Sans MS" panose="030F0702030302020204" pitchFamily="66" charset="0"/>
              </a:rPr>
              <a:t>(played)</a:t>
            </a:r>
          </a:p>
          <a:p>
            <a:r>
              <a:rPr lang="en-GB" sz="2400" dirty="0" err="1">
                <a:solidFill>
                  <a:srgbClr val="FF0000"/>
                </a:solidFill>
                <a:latin typeface="Comic Sans MS" panose="030F0702030302020204" pitchFamily="66" charset="0"/>
              </a:rPr>
              <a:t>ge</a:t>
            </a:r>
            <a:r>
              <a:rPr lang="en-GB" sz="2400" dirty="0" err="1">
                <a:latin typeface="Comic Sans MS" panose="030F0702030302020204" pitchFamily="66" charset="0"/>
              </a:rPr>
              <a:t>hör</a:t>
            </a:r>
            <a:r>
              <a:rPr lang="en-GB" sz="2400" dirty="0" err="1">
                <a:solidFill>
                  <a:srgbClr val="FF0000"/>
                </a:solidFill>
                <a:latin typeface="Comic Sans MS" panose="030F0702030302020204" pitchFamily="66" charset="0"/>
              </a:rPr>
              <a:t>t</a:t>
            </a:r>
            <a:endParaRPr lang="en-GB" sz="2400" dirty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r>
              <a:rPr lang="en-GB" sz="2400" dirty="0">
                <a:latin typeface="Comic Sans MS" panose="030F0702030302020204" pitchFamily="66" charset="0"/>
              </a:rPr>
              <a:t>(heard)</a:t>
            </a:r>
          </a:p>
          <a:p>
            <a:r>
              <a:rPr lang="en-GB" sz="2400" dirty="0" err="1">
                <a:solidFill>
                  <a:srgbClr val="FF0000"/>
                </a:solidFill>
                <a:latin typeface="Comic Sans MS" panose="030F0702030302020204" pitchFamily="66" charset="0"/>
              </a:rPr>
              <a:t>ge</a:t>
            </a:r>
            <a:r>
              <a:rPr lang="en-GB" sz="2400" dirty="0" err="1">
                <a:latin typeface="Comic Sans MS" panose="030F0702030302020204" pitchFamily="66" charset="0"/>
              </a:rPr>
              <a:t>kauf</a:t>
            </a:r>
            <a:r>
              <a:rPr lang="en-GB" sz="2400" dirty="0" err="1">
                <a:solidFill>
                  <a:srgbClr val="FF0000"/>
                </a:solidFill>
                <a:latin typeface="Comic Sans MS" panose="030F0702030302020204" pitchFamily="66" charset="0"/>
              </a:rPr>
              <a:t>t</a:t>
            </a:r>
            <a:endParaRPr lang="en-GB" sz="2400" dirty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r>
              <a:rPr lang="en-GB" sz="2400" dirty="0">
                <a:latin typeface="Comic Sans MS" panose="030F0702030302020204" pitchFamily="66" charset="0"/>
              </a:rPr>
              <a:t>(bought)</a:t>
            </a:r>
          </a:p>
          <a:p>
            <a:r>
              <a:rPr lang="en-GB" sz="2400" dirty="0" err="1">
                <a:solidFill>
                  <a:srgbClr val="FF0000"/>
                </a:solidFill>
                <a:latin typeface="Comic Sans MS" panose="030F0702030302020204" pitchFamily="66" charset="0"/>
              </a:rPr>
              <a:t>ge</a:t>
            </a:r>
            <a:r>
              <a:rPr lang="en-GB" sz="2400" dirty="0" err="1">
                <a:latin typeface="Comic Sans MS" panose="030F0702030302020204" pitchFamily="66" charset="0"/>
              </a:rPr>
              <a:t>mach</a:t>
            </a:r>
            <a:r>
              <a:rPr lang="en-GB" sz="2400" dirty="0" err="1">
                <a:solidFill>
                  <a:srgbClr val="FF0000"/>
                </a:solidFill>
                <a:latin typeface="Comic Sans MS" panose="030F0702030302020204" pitchFamily="66" charset="0"/>
              </a:rPr>
              <a:t>t</a:t>
            </a:r>
            <a:endParaRPr lang="en-GB" sz="2400" dirty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r>
              <a:rPr lang="en-GB" sz="2400" dirty="0">
                <a:latin typeface="Comic Sans MS" panose="030F0702030302020204" pitchFamily="66" charset="0"/>
              </a:rPr>
              <a:t>(done)</a:t>
            </a:r>
          </a:p>
          <a:p>
            <a:r>
              <a:rPr lang="en-GB" sz="2400" dirty="0" err="1">
                <a:solidFill>
                  <a:srgbClr val="FF0000"/>
                </a:solidFill>
                <a:latin typeface="Comic Sans MS" panose="030F0702030302020204" pitchFamily="66" charset="0"/>
              </a:rPr>
              <a:t>ge</a:t>
            </a:r>
            <a:r>
              <a:rPr lang="en-GB" sz="2400" dirty="0" err="1">
                <a:latin typeface="Comic Sans MS" panose="030F0702030302020204" pitchFamily="66" charset="0"/>
              </a:rPr>
              <a:t>gess</a:t>
            </a:r>
            <a:r>
              <a:rPr lang="en-GB" sz="2400" dirty="0" err="1">
                <a:solidFill>
                  <a:srgbClr val="FF0000"/>
                </a:solidFill>
                <a:latin typeface="Comic Sans MS" panose="030F0702030302020204" pitchFamily="66" charset="0"/>
              </a:rPr>
              <a:t>en</a:t>
            </a:r>
            <a:endParaRPr lang="en-GB" sz="2400" dirty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r>
              <a:rPr lang="en-GB" sz="2400" dirty="0">
                <a:latin typeface="Comic Sans MS" panose="030F0702030302020204" pitchFamily="66" charset="0"/>
              </a:rPr>
              <a:t>(eaten)</a:t>
            </a:r>
          </a:p>
          <a:p>
            <a:r>
              <a:rPr lang="en-GB" sz="2400" dirty="0" err="1">
                <a:solidFill>
                  <a:srgbClr val="FF0000"/>
                </a:solidFill>
                <a:latin typeface="Comic Sans MS" panose="030F0702030302020204" pitchFamily="66" charset="0"/>
              </a:rPr>
              <a:t>ge</a:t>
            </a:r>
            <a:r>
              <a:rPr lang="en-GB" sz="2400" dirty="0" err="1">
                <a:latin typeface="Comic Sans MS" panose="030F0702030302020204" pitchFamily="66" charset="0"/>
              </a:rPr>
              <a:t>seh</a:t>
            </a:r>
            <a:r>
              <a:rPr lang="en-GB" sz="2400" dirty="0" err="1">
                <a:solidFill>
                  <a:srgbClr val="FF0000"/>
                </a:solidFill>
                <a:latin typeface="Comic Sans MS" panose="030F0702030302020204" pitchFamily="66" charset="0"/>
              </a:rPr>
              <a:t>en</a:t>
            </a:r>
            <a:endParaRPr lang="en-GB" sz="2400" dirty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r>
              <a:rPr lang="en-GB" sz="2400" dirty="0">
                <a:latin typeface="Comic Sans MS" panose="030F0702030302020204" pitchFamily="66" charset="0"/>
              </a:rPr>
              <a:t>(seen)</a:t>
            </a:r>
          </a:p>
          <a:p>
            <a:r>
              <a:rPr lang="en-GB" sz="2400" dirty="0" err="1">
                <a:solidFill>
                  <a:srgbClr val="FF0000"/>
                </a:solidFill>
                <a:latin typeface="Comic Sans MS" panose="030F0702030302020204" pitchFamily="66" charset="0"/>
              </a:rPr>
              <a:t>ge</a:t>
            </a:r>
            <a:r>
              <a:rPr lang="en-GB" sz="2400" dirty="0" err="1">
                <a:latin typeface="Comic Sans MS" panose="030F0702030302020204" pitchFamily="66" charset="0"/>
              </a:rPr>
              <a:t>tr</a:t>
            </a:r>
            <a:r>
              <a:rPr lang="en-GB" sz="2400" dirty="0" err="1">
                <a:solidFill>
                  <a:srgbClr val="FF0000"/>
                </a:solidFill>
                <a:latin typeface="Comic Sans MS" panose="030F0702030302020204" pitchFamily="66" charset="0"/>
              </a:rPr>
              <a:t>u</a:t>
            </a:r>
            <a:r>
              <a:rPr lang="en-GB" sz="2400" dirty="0" err="1">
                <a:latin typeface="Comic Sans MS" panose="030F0702030302020204" pitchFamily="66" charset="0"/>
              </a:rPr>
              <a:t>nk</a:t>
            </a:r>
            <a:r>
              <a:rPr lang="en-GB" sz="2400" dirty="0" err="1">
                <a:solidFill>
                  <a:srgbClr val="FF0000"/>
                </a:solidFill>
                <a:latin typeface="Comic Sans MS" panose="030F0702030302020204" pitchFamily="66" charset="0"/>
              </a:rPr>
              <a:t>en</a:t>
            </a:r>
            <a:endParaRPr lang="en-GB" sz="2400" dirty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r>
              <a:rPr lang="en-GB" sz="2400" dirty="0">
                <a:latin typeface="Comic Sans MS" panose="030F0702030302020204" pitchFamily="66" charset="0"/>
              </a:rPr>
              <a:t>(drunk)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127000" y="0"/>
            <a:ext cx="68643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u="sng" dirty="0">
                <a:latin typeface="Comic Sans MS" panose="030F0702030302020204" pitchFamily="66" charset="0"/>
              </a:rPr>
              <a:t>Past Tense Support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07920" y="5196149"/>
            <a:ext cx="94423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Comic Sans MS" panose="030F0702030302020204" pitchFamily="66" charset="0"/>
              </a:rPr>
              <a:t>*Remember the verb must always come second!</a:t>
            </a:r>
          </a:p>
          <a:p>
            <a:endParaRPr lang="en-GB" dirty="0">
              <a:latin typeface="Comic Sans MS" panose="030F0702030302020204" pitchFamily="66" charset="0"/>
            </a:endParaRPr>
          </a:p>
          <a:p>
            <a:r>
              <a:rPr lang="en-GB" dirty="0">
                <a:latin typeface="Comic Sans MS" panose="030F0702030302020204" pitchFamily="66" charset="0"/>
              </a:rPr>
              <a:t>e.g.	In </a:t>
            </a:r>
            <a:r>
              <a:rPr lang="en-GB" dirty="0" err="1">
                <a:latin typeface="Comic Sans MS" panose="030F0702030302020204" pitchFamily="66" charset="0"/>
              </a:rPr>
              <a:t>Italien</a:t>
            </a:r>
            <a:r>
              <a:rPr lang="en-GB" dirty="0">
                <a:latin typeface="Comic Sans MS" panose="030F0702030302020204" pitchFamily="66" charset="0"/>
              </a:rPr>
              <a:t> </a:t>
            </a:r>
            <a:r>
              <a:rPr lang="en-GB" dirty="0" err="1">
                <a:latin typeface="Comic Sans MS" panose="030F0702030302020204" pitchFamily="66" charset="0"/>
              </a:rPr>
              <a:t>habe</a:t>
            </a:r>
            <a:r>
              <a:rPr lang="en-GB" dirty="0">
                <a:latin typeface="Comic Sans MS" panose="030F0702030302020204" pitchFamily="66" charset="0"/>
              </a:rPr>
              <a:t> </a:t>
            </a:r>
            <a:r>
              <a:rPr lang="en-GB" dirty="0" err="1">
                <a:latin typeface="Comic Sans MS" panose="030F0702030302020204" pitchFamily="66" charset="0"/>
              </a:rPr>
              <a:t>ich</a:t>
            </a:r>
            <a:r>
              <a:rPr lang="en-GB" dirty="0">
                <a:latin typeface="Comic Sans MS" panose="030F0702030302020204" pitchFamily="66" charset="0"/>
              </a:rPr>
              <a:t> Pizza </a:t>
            </a:r>
            <a:r>
              <a:rPr lang="en-GB" dirty="0" err="1">
                <a:latin typeface="Comic Sans MS" panose="030F0702030302020204" pitchFamily="66" charset="0"/>
              </a:rPr>
              <a:t>gegessen</a:t>
            </a:r>
            <a:endParaRPr lang="en-GB" dirty="0">
              <a:latin typeface="Comic Sans MS" panose="030F0702030302020204" pitchFamily="66" charset="0"/>
            </a:endParaRPr>
          </a:p>
          <a:p>
            <a:r>
              <a:rPr lang="en-GB" dirty="0">
                <a:latin typeface="Comic Sans MS" panose="030F0702030302020204" pitchFamily="66" charset="0"/>
              </a:rPr>
              <a:t>	</a:t>
            </a:r>
            <a:r>
              <a:rPr lang="en-GB" dirty="0" err="1">
                <a:latin typeface="Comic Sans MS" panose="030F0702030302020204" pitchFamily="66" charset="0"/>
              </a:rPr>
              <a:t>Im</a:t>
            </a:r>
            <a:r>
              <a:rPr lang="en-GB" dirty="0">
                <a:latin typeface="Comic Sans MS" panose="030F0702030302020204" pitchFamily="66" charset="0"/>
              </a:rPr>
              <a:t> Sommer </a:t>
            </a:r>
            <a:r>
              <a:rPr lang="en-GB" dirty="0" err="1">
                <a:latin typeface="Comic Sans MS" panose="030F0702030302020204" pitchFamily="66" charset="0"/>
              </a:rPr>
              <a:t>habe</a:t>
            </a:r>
            <a:r>
              <a:rPr lang="en-GB" dirty="0">
                <a:latin typeface="Comic Sans MS" panose="030F0702030302020204" pitchFamily="66" charset="0"/>
              </a:rPr>
              <a:t> </a:t>
            </a:r>
            <a:r>
              <a:rPr lang="en-GB" dirty="0" err="1">
                <a:latin typeface="Comic Sans MS" panose="030F0702030302020204" pitchFamily="66" charset="0"/>
              </a:rPr>
              <a:t>ich</a:t>
            </a:r>
            <a:r>
              <a:rPr lang="en-GB" dirty="0">
                <a:latin typeface="Comic Sans MS" panose="030F0702030302020204" pitchFamily="66" charset="0"/>
              </a:rPr>
              <a:t> </a:t>
            </a:r>
            <a:r>
              <a:rPr lang="en-GB" dirty="0" err="1">
                <a:latin typeface="Comic Sans MS" panose="030F0702030302020204" pitchFamily="66" charset="0"/>
              </a:rPr>
              <a:t>Postkarten</a:t>
            </a:r>
            <a:r>
              <a:rPr lang="en-GB" dirty="0">
                <a:latin typeface="Comic Sans MS" panose="030F0702030302020204" pitchFamily="66" charset="0"/>
              </a:rPr>
              <a:t> </a:t>
            </a:r>
            <a:r>
              <a:rPr lang="en-GB" dirty="0" err="1">
                <a:latin typeface="Comic Sans MS" panose="030F0702030302020204" pitchFamily="66" charset="0"/>
              </a:rPr>
              <a:t>gekauft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256105" y="2280296"/>
            <a:ext cx="8982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1479676" y="281872"/>
            <a:ext cx="8982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262955" y="2280296"/>
            <a:ext cx="8982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66700" y="830997"/>
            <a:ext cx="938355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Comic Sans MS" panose="030F0702030302020204" pitchFamily="66" charset="0"/>
              </a:rPr>
              <a:t>To form the past tense in German take:</a:t>
            </a:r>
          </a:p>
          <a:p>
            <a:pPr marL="457200" indent="-457200">
              <a:buAutoNum type="arabicParenR"/>
            </a:pPr>
            <a:r>
              <a:rPr lang="en-GB" sz="2400" dirty="0">
                <a:solidFill>
                  <a:srgbClr val="FF0000"/>
                </a:solidFill>
                <a:latin typeface="Comic Sans MS" panose="030F0702030302020204" pitchFamily="66" charset="0"/>
              </a:rPr>
              <a:t>The person 2) The form of </a:t>
            </a:r>
            <a:r>
              <a:rPr lang="en-GB" sz="2400" dirty="0" err="1">
                <a:solidFill>
                  <a:srgbClr val="FF0000"/>
                </a:solidFill>
                <a:latin typeface="Comic Sans MS" panose="030F0702030302020204" pitchFamily="66" charset="0"/>
              </a:rPr>
              <a:t>haben</a:t>
            </a:r>
            <a:r>
              <a:rPr lang="en-GB" sz="2400" dirty="0">
                <a:solidFill>
                  <a:srgbClr val="FF0000"/>
                </a:solidFill>
                <a:latin typeface="Comic Sans MS" panose="030F0702030302020204" pitchFamily="66" charset="0"/>
              </a:rPr>
              <a:t> 3) The past participle </a:t>
            </a:r>
            <a:r>
              <a:rPr lang="en-GB" sz="2400" dirty="0">
                <a:latin typeface="Comic Sans MS" panose="030F0702030302020204" pitchFamily="66" charset="0"/>
              </a:rPr>
              <a:t>							</a:t>
            </a:r>
            <a:r>
              <a:rPr lang="en-GB" dirty="0">
                <a:latin typeface="Comic Sans MS" panose="030F0702030302020204" pitchFamily="66" charset="0"/>
              </a:rPr>
              <a:t>(starts in GE and ends in T/EN)</a:t>
            </a:r>
          </a:p>
          <a:p>
            <a:pPr marL="457200" indent="-457200">
              <a:buAutoNum type="arabicParenR"/>
            </a:pPr>
            <a:endParaRPr lang="en-GB" dirty="0">
              <a:latin typeface="Comic Sans MS" panose="030F0702030302020204" pitchFamily="66" charset="0"/>
            </a:endParaRPr>
          </a:p>
          <a:p>
            <a:pPr marL="457200" indent="-457200">
              <a:buAutoNum type="arabicParenR"/>
            </a:pPr>
            <a:endParaRPr lang="en-GB" dirty="0">
              <a:latin typeface="Comic Sans MS" panose="030F0702030302020204" pitchFamily="66" charset="0"/>
            </a:endParaRPr>
          </a:p>
          <a:p>
            <a:pPr marL="457200" indent="-457200">
              <a:buAutoNum type="arabicParenR"/>
            </a:pPr>
            <a:endParaRPr lang="en-GB" dirty="0">
              <a:latin typeface="Comic Sans MS" panose="030F0702030302020204" pitchFamily="66" charset="0"/>
            </a:endParaRPr>
          </a:p>
          <a:p>
            <a:pPr marL="342900" indent="-342900">
              <a:buAutoNum type="arabicParenR"/>
            </a:pPr>
            <a:endParaRPr lang="en-GB" dirty="0">
              <a:latin typeface="Comic Sans MS" panose="030F0702030302020204" pitchFamily="66" charset="0"/>
            </a:endParaRPr>
          </a:p>
          <a:p>
            <a:pPr marL="342900" indent="-342900">
              <a:buAutoNum type="arabicParenR"/>
            </a:pPr>
            <a:endParaRPr lang="en-GB" dirty="0">
              <a:latin typeface="Comic Sans MS" panose="030F0702030302020204" pitchFamily="66" charset="0"/>
            </a:endParaRPr>
          </a:p>
          <a:p>
            <a:pPr marL="342900" indent="-342900">
              <a:buAutoNum type="arabicParenR"/>
            </a:pPr>
            <a:endParaRPr lang="en-GB" dirty="0">
              <a:latin typeface="Comic Sans MS" panose="030F0702030302020204" pitchFamily="66" charset="0"/>
            </a:endParaRPr>
          </a:p>
          <a:p>
            <a:pPr marL="342900" indent="-342900">
              <a:buAutoNum type="arabicParenR"/>
            </a:pPr>
            <a:endParaRPr lang="en-GB" dirty="0">
              <a:latin typeface="Comic Sans MS" panose="030F0702030302020204" pitchFamily="66" charset="0"/>
            </a:endParaRPr>
          </a:p>
          <a:p>
            <a:pPr marL="342900" indent="-342900">
              <a:buAutoNum type="arabicParenR"/>
            </a:pPr>
            <a:endParaRPr lang="en-GB" dirty="0">
              <a:latin typeface="Comic Sans MS" panose="030F0702030302020204" pitchFamily="66" charset="0"/>
            </a:endParaRPr>
          </a:p>
          <a:p>
            <a:r>
              <a:rPr lang="en-GB" sz="2400" dirty="0">
                <a:latin typeface="Comic Sans MS" panose="030F0702030302020204" pitchFamily="66" charset="0"/>
              </a:rPr>
              <a:t>e.g.    </a:t>
            </a:r>
            <a:r>
              <a:rPr lang="en-GB" sz="2400" dirty="0" err="1">
                <a:latin typeface="Comic Sans MS" panose="030F0702030302020204" pitchFamily="66" charset="0"/>
              </a:rPr>
              <a:t>Ich</a:t>
            </a:r>
            <a:r>
              <a:rPr lang="en-GB" sz="2400" dirty="0">
                <a:latin typeface="Comic Sans MS" panose="030F0702030302020204" pitchFamily="66" charset="0"/>
              </a:rPr>
              <a:t> </a:t>
            </a:r>
            <a:r>
              <a:rPr lang="en-GB" sz="2400" dirty="0" err="1">
                <a:latin typeface="Comic Sans MS" panose="030F0702030302020204" pitchFamily="66" charset="0"/>
              </a:rPr>
              <a:t>habe</a:t>
            </a:r>
            <a:r>
              <a:rPr lang="en-GB" sz="2400" dirty="0">
                <a:latin typeface="Comic Sans MS" panose="030F0702030302020204" pitchFamily="66" charset="0"/>
              </a:rPr>
              <a:t> </a:t>
            </a:r>
            <a:r>
              <a:rPr lang="en-GB" sz="2400" dirty="0" err="1">
                <a:latin typeface="Comic Sans MS" panose="030F0702030302020204" pitchFamily="66" charset="0"/>
              </a:rPr>
              <a:t>Fußball</a:t>
            </a:r>
            <a:r>
              <a:rPr lang="en-GB" sz="2400" dirty="0">
                <a:latin typeface="Comic Sans MS" panose="030F0702030302020204" pitchFamily="66" charset="0"/>
              </a:rPr>
              <a:t> </a:t>
            </a:r>
            <a:r>
              <a:rPr lang="en-GB" sz="2400" dirty="0" err="1">
                <a:latin typeface="Comic Sans MS" panose="030F0702030302020204" pitchFamily="66" charset="0"/>
              </a:rPr>
              <a:t>gespielt</a:t>
            </a:r>
            <a:endParaRPr lang="en-GB" sz="2400" dirty="0">
              <a:latin typeface="Comic Sans MS" panose="030F0702030302020204" pitchFamily="66" charset="0"/>
            </a:endParaRPr>
          </a:p>
          <a:p>
            <a:r>
              <a:rPr lang="en-GB" sz="2400" dirty="0">
                <a:latin typeface="Comic Sans MS" panose="030F0702030302020204" pitchFamily="66" charset="0"/>
              </a:rPr>
              <a:t>	</a:t>
            </a:r>
            <a:r>
              <a:rPr lang="en-GB" sz="2400" dirty="0" err="1">
                <a:latin typeface="Comic Sans MS" panose="030F0702030302020204" pitchFamily="66" charset="0"/>
              </a:rPr>
              <a:t>Wir</a:t>
            </a:r>
            <a:r>
              <a:rPr lang="en-GB" sz="2400" dirty="0">
                <a:latin typeface="Comic Sans MS" panose="030F0702030302020204" pitchFamily="66" charset="0"/>
              </a:rPr>
              <a:t> </a:t>
            </a:r>
            <a:r>
              <a:rPr lang="en-GB" sz="2400" dirty="0" err="1">
                <a:latin typeface="Comic Sans MS" panose="030F0702030302020204" pitchFamily="66" charset="0"/>
              </a:rPr>
              <a:t>haben</a:t>
            </a:r>
            <a:r>
              <a:rPr lang="en-GB" sz="2400" dirty="0">
                <a:latin typeface="Comic Sans MS" panose="030F0702030302020204" pitchFamily="66" charset="0"/>
              </a:rPr>
              <a:t> </a:t>
            </a:r>
            <a:r>
              <a:rPr lang="en-GB" sz="2400" dirty="0" err="1">
                <a:latin typeface="Comic Sans MS" panose="030F0702030302020204" pitchFamily="66" charset="0"/>
              </a:rPr>
              <a:t>einen</a:t>
            </a:r>
            <a:r>
              <a:rPr lang="en-GB" sz="2400" dirty="0">
                <a:latin typeface="Comic Sans MS" panose="030F0702030302020204" pitchFamily="66" charset="0"/>
              </a:rPr>
              <a:t> </a:t>
            </a:r>
            <a:r>
              <a:rPr lang="en-GB" sz="2400" dirty="0" err="1">
                <a:latin typeface="Comic Sans MS" panose="030F0702030302020204" pitchFamily="66" charset="0"/>
              </a:rPr>
              <a:t>Marktplatz</a:t>
            </a:r>
            <a:r>
              <a:rPr lang="en-GB" sz="2400" dirty="0">
                <a:latin typeface="Comic Sans MS" panose="030F0702030302020204" pitchFamily="66" charset="0"/>
              </a:rPr>
              <a:t> </a:t>
            </a:r>
            <a:r>
              <a:rPr lang="en-GB" sz="2400" dirty="0" err="1">
                <a:latin typeface="Comic Sans MS" panose="030F0702030302020204" pitchFamily="66" charset="0"/>
              </a:rPr>
              <a:t>gesehen</a:t>
            </a:r>
            <a:endParaRPr lang="en-GB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84276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u="sng" dirty="0" smtClean="0"/>
              <a:t>Word Order Support</a:t>
            </a:r>
            <a:endParaRPr lang="en-GB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The verb always comes as the second idea in a sentence in German.  This means the verb and subject switch around if you start the sentence with a time frame:</a:t>
            </a:r>
          </a:p>
          <a:p>
            <a:pPr marL="0" indent="0">
              <a:buNone/>
            </a:pPr>
            <a:r>
              <a:rPr lang="en-GB" dirty="0" smtClean="0"/>
              <a:t>e.g. </a:t>
            </a:r>
            <a:r>
              <a:rPr lang="en-GB" dirty="0" err="1" smtClean="0"/>
              <a:t>Ich</a:t>
            </a:r>
            <a:r>
              <a:rPr lang="en-GB" dirty="0" smtClean="0"/>
              <a:t> </a:t>
            </a:r>
            <a:r>
              <a:rPr lang="en-GB" u="sng" dirty="0" err="1" smtClean="0"/>
              <a:t>esse</a:t>
            </a:r>
            <a:r>
              <a:rPr lang="en-GB" dirty="0" smtClean="0"/>
              <a:t> Toast.</a:t>
            </a:r>
          </a:p>
          <a:p>
            <a:pPr marL="0" indent="0">
              <a:buNone/>
            </a:pPr>
            <a:r>
              <a:rPr lang="en-GB" dirty="0" err="1" smtClean="0"/>
              <a:t>Normalerweise</a:t>
            </a:r>
            <a:r>
              <a:rPr lang="en-GB" dirty="0" smtClean="0"/>
              <a:t> </a:t>
            </a:r>
            <a:r>
              <a:rPr lang="en-GB" u="sng" dirty="0" err="1" smtClean="0"/>
              <a:t>esse</a:t>
            </a:r>
            <a:r>
              <a:rPr lang="en-GB" dirty="0" smtClean="0"/>
              <a:t> </a:t>
            </a:r>
            <a:r>
              <a:rPr lang="en-GB" dirty="0" err="1" smtClean="0"/>
              <a:t>ich</a:t>
            </a:r>
            <a:r>
              <a:rPr lang="en-GB" dirty="0" smtClean="0"/>
              <a:t> Toast.</a:t>
            </a: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There are two words for “because”: “</a:t>
            </a:r>
            <a:r>
              <a:rPr lang="en-GB" dirty="0" err="1" smtClean="0"/>
              <a:t>denn</a:t>
            </a:r>
            <a:r>
              <a:rPr lang="en-GB" dirty="0" smtClean="0"/>
              <a:t>” does not change word order but “</a:t>
            </a:r>
            <a:r>
              <a:rPr lang="en-GB" dirty="0" err="1" smtClean="0"/>
              <a:t>weil</a:t>
            </a:r>
            <a:r>
              <a:rPr lang="en-GB" dirty="0" smtClean="0"/>
              <a:t>” kicks the verb to the end of the clause</a:t>
            </a:r>
          </a:p>
          <a:p>
            <a:pPr marL="0" indent="0">
              <a:buNone/>
            </a:pPr>
            <a:r>
              <a:rPr lang="en-GB" dirty="0" smtClean="0"/>
              <a:t>e.g. </a:t>
            </a:r>
            <a:r>
              <a:rPr lang="en-GB" dirty="0" err="1" smtClean="0"/>
              <a:t>Ich</a:t>
            </a:r>
            <a:r>
              <a:rPr lang="en-GB" dirty="0" smtClean="0"/>
              <a:t> </a:t>
            </a:r>
            <a:r>
              <a:rPr lang="en-GB" dirty="0" err="1" smtClean="0"/>
              <a:t>esse</a:t>
            </a:r>
            <a:r>
              <a:rPr lang="en-GB" dirty="0" smtClean="0"/>
              <a:t> </a:t>
            </a:r>
            <a:r>
              <a:rPr lang="en-GB" dirty="0" err="1" smtClean="0"/>
              <a:t>gern</a:t>
            </a:r>
            <a:r>
              <a:rPr lang="en-GB" dirty="0" smtClean="0"/>
              <a:t> Toast </a:t>
            </a:r>
            <a:r>
              <a:rPr lang="en-GB" dirty="0" err="1" smtClean="0"/>
              <a:t>denn</a:t>
            </a:r>
            <a:r>
              <a:rPr lang="en-GB" dirty="0" smtClean="0"/>
              <a:t> </a:t>
            </a:r>
            <a:r>
              <a:rPr lang="en-GB" dirty="0" err="1" smtClean="0"/>
              <a:t>es</a:t>
            </a:r>
            <a:r>
              <a:rPr lang="en-GB" dirty="0" smtClean="0"/>
              <a:t> </a:t>
            </a:r>
            <a:r>
              <a:rPr lang="en-GB" dirty="0" err="1" smtClean="0"/>
              <a:t>ist</a:t>
            </a:r>
            <a:r>
              <a:rPr lang="en-GB" dirty="0" smtClean="0"/>
              <a:t> </a:t>
            </a:r>
            <a:r>
              <a:rPr lang="en-GB" dirty="0" err="1" smtClean="0"/>
              <a:t>lecker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BUT </a:t>
            </a:r>
            <a:r>
              <a:rPr lang="en-GB" dirty="0" err="1" smtClean="0"/>
              <a:t>Ich</a:t>
            </a:r>
            <a:r>
              <a:rPr lang="en-GB" dirty="0" smtClean="0"/>
              <a:t> </a:t>
            </a:r>
            <a:r>
              <a:rPr lang="en-GB" dirty="0" err="1" smtClean="0"/>
              <a:t>esse</a:t>
            </a:r>
            <a:r>
              <a:rPr lang="en-GB" dirty="0" smtClean="0"/>
              <a:t> </a:t>
            </a:r>
            <a:r>
              <a:rPr lang="en-GB" dirty="0" err="1" smtClean="0"/>
              <a:t>gern</a:t>
            </a:r>
            <a:r>
              <a:rPr lang="en-GB" dirty="0" smtClean="0"/>
              <a:t> Toast,</a:t>
            </a:r>
            <a:r>
              <a:rPr lang="en-GB" u="sng" dirty="0" smtClean="0"/>
              <a:t> </a:t>
            </a:r>
            <a:r>
              <a:rPr lang="en-GB" u="sng" dirty="0" err="1" smtClean="0"/>
              <a:t>weil</a:t>
            </a:r>
            <a:r>
              <a:rPr lang="en-GB" u="sng" dirty="0" smtClean="0"/>
              <a:t> </a:t>
            </a:r>
            <a:r>
              <a:rPr lang="en-GB" dirty="0" err="1" smtClean="0"/>
              <a:t>es</a:t>
            </a:r>
            <a:r>
              <a:rPr lang="en-GB" dirty="0" smtClean="0"/>
              <a:t> </a:t>
            </a:r>
            <a:r>
              <a:rPr lang="en-GB" dirty="0" err="1" smtClean="0"/>
              <a:t>lecker</a:t>
            </a:r>
            <a:r>
              <a:rPr lang="en-GB" dirty="0" smtClean="0"/>
              <a:t> </a:t>
            </a:r>
            <a:r>
              <a:rPr lang="en-GB" u="sng" dirty="0" err="1" smtClean="0"/>
              <a:t>ist</a:t>
            </a:r>
            <a:endParaRPr lang="en-GB" u="sng" dirty="0" smtClean="0"/>
          </a:p>
        </p:txBody>
      </p:sp>
    </p:spTree>
    <p:extLst>
      <p:ext uri="{BB962C8B-B14F-4D97-AF65-F5344CB8AC3E}">
        <p14:creationId xmlns:p14="http://schemas.microsoft.com/office/powerpoint/2010/main" val="7260220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453</Words>
  <Application>Microsoft Office PowerPoint</Application>
  <PresentationFormat>Widescreen</PresentationFormat>
  <Paragraphs>215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Comic Sans MS</vt:lpstr>
      <vt:lpstr>Office Theme</vt:lpstr>
      <vt:lpstr>PowerPoint Presentation</vt:lpstr>
      <vt:lpstr>A list of vocab for each topic is on  Show My Homework. </vt:lpstr>
      <vt:lpstr>Complete the knowledge organiser using the examples to help you!</vt:lpstr>
      <vt:lpstr>PowerPoint Presentation</vt:lpstr>
      <vt:lpstr>PowerPoint Presentation</vt:lpstr>
      <vt:lpstr>PowerPoint Presentation</vt:lpstr>
      <vt:lpstr>PowerPoint Presentation</vt:lpstr>
      <vt:lpstr>Word Order Support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Amy Howard</dc:creator>
  <cp:lastModifiedBy>Rebecca Egli</cp:lastModifiedBy>
  <cp:revision>41</cp:revision>
  <cp:lastPrinted>2019-11-12T16:12:39Z</cp:lastPrinted>
  <dcterms:created xsi:type="dcterms:W3CDTF">2019-10-08T15:44:54Z</dcterms:created>
  <dcterms:modified xsi:type="dcterms:W3CDTF">2020-01-28T18:41:55Z</dcterms:modified>
</cp:coreProperties>
</file>